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0"/>
  </p:notesMasterIdLst>
  <p:sldIdLst>
    <p:sldId id="382" r:id="rId5"/>
    <p:sldId id="515" r:id="rId6"/>
    <p:sldId id="385" r:id="rId7"/>
    <p:sldId id="336" r:id="rId8"/>
    <p:sldId id="499" r:id="rId9"/>
    <p:sldId id="500" r:id="rId10"/>
    <p:sldId id="501" r:id="rId11"/>
    <p:sldId id="502" r:id="rId12"/>
    <p:sldId id="503" r:id="rId13"/>
    <p:sldId id="504" r:id="rId14"/>
    <p:sldId id="505" r:id="rId15"/>
    <p:sldId id="506" r:id="rId16"/>
    <p:sldId id="507" r:id="rId17"/>
    <p:sldId id="508" r:id="rId18"/>
    <p:sldId id="509" r:id="rId19"/>
    <p:sldId id="510" r:id="rId20"/>
    <p:sldId id="511" r:id="rId21"/>
    <p:sldId id="512" r:id="rId22"/>
    <p:sldId id="513" r:id="rId23"/>
    <p:sldId id="514" r:id="rId24"/>
    <p:sldId id="393" r:id="rId25"/>
    <p:sldId id="386" r:id="rId26"/>
    <p:sldId id="338" r:id="rId27"/>
    <p:sldId id="387" r:id="rId28"/>
    <p:sldId id="339" r:id="rId29"/>
    <p:sldId id="389" r:id="rId30"/>
    <p:sldId id="391" r:id="rId31"/>
    <p:sldId id="390" r:id="rId32"/>
    <p:sldId id="392" r:id="rId33"/>
    <p:sldId id="517" r:id="rId34"/>
    <p:sldId id="383" r:id="rId35"/>
    <p:sldId id="395" r:id="rId36"/>
    <p:sldId id="396" r:id="rId37"/>
    <p:sldId id="397" r:id="rId38"/>
    <p:sldId id="398" r:id="rId39"/>
    <p:sldId id="399" r:id="rId40"/>
    <p:sldId id="401" r:id="rId41"/>
    <p:sldId id="402" r:id="rId42"/>
    <p:sldId id="403" r:id="rId43"/>
    <p:sldId id="404" r:id="rId44"/>
    <p:sldId id="405" r:id="rId45"/>
    <p:sldId id="406" r:id="rId46"/>
    <p:sldId id="407" r:id="rId47"/>
    <p:sldId id="400" r:id="rId48"/>
    <p:sldId id="408" r:id="rId49"/>
    <p:sldId id="410" r:id="rId50"/>
    <p:sldId id="411" r:id="rId51"/>
    <p:sldId id="409" r:id="rId52"/>
    <p:sldId id="412" r:id="rId53"/>
    <p:sldId id="413" r:id="rId54"/>
    <p:sldId id="518" r:id="rId55"/>
    <p:sldId id="519" r:id="rId56"/>
    <p:sldId id="520" r:id="rId57"/>
    <p:sldId id="521" r:id="rId58"/>
    <p:sldId id="522" r:id="rId59"/>
    <p:sldId id="523" r:id="rId60"/>
    <p:sldId id="524" r:id="rId61"/>
    <p:sldId id="525" r:id="rId62"/>
    <p:sldId id="526" r:id="rId63"/>
    <p:sldId id="527" r:id="rId64"/>
    <p:sldId id="528" r:id="rId65"/>
    <p:sldId id="529" r:id="rId66"/>
    <p:sldId id="530" r:id="rId67"/>
    <p:sldId id="531" r:id="rId68"/>
    <p:sldId id="532" r:id="rId69"/>
    <p:sldId id="533" r:id="rId70"/>
    <p:sldId id="534" r:id="rId71"/>
    <p:sldId id="535" r:id="rId72"/>
    <p:sldId id="427" r:id="rId73"/>
    <p:sldId id="415" r:id="rId74"/>
    <p:sldId id="416" r:id="rId75"/>
    <p:sldId id="425" r:id="rId76"/>
    <p:sldId id="426" r:id="rId77"/>
    <p:sldId id="420" r:id="rId78"/>
    <p:sldId id="417" r:id="rId79"/>
    <p:sldId id="421" r:id="rId80"/>
    <p:sldId id="418" r:id="rId81"/>
    <p:sldId id="419" r:id="rId82"/>
    <p:sldId id="424" r:id="rId83"/>
    <p:sldId id="414" r:id="rId84"/>
    <p:sldId id="428" r:id="rId85"/>
    <p:sldId id="431" r:id="rId86"/>
    <p:sldId id="432" r:id="rId87"/>
    <p:sldId id="433" r:id="rId88"/>
    <p:sldId id="435" r:id="rId89"/>
    <p:sldId id="436" r:id="rId90"/>
    <p:sldId id="544" r:id="rId91"/>
    <p:sldId id="536" r:id="rId92"/>
    <p:sldId id="537" r:id="rId93"/>
    <p:sldId id="538" r:id="rId94"/>
    <p:sldId id="539" r:id="rId95"/>
    <p:sldId id="540" r:id="rId96"/>
    <p:sldId id="541" r:id="rId97"/>
    <p:sldId id="542" r:id="rId98"/>
    <p:sldId id="543" r:id="rId99"/>
    <p:sldId id="434" r:id="rId100"/>
    <p:sldId id="437" r:id="rId101"/>
    <p:sldId id="439" r:id="rId102"/>
    <p:sldId id="438" r:id="rId103"/>
    <p:sldId id="545" r:id="rId104"/>
    <p:sldId id="546" r:id="rId105"/>
    <p:sldId id="547" r:id="rId106"/>
    <p:sldId id="548" r:id="rId107"/>
    <p:sldId id="549" r:id="rId108"/>
    <p:sldId id="550" r:id="rId109"/>
    <p:sldId id="451" r:id="rId110"/>
    <p:sldId id="459" r:id="rId111"/>
    <p:sldId id="461" r:id="rId112"/>
    <p:sldId id="460" r:id="rId113"/>
    <p:sldId id="462" r:id="rId114"/>
    <p:sldId id="463" r:id="rId115"/>
    <p:sldId id="464" r:id="rId116"/>
    <p:sldId id="465" r:id="rId117"/>
    <p:sldId id="551" r:id="rId118"/>
    <p:sldId id="552" r:id="rId119"/>
    <p:sldId id="553" r:id="rId120"/>
    <p:sldId id="554" r:id="rId121"/>
    <p:sldId id="456" r:id="rId122"/>
    <p:sldId id="555" r:id="rId123"/>
    <p:sldId id="556" r:id="rId124"/>
    <p:sldId id="452" r:id="rId125"/>
    <p:sldId id="454" r:id="rId126"/>
    <p:sldId id="455" r:id="rId127"/>
    <p:sldId id="457" r:id="rId128"/>
    <p:sldId id="458" r:id="rId129"/>
    <p:sldId id="466" r:id="rId130"/>
    <p:sldId id="468" r:id="rId131"/>
    <p:sldId id="467" r:id="rId132"/>
    <p:sldId id="469" r:id="rId133"/>
    <p:sldId id="470" r:id="rId134"/>
    <p:sldId id="471" r:id="rId135"/>
    <p:sldId id="472" r:id="rId136"/>
    <p:sldId id="473" r:id="rId137"/>
    <p:sldId id="474" r:id="rId138"/>
    <p:sldId id="475" r:id="rId139"/>
    <p:sldId id="476" r:id="rId140"/>
    <p:sldId id="477" r:id="rId141"/>
    <p:sldId id="478" r:id="rId142"/>
    <p:sldId id="479" r:id="rId143"/>
    <p:sldId id="480" r:id="rId144"/>
    <p:sldId id="482" r:id="rId145"/>
    <p:sldId id="481" r:id="rId146"/>
    <p:sldId id="483" r:id="rId147"/>
    <p:sldId id="484" r:id="rId148"/>
    <p:sldId id="486" r:id="rId149"/>
    <p:sldId id="485" r:id="rId150"/>
    <p:sldId id="487" r:id="rId151"/>
    <p:sldId id="488" r:id="rId152"/>
    <p:sldId id="557" r:id="rId153"/>
    <p:sldId id="558" r:id="rId154"/>
    <p:sldId id="559" r:id="rId155"/>
    <p:sldId id="560" r:id="rId156"/>
    <p:sldId id="561" r:id="rId157"/>
    <p:sldId id="562" r:id="rId158"/>
    <p:sldId id="563" r:id="rId159"/>
    <p:sldId id="564" r:id="rId160"/>
    <p:sldId id="565" r:id="rId161"/>
    <p:sldId id="566" r:id="rId162"/>
    <p:sldId id="567" r:id="rId163"/>
    <p:sldId id="493" r:id="rId164"/>
    <p:sldId id="494" r:id="rId165"/>
    <p:sldId id="495" r:id="rId166"/>
    <p:sldId id="496" r:id="rId167"/>
    <p:sldId id="497" r:id="rId168"/>
    <p:sldId id="516" r:id="rId169"/>
  </p:sldIdLst>
  <p:sldSz cx="12192000" cy="6858000"/>
  <p:notesSz cx="6805613"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8C32C2A-96D8-2F69-8913-749F63B83A52}" name="Jodie Smith" initials="JS" userId="S::JodieSmith@shecreativeau.onmicrosoft.com::f8e11559-2ab5-4e95-b8f0-2039b37b89da" providerId="AD"/>
  <p188:author id="{90F53A3B-9361-DB26-B7E6-DAEED5D69DF6}" name="Lawrie, Krystal (Felixstow4 Education Director Office)" initials="LK(EDO" userId="S::Krystal.Lawrie763@schools.sa.edu.au::0622c747-e840-48f0-8cf3-96589179e3e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7981"/>
    <a:srgbClr val="56C4CF"/>
    <a:srgbClr val="00295B"/>
    <a:srgbClr val="FF8D78"/>
    <a:srgbClr val="8866C5"/>
    <a:srgbClr val="DE4668"/>
    <a:srgbClr val="339999"/>
    <a:srgbClr val="DAEFEC"/>
    <a:srgbClr val="ADD6D6"/>
    <a:srgbClr val="A1DD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B27787-446A-4757-85D3-EFF86F72BB55}" v="103" dt="2025-01-17T03:54:38.932"/>
    <p1510:client id="{BF6D556E-75DC-4F1C-88C0-0932E1D5B376}" v="1" dt="2025-01-17T03:14:54.3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4" d="100"/>
          <a:sy n="114" d="100"/>
        </p:scale>
        <p:origin x="39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38" Type="http://schemas.openxmlformats.org/officeDocument/2006/relationships/slide" Target="slides/slide134.xml"/><Relationship Id="rId154" Type="http://schemas.openxmlformats.org/officeDocument/2006/relationships/slide" Target="slides/slide150.xml"/><Relationship Id="rId159" Type="http://schemas.openxmlformats.org/officeDocument/2006/relationships/slide" Target="slides/slide155.xml"/><Relationship Id="rId175" Type="http://schemas.microsoft.com/office/2015/10/relationships/revisionInfo" Target="revisionInfo.xml"/><Relationship Id="rId170" Type="http://schemas.openxmlformats.org/officeDocument/2006/relationships/notesMaster" Target="notesMasters/notesMaster1.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144" Type="http://schemas.openxmlformats.org/officeDocument/2006/relationships/slide" Target="slides/slide140.xml"/><Relationship Id="rId149" Type="http://schemas.openxmlformats.org/officeDocument/2006/relationships/slide" Target="slides/slide14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160" Type="http://schemas.openxmlformats.org/officeDocument/2006/relationships/slide" Target="slides/slide156.xml"/><Relationship Id="rId165" Type="http://schemas.openxmlformats.org/officeDocument/2006/relationships/slide" Target="slides/slide16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slide" Target="slides/slide146.xml"/><Relationship Id="rId155" Type="http://schemas.openxmlformats.org/officeDocument/2006/relationships/slide" Target="slides/slide151.xml"/><Relationship Id="rId171" Type="http://schemas.openxmlformats.org/officeDocument/2006/relationships/presProps" Target="presProps.xml"/><Relationship Id="rId176" Type="http://schemas.microsoft.com/office/2018/10/relationships/authors" Target="authors.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61" Type="http://schemas.openxmlformats.org/officeDocument/2006/relationships/slide" Target="slides/slide157.xml"/><Relationship Id="rId166" Type="http://schemas.openxmlformats.org/officeDocument/2006/relationships/slide" Target="slides/slide16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30" Type="http://schemas.openxmlformats.org/officeDocument/2006/relationships/slide" Target="slides/slide126.xml"/><Relationship Id="rId135" Type="http://schemas.openxmlformats.org/officeDocument/2006/relationships/slide" Target="slides/slide131.xml"/><Relationship Id="rId143" Type="http://schemas.openxmlformats.org/officeDocument/2006/relationships/slide" Target="slides/slide139.xml"/><Relationship Id="rId148" Type="http://schemas.openxmlformats.org/officeDocument/2006/relationships/slide" Target="slides/slide144.xml"/><Relationship Id="rId151" Type="http://schemas.openxmlformats.org/officeDocument/2006/relationships/slide" Target="slides/slide147.xml"/><Relationship Id="rId156" Type="http://schemas.openxmlformats.org/officeDocument/2006/relationships/slide" Target="slides/slide152.xml"/><Relationship Id="rId164" Type="http://schemas.openxmlformats.org/officeDocument/2006/relationships/slide" Target="slides/slide160.xml"/><Relationship Id="rId169" Type="http://schemas.openxmlformats.org/officeDocument/2006/relationships/slide" Target="slides/slide165.xml"/><Relationship Id="rId4" Type="http://schemas.openxmlformats.org/officeDocument/2006/relationships/slideMaster" Target="slideMasters/slideMaster1.xml"/><Relationship Id="rId9" Type="http://schemas.openxmlformats.org/officeDocument/2006/relationships/slide" Target="slides/slide5.xml"/><Relationship Id="rId172" Type="http://schemas.openxmlformats.org/officeDocument/2006/relationships/viewProps" Target="viewProp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slide" Target="slides/slide163.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tableStyles" Target="tableStyle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4939" y="0"/>
            <a:ext cx="2949099" cy="498693"/>
          </a:xfrm>
          <a:prstGeom prst="rect">
            <a:avLst/>
          </a:prstGeom>
        </p:spPr>
        <p:txBody>
          <a:bodyPr vert="horz" lIns="91440" tIns="45720" rIns="91440" bIns="45720" rtlCol="0"/>
          <a:lstStyle>
            <a:lvl1pPr algn="r">
              <a:defRPr sz="1200"/>
            </a:lvl1pPr>
          </a:lstStyle>
          <a:p>
            <a:fld id="{8246F2D5-7194-4D2E-8E07-BDBC9A10EB57}" type="datetimeFigureOut">
              <a:rPr lang="en-AU" smtClean="0"/>
              <a:t>17/01/2025</a:t>
            </a:fld>
            <a:endParaRPr lang="en-AU"/>
          </a:p>
        </p:txBody>
      </p:sp>
      <p:sp>
        <p:nvSpPr>
          <p:cNvPr id="4" name="Slide Image Placeholder 3"/>
          <p:cNvSpPr>
            <a:spLocks noGrp="1" noRot="1" noChangeAspect="1"/>
          </p:cNvSpPr>
          <p:nvPr>
            <p:ph type="sldImg" idx="2"/>
          </p:nvPr>
        </p:nvSpPr>
        <p:spPr>
          <a:xfrm>
            <a:off x="422275" y="1243013"/>
            <a:ext cx="5961063" cy="3354387"/>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0647"/>
            <a:ext cx="2949099" cy="498692"/>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4939" y="9440647"/>
            <a:ext cx="2949099" cy="498692"/>
          </a:xfrm>
          <a:prstGeom prst="rect">
            <a:avLst/>
          </a:prstGeom>
        </p:spPr>
        <p:txBody>
          <a:bodyPr vert="horz" lIns="91440" tIns="45720" rIns="91440" bIns="45720" rtlCol="0" anchor="b"/>
          <a:lstStyle>
            <a:lvl1pPr algn="r">
              <a:defRPr sz="1200"/>
            </a:lvl1pPr>
          </a:lstStyle>
          <a:p>
            <a:fld id="{1954A7D8-438D-433B-8018-8E613385BA0D}" type="slidenum">
              <a:rPr lang="en-AU" smtClean="0"/>
              <a:t>‹#›</a:t>
            </a:fld>
            <a:endParaRPr lang="en-AU"/>
          </a:p>
        </p:txBody>
      </p:sp>
    </p:spTree>
    <p:extLst>
      <p:ext uri="{BB962C8B-B14F-4D97-AF65-F5344CB8AC3E}">
        <p14:creationId xmlns:p14="http://schemas.microsoft.com/office/powerpoint/2010/main" val="417235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1</a:t>
            </a:fld>
            <a:endParaRPr lang="en-AU"/>
          </a:p>
        </p:txBody>
      </p:sp>
    </p:spTree>
    <p:extLst>
      <p:ext uri="{BB962C8B-B14F-4D97-AF65-F5344CB8AC3E}">
        <p14:creationId xmlns:p14="http://schemas.microsoft.com/office/powerpoint/2010/main" val="4149856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2</a:t>
            </a:fld>
            <a:endParaRPr lang="en-AU"/>
          </a:p>
        </p:txBody>
      </p:sp>
    </p:spTree>
    <p:extLst>
      <p:ext uri="{BB962C8B-B14F-4D97-AF65-F5344CB8AC3E}">
        <p14:creationId xmlns:p14="http://schemas.microsoft.com/office/powerpoint/2010/main" val="1133247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3</a:t>
            </a:fld>
            <a:endParaRPr lang="en-AU"/>
          </a:p>
        </p:txBody>
      </p:sp>
    </p:spTree>
    <p:extLst>
      <p:ext uri="{BB962C8B-B14F-4D97-AF65-F5344CB8AC3E}">
        <p14:creationId xmlns:p14="http://schemas.microsoft.com/office/powerpoint/2010/main" val="2643411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4</a:t>
            </a:fld>
            <a:endParaRPr lang="en-AU"/>
          </a:p>
        </p:txBody>
      </p:sp>
    </p:spTree>
    <p:extLst>
      <p:ext uri="{BB962C8B-B14F-4D97-AF65-F5344CB8AC3E}">
        <p14:creationId xmlns:p14="http://schemas.microsoft.com/office/powerpoint/2010/main" val="1948197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5</a:t>
            </a:fld>
            <a:endParaRPr lang="en-AU"/>
          </a:p>
        </p:txBody>
      </p:sp>
    </p:spTree>
    <p:extLst>
      <p:ext uri="{BB962C8B-B14F-4D97-AF65-F5344CB8AC3E}">
        <p14:creationId xmlns:p14="http://schemas.microsoft.com/office/powerpoint/2010/main" val="178049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a:t>
            </a:fld>
            <a:endParaRPr lang="en-AU"/>
          </a:p>
        </p:txBody>
      </p:sp>
    </p:spTree>
    <p:extLst>
      <p:ext uri="{BB962C8B-B14F-4D97-AF65-F5344CB8AC3E}">
        <p14:creationId xmlns:p14="http://schemas.microsoft.com/office/powerpoint/2010/main" val="2866448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b="1">
              <a:solidFill>
                <a:srgbClr val="097A83"/>
              </a:solidFill>
              <a:effectLst/>
              <a:latin typeface="+mn-lt"/>
              <a:ea typeface="Calibri" panose="020F0502020204030204" pitchFamily="34" charset="0"/>
              <a:cs typeface="MuseoSans-70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a:t>
            </a:fld>
            <a:endParaRPr lang="en-AU"/>
          </a:p>
        </p:txBody>
      </p:sp>
    </p:spTree>
    <p:extLst>
      <p:ext uri="{BB962C8B-B14F-4D97-AF65-F5344CB8AC3E}">
        <p14:creationId xmlns:p14="http://schemas.microsoft.com/office/powerpoint/2010/main" val="1385641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a:t>
            </a:fld>
            <a:endParaRPr lang="en-AU"/>
          </a:p>
        </p:txBody>
      </p:sp>
    </p:spTree>
    <p:extLst>
      <p:ext uri="{BB962C8B-B14F-4D97-AF65-F5344CB8AC3E}">
        <p14:creationId xmlns:p14="http://schemas.microsoft.com/office/powerpoint/2010/main" val="3182458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9</a:t>
            </a:fld>
            <a:endParaRPr lang="en-AU"/>
          </a:p>
        </p:txBody>
      </p:sp>
    </p:spTree>
    <p:extLst>
      <p:ext uri="{BB962C8B-B14F-4D97-AF65-F5344CB8AC3E}">
        <p14:creationId xmlns:p14="http://schemas.microsoft.com/office/powerpoint/2010/main" val="35366007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10</a:t>
            </a:fld>
            <a:endParaRPr lang="en-AU"/>
          </a:p>
        </p:txBody>
      </p:sp>
    </p:spTree>
    <p:extLst>
      <p:ext uri="{BB962C8B-B14F-4D97-AF65-F5344CB8AC3E}">
        <p14:creationId xmlns:p14="http://schemas.microsoft.com/office/powerpoint/2010/main" val="24875103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11</a:t>
            </a:fld>
            <a:endParaRPr lang="en-AU"/>
          </a:p>
        </p:txBody>
      </p:sp>
    </p:spTree>
    <p:extLst>
      <p:ext uri="{BB962C8B-B14F-4D97-AF65-F5344CB8AC3E}">
        <p14:creationId xmlns:p14="http://schemas.microsoft.com/office/powerpoint/2010/main" val="16255903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12</a:t>
            </a:fld>
            <a:endParaRPr lang="en-AU"/>
          </a:p>
        </p:txBody>
      </p:sp>
    </p:spTree>
    <p:extLst>
      <p:ext uri="{BB962C8B-B14F-4D97-AF65-F5344CB8AC3E}">
        <p14:creationId xmlns:p14="http://schemas.microsoft.com/office/powerpoint/2010/main" val="27316830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13</a:t>
            </a:fld>
            <a:endParaRPr lang="en-AU"/>
          </a:p>
        </p:txBody>
      </p:sp>
    </p:spTree>
    <p:extLst>
      <p:ext uri="{BB962C8B-B14F-4D97-AF65-F5344CB8AC3E}">
        <p14:creationId xmlns:p14="http://schemas.microsoft.com/office/powerpoint/2010/main" val="2082231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14</a:t>
            </a:fld>
            <a:endParaRPr lang="en-AU"/>
          </a:p>
        </p:txBody>
      </p:sp>
    </p:spTree>
    <p:extLst>
      <p:ext uri="{BB962C8B-B14F-4D97-AF65-F5344CB8AC3E}">
        <p14:creationId xmlns:p14="http://schemas.microsoft.com/office/powerpoint/2010/main" val="849665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15</a:t>
            </a:fld>
            <a:endParaRPr lang="en-AU"/>
          </a:p>
        </p:txBody>
      </p:sp>
    </p:spTree>
    <p:extLst>
      <p:ext uri="{BB962C8B-B14F-4D97-AF65-F5344CB8AC3E}">
        <p14:creationId xmlns:p14="http://schemas.microsoft.com/office/powerpoint/2010/main" val="25207944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16</a:t>
            </a:fld>
            <a:endParaRPr lang="en-AU"/>
          </a:p>
        </p:txBody>
      </p:sp>
    </p:spTree>
    <p:extLst>
      <p:ext uri="{BB962C8B-B14F-4D97-AF65-F5344CB8AC3E}">
        <p14:creationId xmlns:p14="http://schemas.microsoft.com/office/powerpoint/2010/main" val="31264388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17</a:t>
            </a:fld>
            <a:endParaRPr lang="en-AU"/>
          </a:p>
        </p:txBody>
      </p:sp>
    </p:spTree>
    <p:extLst>
      <p:ext uri="{BB962C8B-B14F-4D97-AF65-F5344CB8AC3E}">
        <p14:creationId xmlns:p14="http://schemas.microsoft.com/office/powerpoint/2010/main" val="23129680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18</a:t>
            </a:fld>
            <a:endParaRPr lang="en-AU"/>
          </a:p>
        </p:txBody>
      </p:sp>
    </p:spTree>
    <p:extLst>
      <p:ext uri="{BB962C8B-B14F-4D97-AF65-F5344CB8AC3E}">
        <p14:creationId xmlns:p14="http://schemas.microsoft.com/office/powerpoint/2010/main" val="19962379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19</a:t>
            </a:fld>
            <a:endParaRPr lang="en-AU"/>
          </a:p>
        </p:txBody>
      </p:sp>
    </p:spTree>
    <p:extLst>
      <p:ext uri="{BB962C8B-B14F-4D97-AF65-F5344CB8AC3E}">
        <p14:creationId xmlns:p14="http://schemas.microsoft.com/office/powerpoint/2010/main" val="37125467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20</a:t>
            </a:fld>
            <a:endParaRPr lang="en-AU"/>
          </a:p>
        </p:txBody>
      </p:sp>
    </p:spTree>
    <p:extLst>
      <p:ext uri="{BB962C8B-B14F-4D97-AF65-F5344CB8AC3E}">
        <p14:creationId xmlns:p14="http://schemas.microsoft.com/office/powerpoint/2010/main" val="33465079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21</a:t>
            </a:fld>
            <a:endParaRPr lang="en-AU"/>
          </a:p>
        </p:txBody>
      </p:sp>
    </p:spTree>
    <p:extLst>
      <p:ext uri="{BB962C8B-B14F-4D97-AF65-F5344CB8AC3E}">
        <p14:creationId xmlns:p14="http://schemas.microsoft.com/office/powerpoint/2010/main" val="12948401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AU">
              <a:latin typeface="+mn-lt"/>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22</a:t>
            </a:fld>
            <a:endParaRPr lang="en-AU"/>
          </a:p>
        </p:txBody>
      </p:sp>
    </p:spTree>
    <p:extLst>
      <p:ext uri="{BB962C8B-B14F-4D97-AF65-F5344CB8AC3E}">
        <p14:creationId xmlns:p14="http://schemas.microsoft.com/office/powerpoint/2010/main" val="3589109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AU">
              <a:latin typeface="+mn-lt"/>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23</a:t>
            </a:fld>
            <a:endParaRPr lang="en-AU"/>
          </a:p>
        </p:txBody>
      </p:sp>
    </p:spTree>
    <p:extLst>
      <p:ext uri="{BB962C8B-B14F-4D97-AF65-F5344CB8AC3E}">
        <p14:creationId xmlns:p14="http://schemas.microsoft.com/office/powerpoint/2010/main" val="5195525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AU">
              <a:latin typeface="+mn-lt"/>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24</a:t>
            </a:fld>
            <a:endParaRPr lang="en-AU"/>
          </a:p>
        </p:txBody>
      </p:sp>
    </p:spTree>
    <p:extLst>
      <p:ext uri="{BB962C8B-B14F-4D97-AF65-F5344CB8AC3E}">
        <p14:creationId xmlns:p14="http://schemas.microsoft.com/office/powerpoint/2010/main" val="12765453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25</a:t>
            </a:fld>
            <a:endParaRPr lang="en-AU"/>
          </a:p>
        </p:txBody>
      </p:sp>
    </p:spTree>
    <p:extLst>
      <p:ext uri="{BB962C8B-B14F-4D97-AF65-F5344CB8AC3E}">
        <p14:creationId xmlns:p14="http://schemas.microsoft.com/office/powerpoint/2010/main" val="18344409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26</a:t>
            </a:fld>
            <a:endParaRPr lang="en-AU"/>
          </a:p>
        </p:txBody>
      </p:sp>
    </p:spTree>
    <p:extLst>
      <p:ext uri="{BB962C8B-B14F-4D97-AF65-F5344CB8AC3E}">
        <p14:creationId xmlns:p14="http://schemas.microsoft.com/office/powerpoint/2010/main" val="4011906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27</a:t>
            </a:fld>
            <a:endParaRPr lang="en-AU"/>
          </a:p>
        </p:txBody>
      </p:sp>
    </p:spTree>
    <p:extLst>
      <p:ext uri="{BB962C8B-B14F-4D97-AF65-F5344CB8AC3E}">
        <p14:creationId xmlns:p14="http://schemas.microsoft.com/office/powerpoint/2010/main" val="7502439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28</a:t>
            </a:fld>
            <a:endParaRPr lang="en-AU"/>
          </a:p>
        </p:txBody>
      </p:sp>
    </p:spTree>
    <p:extLst>
      <p:ext uri="{BB962C8B-B14F-4D97-AF65-F5344CB8AC3E}">
        <p14:creationId xmlns:p14="http://schemas.microsoft.com/office/powerpoint/2010/main" val="36980706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29</a:t>
            </a:fld>
            <a:endParaRPr lang="en-AU"/>
          </a:p>
        </p:txBody>
      </p:sp>
    </p:spTree>
    <p:extLst>
      <p:ext uri="{BB962C8B-B14F-4D97-AF65-F5344CB8AC3E}">
        <p14:creationId xmlns:p14="http://schemas.microsoft.com/office/powerpoint/2010/main" val="13941294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30</a:t>
            </a:fld>
            <a:endParaRPr lang="en-AU"/>
          </a:p>
        </p:txBody>
      </p:sp>
    </p:spTree>
    <p:extLst>
      <p:ext uri="{BB962C8B-B14F-4D97-AF65-F5344CB8AC3E}">
        <p14:creationId xmlns:p14="http://schemas.microsoft.com/office/powerpoint/2010/main" val="42282232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31</a:t>
            </a:fld>
            <a:endParaRPr lang="en-AU"/>
          </a:p>
        </p:txBody>
      </p:sp>
    </p:spTree>
    <p:extLst>
      <p:ext uri="{BB962C8B-B14F-4D97-AF65-F5344CB8AC3E}">
        <p14:creationId xmlns:p14="http://schemas.microsoft.com/office/powerpoint/2010/main" val="26791734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32</a:t>
            </a:fld>
            <a:endParaRPr lang="en-AU"/>
          </a:p>
        </p:txBody>
      </p:sp>
    </p:spTree>
    <p:extLst>
      <p:ext uri="{BB962C8B-B14F-4D97-AF65-F5344CB8AC3E}">
        <p14:creationId xmlns:p14="http://schemas.microsoft.com/office/powerpoint/2010/main" val="2032310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33</a:t>
            </a:fld>
            <a:endParaRPr lang="en-AU"/>
          </a:p>
        </p:txBody>
      </p:sp>
    </p:spTree>
    <p:extLst>
      <p:ext uri="{BB962C8B-B14F-4D97-AF65-F5344CB8AC3E}">
        <p14:creationId xmlns:p14="http://schemas.microsoft.com/office/powerpoint/2010/main" val="493348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34</a:t>
            </a:fld>
            <a:endParaRPr lang="en-AU"/>
          </a:p>
        </p:txBody>
      </p:sp>
    </p:spTree>
    <p:extLst>
      <p:ext uri="{BB962C8B-B14F-4D97-AF65-F5344CB8AC3E}">
        <p14:creationId xmlns:p14="http://schemas.microsoft.com/office/powerpoint/2010/main" val="8670956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35</a:t>
            </a:fld>
            <a:endParaRPr lang="en-AU"/>
          </a:p>
        </p:txBody>
      </p:sp>
    </p:spTree>
    <p:extLst>
      <p:ext uri="{BB962C8B-B14F-4D97-AF65-F5344CB8AC3E}">
        <p14:creationId xmlns:p14="http://schemas.microsoft.com/office/powerpoint/2010/main" val="14203119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36</a:t>
            </a:fld>
            <a:endParaRPr lang="en-AU"/>
          </a:p>
        </p:txBody>
      </p:sp>
    </p:spTree>
    <p:extLst>
      <p:ext uri="{BB962C8B-B14F-4D97-AF65-F5344CB8AC3E}">
        <p14:creationId xmlns:p14="http://schemas.microsoft.com/office/powerpoint/2010/main" val="24987833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37</a:t>
            </a:fld>
            <a:endParaRPr lang="en-AU"/>
          </a:p>
        </p:txBody>
      </p:sp>
    </p:spTree>
    <p:extLst>
      <p:ext uri="{BB962C8B-B14F-4D97-AF65-F5344CB8AC3E}">
        <p14:creationId xmlns:p14="http://schemas.microsoft.com/office/powerpoint/2010/main" val="375727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38</a:t>
            </a:fld>
            <a:endParaRPr lang="en-AU"/>
          </a:p>
        </p:txBody>
      </p:sp>
    </p:spTree>
    <p:extLst>
      <p:ext uri="{BB962C8B-B14F-4D97-AF65-F5344CB8AC3E}">
        <p14:creationId xmlns:p14="http://schemas.microsoft.com/office/powerpoint/2010/main" val="35513034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39</a:t>
            </a:fld>
            <a:endParaRPr lang="en-AU"/>
          </a:p>
        </p:txBody>
      </p:sp>
    </p:spTree>
    <p:extLst>
      <p:ext uri="{BB962C8B-B14F-4D97-AF65-F5344CB8AC3E}">
        <p14:creationId xmlns:p14="http://schemas.microsoft.com/office/powerpoint/2010/main" val="30389365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40</a:t>
            </a:fld>
            <a:endParaRPr lang="en-AU"/>
          </a:p>
        </p:txBody>
      </p:sp>
    </p:spTree>
    <p:extLst>
      <p:ext uri="{BB962C8B-B14F-4D97-AF65-F5344CB8AC3E}">
        <p14:creationId xmlns:p14="http://schemas.microsoft.com/office/powerpoint/2010/main" val="5847232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41</a:t>
            </a:fld>
            <a:endParaRPr lang="en-AU"/>
          </a:p>
        </p:txBody>
      </p:sp>
    </p:spTree>
    <p:extLst>
      <p:ext uri="{BB962C8B-B14F-4D97-AF65-F5344CB8AC3E}">
        <p14:creationId xmlns:p14="http://schemas.microsoft.com/office/powerpoint/2010/main" val="14231652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42</a:t>
            </a:fld>
            <a:endParaRPr lang="en-AU"/>
          </a:p>
        </p:txBody>
      </p:sp>
    </p:spTree>
    <p:extLst>
      <p:ext uri="{BB962C8B-B14F-4D97-AF65-F5344CB8AC3E}">
        <p14:creationId xmlns:p14="http://schemas.microsoft.com/office/powerpoint/2010/main" val="18540706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43</a:t>
            </a:fld>
            <a:endParaRPr lang="en-AU"/>
          </a:p>
        </p:txBody>
      </p:sp>
    </p:spTree>
    <p:extLst>
      <p:ext uri="{BB962C8B-B14F-4D97-AF65-F5344CB8AC3E}">
        <p14:creationId xmlns:p14="http://schemas.microsoft.com/office/powerpoint/2010/main" val="32773591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44</a:t>
            </a:fld>
            <a:endParaRPr lang="en-AU"/>
          </a:p>
        </p:txBody>
      </p:sp>
    </p:spTree>
    <p:extLst>
      <p:ext uri="{BB962C8B-B14F-4D97-AF65-F5344CB8AC3E}">
        <p14:creationId xmlns:p14="http://schemas.microsoft.com/office/powerpoint/2010/main" val="31938890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45</a:t>
            </a:fld>
            <a:endParaRPr lang="en-AU"/>
          </a:p>
        </p:txBody>
      </p:sp>
    </p:spTree>
    <p:extLst>
      <p:ext uri="{BB962C8B-B14F-4D97-AF65-F5344CB8AC3E}">
        <p14:creationId xmlns:p14="http://schemas.microsoft.com/office/powerpoint/2010/main" val="27580377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46</a:t>
            </a:fld>
            <a:endParaRPr lang="en-AU"/>
          </a:p>
        </p:txBody>
      </p:sp>
    </p:spTree>
    <p:extLst>
      <p:ext uri="{BB962C8B-B14F-4D97-AF65-F5344CB8AC3E}">
        <p14:creationId xmlns:p14="http://schemas.microsoft.com/office/powerpoint/2010/main" val="3159198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47</a:t>
            </a:fld>
            <a:endParaRPr lang="en-AU"/>
          </a:p>
        </p:txBody>
      </p:sp>
    </p:spTree>
    <p:extLst>
      <p:ext uri="{BB962C8B-B14F-4D97-AF65-F5344CB8AC3E}">
        <p14:creationId xmlns:p14="http://schemas.microsoft.com/office/powerpoint/2010/main" val="31351437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48</a:t>
            </a:fld>
            <a:endParaRPr lang="en-AU"/>
          </a:p>
        </p:txBody>
      </p:sp>
    </p:spTree>
    <p:extLst>
      <p:ext uri="{BB962C8B-B14F-4D97-AF65-F5344CB8AC3E}">
        <p14:creationId xmlns:p14="http://schemas.microsoft.com/office/powerpoint/2010/main" val="13412713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49</a:t>
            </a:fld>
            <a:endParaRPr lang="en-AU"/>
          </a:p>
        </p:txBody>
      </p:sp>
    </p:spTree>
    <p:extLst>
      <p:ext uri="{BB962C8B-B14F-4D97-AF65-F5344CB8AC3E}">
        <p14:creationId xmlns:p14="http://schemas.microsoft.com/office/powerpoint/2010/main" val="27903239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50</a:t>
            </a:fld>
            <a:endParaRPr lang="en-AU"/>
          </a:p>
        </p:txBody>
      </p:sp>
    </p:spTree>
    <p:extLst>
      <p:ext uri="{BB962C8B-B14F-4D97-AF65-F5344CB8AC3E}">
        <p14:creationId xmlns:p14="http://schemas.microsoft.com/office/powerpoint/2010/main" val="14684699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51</a:t>
            </a:fld>
            <a:endParaRPr lang="en-AU"/>
          </a:p>
        </p:txBody>
      </p:sp>
    </p:spTree>
    <p:extLst>
      <p:ext uri="{BB962C8B-B14F-4D97-AF65-F5344CB8AC3E}">
        <p14:creationId xmlns:p14="http://schemas.microsoft.com/office/powerpoint/2010/main" val="22792153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52</a:t>
            </a:fld>
            <a:endParaRPr lang="en-AU"/>
          </a:p>
        </p:txBody>
      </p:sp>
    </p:spTree>
    <p:extLst>
      <p:ext uri="{BB962C8B-B14F-4D97-AF65-F5344CB8AC3E}">
        <p14:creationId xmlns:p14="http://schemas.microsoft.com/office/powerpoint/2010/main" val="23466397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53</a:t>
            </a:fld>
            <a:endParaRPr lang="en-AU"/>
          </a:p>
        </p:txBody>
      </p:sp>
    </p:spTree>
    <p:extLst>
      <p:ext uri="{BB962C8B-B14F-4D97-AF65-F5344CB8AC3E}">
        <p14:creationId xmlns:p14="http://schemas.microsoft.com/office/powerpoint/2010/main" val="32783369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54</a:t>
            </a:fld>
            <a:endParaRPr lang="en-AU"/>
          </a:p>
        </p:txBody>
      </p:sp>
    </p:spTree>
    <p:extLst>
      <p:ext uri="{BB962C8B-B14F-4D97-AF65-F5344CB8AC3E}">
        <p14:creationId xmlns:p14="http://schemas.microsoft.com/office/powerpoint/2010/main" val="18028319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55</a:t>
            </a:fld>
            <a:endParaRPr lang="en-AU"/>
          </a:p>
        </p:txBody>
      </p:sp>
    </p:spTree>
    <p:extLst>
      <p:ext uri="{BB962C8B-B14F-4D97-AF65-F5344CB8AC3E}">
        <p14:creationId xmlns:p14="http://schemas.microsoft.com/office/powerpoint/2010/main" val="25605137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56</a:t>
            </a:fld>
            <a:endParaRPr lang="en-AU"/>
          </a:p>
        </p:txBody>
      </p:sp>
    </p:spTree>
    <p:extLst>
      <p:ext uri="{BB962C8B-B14F-4D97-AF65-F5344CB8AC3E}">
        <p14:creationId xmlns:p14="http://schemas.microsoft.com/office/powerpoint/2010/main" val="366753178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57</a:t>
            </a:fld>
            <a:endParaRPr lang="en-AU"/>
          </a:p>
        </p:txBody>
      </p:sp>
    </p:spTree>
    <p:extLst>
      <p:ext uri="{BB962C8B-B14F-4D97-AF65-F5344CB8AC3E}">
        <p14:creationId xmlns:p14="http://schemas.microsoft.com/office/powerpoint/2010/main" val="120711491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58</a:t>
            </a:fld>
            <a:endParaRPr lang="en-AU"/>
          </a:p>
        </p:txBody>
      </p:sp>
    </p:spTree>
    <p:extLst>
      <p:ext uri="{BB962C8B-B14F-4D97-AF65-F5344CB8AC3E}">
        <p14:creationId xmlns:p14="http://schemas.microsoft.com/office/powerpoint/2010/main" val="32582486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59</a:t>
            </a:fld>
            <a:endParaRPr lang="en-AU"/>
          </a:p>
        </p:txBody>
      </p:sp>
    </p:spTree>
    <p:extLst>
      <p:ext uri="{BB962C8B-B14F-4D97-AF65-F5344CB8AC3E}">
        <p14:creationId xmlns:p14="http://schemas.microsoft.com/office/powerpoint/2010/main" val="115854277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60</a:t>
            </a:fld>
            <a:endParaRPr lang="en-AU"/>
          </a:p>
        </p:txBody>
      </p:sp>
    </p:spTree>
    <p:extLst>
      <p:ext uri="{BB962C8B-B14F-4D97-AF65-F5344CB8AC3E}">
        <p14:creationId xmlns:p14="http://schemas.microsoft.com/office/powerpoint/2010/main" val="35697015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61</a:t>
            </a:fld>
            <a:endParaRPr lang="en-AU"/>
          </a:p>
        </p:txBody>
      </p:sp>
    </p:spTree>
    <p:extLst>
      <p:ext uri="{BB962C8B-B14F-4D97-AF65-F5344CB8AC3E}">
        <p14:creationId xmlns:p14="http://schemas.microsoft.com/office/powerpoint/2010/main" val="51243436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62</a:t>
            </a:fld>
            <a:endParaRPr lang="en-AU"/>
          </a:p>
        </p:txBody>
      </p:sp>
    </p:spTree>
    <p:extLst>
      <p:ext uri="{BB962C8B-B14F-4D97-AF65-F5344CB8AC3E}">
        <p14:creationId xmlns:p14="http://schemas.microsoft.com/office/powerpoint/2010/main" val="96705291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63</a:t>
            </a:fld>
            <a:endParaRPr lang="en-AU"/>
          </a:p>
        </p:txBody>
      </p:sp>
    </p:spTree>
    <p:extLst>
      <p:ext uri="{BB962C8B-B14F-4D97-AF65-F5344CB8AC3E}">
        <p14:creationId xmlns:p14="http://schemas.microsoft.com/office/powerpoint/2010/main" val="22569461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64</a:t>
            </a:fld>
            <a:endParaRPr lang="en-AU"/>
          </a:p>
        </p:txBody>
      </p:sp>
    </p:spTree>
    <p:extLst>
      <p:ext uri="{BB962C8B-B14F-4D97-AF65-F5344CB8AC3E}">
        <p14:creationId xmlns:p14="http://schemas.microsoft.com/office/powerpoint/2010/main" val="375119130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65</a:t>
            </a:fld>
            <a:endParaRPr lang="en-AU"/>
          </a:p>
        </p:txBody>
      </p:sp>
    </p:spTree>
    <p:extLst>
      <p:ext uri="{BB962C8B-B14F-4D97-AF65-F5344CB8AC3E}">
        <p14:creationId xmlns:p14="http://schemas.microsoft.com/office/powerpoint/2010/main" val="18979844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66</a:t>
            </a:fld>
            <a:endParaRPr lang="en-AU"/>
          </a:p>
        </p:txBody>
      </p:sp>
    </p:spTree>
    <p:extLst>
      <p:ext uri="{BB962C8B-B14F-4D97-AF65-F5344CB8AC3E}">
        <p14:creationId xmlns:p14="http://schemas.microsoft.com/office/powerpoint/2010/main" val="39054312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67</a:t>
            </a:fld>
            <a:endParaRPr lang="en-AU"/>
          </a:p>
        </p:txBody>
      </p:sp>
    </p:spTree>
    <p:extLst>
      <p:ext uri="{BB962C8B-B14F-4D97-AF65-F5344CB8AC3E}">
        <p14:creationId xmlns:p14="http://schemas.microsoft.com/office/powerpoint/2010/main" val="338339422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68</a:t>
            </a:fld>
            <a:endParaRPr lang="en-AU"/>
          </a:p>
        </p:txBody>
      </p:sp>
    </p:spTree>
    <p:extLst>
      <p:ext uri="{BB962C8B-B14F-4D97-AF65-F5344CB8AC3E}">
        <p14:creationId xmlns:p14="http://schemas.microsoft.com/office/powerpoint/2010/main" val="40835874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69</a:t>
            </a:fld>
            <a:endParaRPr lang="en-AU"/>
          </a:p>
        </p:txBody>
      </p:sp>
    </p:spTree>
    <p:extLst>
      <p:ext uri="{BB962C8B-B14F-4D97-AF65-F5344CB8AC3E}">
        <p14:creationId xmlns:p14="http://schemas.microsoft.com/office/powerpoint/2010/main" val="227921530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70</a:t>
            </a:fld>
            <a:endParaRPr lang="en-AU"/>
          </a:p>
        </p:txBody>
      </p:sp>
    </p:spTree>
    <p:extLst>
      <p:ext uri="{BB962C8B-B14F-4D97-AF65-F5344CB8AC3E}">
        <p14:creationId xmlns:p14="http://schemas.microsoft.com/office/powerpoint/2010/main" val="234663976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71</a:t>
            </a:fld>
            <a:endParaRPr lang="en-AU"/>
          </a:p>
        </p:txBody>
      </p:sp>
    </p:spTree>
    <p:extLst>
      <p:ext uri="{BB962C8B-B14F-4D97-AF65-F5344CB8AC3E}">
        <p14:creationId xmlns:p14="http://schemas.microsoft.com/office/powerpoint/2010/main" val="270864641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72</a:t>
            </a:fld>
            <a:endParaRPr lang="en-AU"/>
          </a:p>
        </p:txBody>
      </p:sp>
    </p:spTree>
    <p:extLst>
      <p:ext uri="{BB962C8B-B14F-4D97-AF65-F5344CB8AC3E}">
        <p14:creationId xmlns:p14="http://schemas.microsoft.com/office/powerpoint/2010/main" val="327833693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73</a:t>
            </a:fld>
            <a:endParaRPr lang="en-AU"/>
          </a:p>
        </p:txBody>
      </p:sp>
    </p:spTree>
    <p:extLst>
      <p:ext uri="{BB962C8B-B14F-4D97-AF65-F5344CB8AC3E}">
        <p14:creationId xmlns:p14="http://schemas.microsoft.com/office/powerpoint/2010/main" val="190743361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74</a:t>
            </a:fld>
            <a:endParaRPr lang="en-AU"/>
          </a:p>
        </p:txBody>
      </p:sp>
    </p:spTree>
    <p:extLst>
      <p:ext uri="{BB962C8B-B14F-4D97-AF65-F5344CB8AC3E}">
        <p14:creationId xmlns:p14="http://schemas.microsoft.com/office/powerpoint/2010/main" val="180283195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75</a:t>
            </a:fld>
            <a:endParaRPr lang="en-AU"/>
          </a:p>
        </p:txBody>
      </p:sp>
    </p:spTree>
    <p:extLst>
      <p:ext uri="{BB962C8B-B14F-4D97-AF65-F5344CB8AC3E}">
        <p14:creationId xmlns:p14="http://schemas.microsoft.com/office/powerpoint/2010/main" val="52197447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76</a:t>
            </a:fld>
            <a:endParaRPr lang="en-AU"/>
          </a:p>
        </p:txBody>
      </p:sp>
    </p:spTree>
    <p:extLst>
      <p:ext uri="{BB962C8B-B14F-4D97-AF65-F5344CB8AC3E}">
        <p14:creationId xmlns:p14="http://schemas.microsoft.com/office/powerpoint/2010/main" val="360649642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77</a:t>
            </a:fld>
            <a:endParaRPr lang="en-AU"/>
          </a:p>
        </p:txBody>
      </p:sp>
    </p:spTree>
    <p:extLst>
      <p:ext uri="{BB962C8B-B14F-4D97-AF65-F5344CB8AC3E}">
        <p14:creationId xmlns:p14="http://schemas.microsoft.com/office/powerpoint/2010/main" val="29017127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78</a:t>
            </a:fld>
            <a:endParaRPr lang="en-AU"/>
          </a:p>
        </p:txBody>
      </p:sp>
    </p:spTree>
    <p:extLst>
      <p:ext uri="{BB962C8B-B14F-4D97-AF65-F5344CB8AC3E}">
        <p14:creationId xmlns:p14="http://schemas.microsoft.com/office/powerpoint/2010/main" val="132258026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79</a:t>
            </a:fld>
            <a:endParaRPr lang="en-AU"/>
          </a:p>
        </p:txBody>
      </p:sp>
    </p:spTree>
    <p:extLst>
      <p:ext uri="{BB962C8B-B14F-4D97-AF65-F5344CB8AC3E}">
        <p14:creationId xmlns:p14="http://schemas.microsoft.com/office/powerpoint/2010/main" val="230159444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80</a:t>
            </a:fld>
            <a:endParaRPr lang="en-AU"/>
          </a:p>
        </p:txBody>
      </p:sp>
    </p:spTree>
    <p:extLst>
      <p:ext uri="{BB962C8B-B14F-4D97-AF65-F5344CB8AC3E}">
        <p14:creationId xmlns:p14="http://schemas.microsoft.com/office/powerpoint/2010/main" val="198763710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81</a:t>
            </a:fld>
            <a:endParaRPr lang="en-AU"/>
          </a:p>
        </p:txBody>
      </p:sp>
    </p:spTree>
    <p:extLst>
      <p:ext uri="{BB962C8B-B14F-4D97-AF65-F5344CB8AC3E}">
        <p14:creationId xmlns:p14="http://schemas.microsoft.com/office/powerpoint/2010/main" val="212398192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82</a:t>
            </a:fld>
            <a:endParaRPr lang="en-AU"/>
          </a:p>
        </p:txBody>
      </p:sp>
    </p:spTree>
    <p:extLst>
      <p:ext uri="{BB962C8B-B14F-4D97-AF65-F5344CB8AC3E}">
        <p14:creationId xmlns:p14="http://schemas.microsoft.com/office/powerpoint/2010/main" val="76264656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83</a:t>
            </a:fld>
            <a:endParaRPr lang="en-AU"/>
          </a:p>
        </p:txBody>
      </p:sp>
    </p:spTree>
    <p:extLst>
      <p:ext uri="{BB962C8B-B14F-4D97-AF65-F5344CB8AC3E}">
        <p14:creationId xmlns:p14="http://schemas.microsoft.com/office/powerpoint/2010/main" val="134300034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84</a:t>
            </a:fld>
            <a:endParaRPr lang="en-AU"/>
          </a:p>
        </p:txBody>
      </p:sp>
    </p:spTree>
    <p:extLst>
      <p:ext uri="{BB962C8B-B14F-4D97-AF65-F5344CB8AC3E}">
        <p14:creationId xmlns:p14="http://schemas.microsoft.com/office/powerpoint/2010/main" val="145374949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85</a:t>
            </a:fld>
            <a:endParaRPr lang="en-AU"/>
          </a:p>
        </p:txBody>
      </p:sp>
    </p:spTree>
    <p:extLst>
      <p:ext uri="{BB962C8B-B14F-4D97-AF65-F5344CB8AC3E}">
        <p14:creationId xmlns:p14="http://schemas.microsoft.com/office/powerpoint/2010/main" val="140408782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86</a:t>
            </a:fld>
            <a:endParaRPr lang="en-AU"/>
          </a:p>
        </p:txBody>
      </p:sp>
    </p:spTree>
    <p:extLst>
      <p:ext uri="{BB962C8B-B14F-4D97-AF65-F5344CB8AC3E}">
        <p14:creationId xmlns:p14="http://schemas.microsoft.com/office/powerpoint/2010/main" val="183511460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87</a:t>
            </a:fld>
            <a:endParaRPr lang="en-AU"/>
          </a:p>
        </p:txBody>
      </p:sp>
    </p:spTree>
    <p:extLst>
      <p:ext uri="{BB962C8B-B14F-4D97-AF65-F5344CB8AC3E}">
        <p14:creationId xmlns:p14="http://schemas.microsoft.com/office/powerpoint/2010/main" val="76137044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88</a:t>
            </a:fld>
            <a:endParaRPr lang="en-AU"/>
          </a:p>
        </p:txBody>
      </p:sp>
    </p:spTree>
    <p:extLst>
      <p:ext uri="{BB962C8B-B14F-4D97-AF65-F5344CB8AC3E}">
        <p14:creationId xmlns:p14="http://schemas.microsoft.com/office/powerpoint/2010/main" val="287113562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89</a:t>
            </a:fld>
            <a:endParaRPr lang="en-AU"/>
          </a:p>
        </p:txBody>
      </p:sp>
    </p:spTree>
    <p:extLst>
      <p:ext uri="{BB962C8B-B14F-4D97-AF65-F5344CB8AC3E}">
        <p14:creationId xmlns:p14="http://schemas.microsoft.com/office/powerpoint/2010/main" val="243018351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90</a:t>
            </a:fld>
            <a:endParaRPr lang="en-AU"/>
          </a:p>
        </p:txBody>
      </p:sp>
    </p:spTree>
    <p:extLst>
      <p:ext uri="{BB962C8B-B14F-4D97-AF65-F5344CB8AC3E}">
        <p14:creationId xmlns:p14="http://schemas.microsoft.com/office/powerpoint/2010/main" val="396597875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91</a:t>
            </a:fld>
            <a:endParaRPr lang="en-AU"/>
          </a:p>
        </p:txBody>
      </p:sp>
    </p:spTree>
    <p:extLst>
      <p:ext uri="{BB962C8B-B14F-4D97-AF65-F5344CB8AC3E}">
        <p14:creationId xmlns:p14="http://schemas.microsoft.com/office/powerpoint/2010/main" val="257752234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92</a:t>
            </a:fld>
            <a:endParaRPr lang="en-AU"/>
          </a:p>
        </p:txBody>
      </p:sp>
    </p:spTree>
    <p:extLst>
      <p:ext uri="{BB962C8B-B14F-4D97-AF65-F5344CB8AC3E}">
        <p14:creationId xmlns:p14="http://schemas.microsoft.com/office/powerpoint/2010/main" val="328305314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93</a:t>
            </a:fld>
            <a:endParaRPr lang="en-AU"/>
          </a:p>
        </p:txBody>
      </p:sp>
    </p:spTree>
    <p:extLst>
      <p:ext uri="{BB962C8B-B14F-4D97-AF65-F5344CB8AC3E}">
        <p14:creationId xmlns:p14="http://schemas.microsoft.com/office/powerpoint/2010/main" val="287798955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94</a:t>
            </a:fld>
            <a:endParaRPr lang="en-AU"/>
          </a:p>
        </p:txBody>
      </p:sp>
    </p:spTree>
    <p:extLst>
      <p:ext uri="{BB962C8B-B14F-4D97-AF65-F5344CB8AC3E}">
        <p14:creationId xmlns:p14="http://schemas.microsoft.com/office/powerpoint/2010/main" val="26118666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95</a:t>
            </a:fld>
            <a:endParaRPr lang="en-AU"/>
          </a:p>
        </p:txBody>
      </p:sp>
    </p:spTree>
    <p:extLst>
      <p:ext uri="{BB962C8B-B14F-4D97-AF65-F5344CB8AC3E}">
        <p14:creationId xmlns:p14="http://schemas.microsoft.com/office/powerpoint/2010/main" val="348095995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96</a:t>
            </a:fld>
            <a:endParaRPr lang="en-AU"/>
          </a:p>
        </p:txBody>
      </p:sp>
    </p:spTree>
    <p:extLst>
      <p:ext uri="{BB962C8B-B14F-4D97-AF65-F5344CB8AC3E}">
        <p14:creationId xmlns:p14="http://schemas.microsoft.com/office/powerpoint/2010/main" val="76137044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97</a:t>
            </a:fld>
            <a:endParaRPr lang="en-AU"/>
          </a:p>
        </p:txBody>
      </p:sp>
    </p:spTree>
    <p:extLst>
      <p:ext uri="{BB962C8B-B14F-4D97-AF65-F5344CB8AC3E}">
        <p14:creationId xmlns:p14="http://schemas.microsoft.com/office/powerpoint/2010/main" val="287113562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98</a:t>
            </a:fld>
            <a:endParaRPr lang="en-AU"/>
          </a:p>
        </p:txBody>
      </p:sp>
    </p:spTree>
    <p:extLst>
      <p:ext uri="{BB962C8B-B14F-4D97-AF65-F5344CB8AC3E}">
        <p14:creationId xmlns:p14="http://schemas.microsoft.com/office/powerpoint/2010/main" val="243018351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99</a:t>
            </a:fld>
            <a:endParaRPr lang="en-AU"/>
          </a:p>
        </p:txBody>
      </p:sp>
    </p:spTree>
    <p:extLst>
      <p:ext uri="{BB962C8B-B14F-4D97-AF65-F5344CB8AC3E}">
        <p14:creationId xmlns:p14="http://schemas.microsoft.com/office/powerpoint/2010/main" val="396597875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100</a:t>
            </a:fld>
            <a:endParaRPr lang="en-AU"/>
          </a:p>
        </p:txBody>
      </p:sp>
    </p:spTree>
    <p:extLst>
      <p:ext uri="{BB962C8B-B14F-4D97-AF65-F5344CB8AC3E}">
        <p14:creationId xmlns:p14="http://schemas.microsoft.com/office/powerpoint/2010/main" val="302253661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101</a:t>
            </a:fld>
            <a:endParaRPr lang="en-AU"/>
          </a:p>
        </p:txBody>
      </p:sp>
    </p:spTree>
    <p:extLst>
      <p:ext uri="{BB962C8B-B14F-4D97-AF65-F5344CB8AC3E}">
        <p14:creationId xmlns:p14="http://schemas.microsoft.com/office/powerpoint/2010/main" val="376138860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102</a:t>
            </a:fld>
            <a:endParaRPr lang="en-AU"/>
          </a:p>
        </p:txBody>
      </p:sp>
    </p:spTree>
    <p:extLst>
      <p:ext uri="{BB962C8B-B14F-4D97-AF65-F5344CB8AC3E}">
        <p14:creationId xmlns:p14="http://schemas.microsoft.com/office/powerpoint/2010/main" val="357316622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103</a:t>
            </a:fld>
            <a:endParaRPr lang="en-AU"/>
          </a:p>
        </p:txBody>
      </p:sp>
    </p:spTree>
    <p:extLst>
      <p:ext uri="{BB962C8B-B14F-4D97-AF65-F5344CB8AC3E}">
        <p14:creationId xmlns:p14="http://schemas.microsoft.com/office/powerpoint/2010/main" val="21666307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104</a:t>
            </a:fld>
            <a:endParaRPr lang="en-AU"/>
          </a:p>
        </p:txBody>
      </p:sp>
    </p:spTree>
    <p:extLst>
      <p:ext uri="{BB962C8B-B14F-4D97-AF65-F5344CB8AC3E}">
        <p14:creationId xmlns:p14="http://schemas.microsoft.com/office/powerpoint/2010/main" val="316488661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105</a:t>
            </a:fld>
            <a:endParaRPr lang="en-AU"/>
          </a:p>
        </p:txBody>
      </p:sp>
    </p:spTree>
    <p:extLst>
      <p:ext uri="{BB962C8B-B14F-4D97-AF65-F5344CB8AC3E}">
        <p14:creationId xmlns:p14="http://schemas.microsoft.com/office/powerpoint/2010/main" val="378496067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106</a:t>
            </a:fld>
            <a:endParaRPr lang="en-AU"/>
          </a:p>
        </p:txBody>
      </p:sp>
    </p:spTree>
    <p:extLst>
      <p:ext uri="{BB962C8B-B14F-4D97-AF65-F5344CB8AC3E}">
        <p14:creationId xmlns:p14="http://schemas.microsoft.com/office/powerpoint/2010/main" val="410007561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107</a:t>
            </a:fld>
            <a:endParaRPr lang="en-AU"/>
          </a:p>
        </p:txBody>
      </p:sp>
    </p:spTree>
    <p:extLst>
      <p:ext uri="{BB962C8B-B14F-4D97-AF65-F5344CB8AC3E}">
        <p14:creationId xmlns:p14="http://schemas.microsoft.com/office/powerpoint/2010/main" val="407852315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108</a:t>
            </a:fld>
            <a:endParaRPr lang="en-AU"/>
          </a:p>
        </p:txBody>
      </p:sp>
    </p:spTree>
    <p:extLst>
      <p:ext uri="{BB962C8B-B14F-4D97-AF65-F5344CB8AC3E}">
        <p14:creationId xmlns:p14="http://schemas.microsoft.com/office/powerpoint/2010/main" val="26119086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109</a:t>
            </a:fld>
            <a:endParaRPr lang="en-AU"/>
          </a:p>
        </p:txBody>
      </p:sp>
    </p:spTree>
    <p:extLst>
      <p:ext uri="{BB962C8B-B14F-4D97-AF65-F5344CB8AC3E}">
        <p14:creationId xmlns:p14="http://schemas.microsoft.com/office/powerpoint/2010/main" val="406214686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110</a:t>
            </a:fld>
            <a:endParaRPr lang="en-AU"/>
          </a:p>
        </p:txBody>
      </p:sp>
    </p:spTree>
    <p:extLst>
      <p:ext uri="{BB962C8B-B14F-4D97-AF65-F5344CB8AC3E}">
        <p14:creationId xmlns:p14="http://schemas.microsoft.com/office/powerpoint/2010/main" val="122752218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111</a:t>
            </a:fld>
            <a:endParaRPr lang="en-AU"/>
          </a:p>
        </p:txBody>
      </p:sp>
    </p:spTree>
    <p:extLst>
      <p:ext uri="{BB962C8B-B14F-4D97-AF65-F5344CB8AC3E}">
        <p14:creationId xmlns:p14="http://schemas.microsoft.com/office/powerpoint/2010/main" val="71210243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112</a:t>
            </a:fld>
            <a:endParaRPr lang="en-AU"/>
          </a:p>
        </p:txBody>
      </p:sp>
    </p:spTree>
    <p:extLst>
      <p:ext uri="{BB962C8B-B14F-4D97-AF65-F5344CB8AC3E}">
        <p14:creationId xmlns:p14="http://schemas.microsoft.com/office/powerpoint/2010/main" val="123639987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113</a:t>
            </a:fld>
            <a:endParaRPr lang="en-AU"/>
          </a:p>
        </p:txBody>
      </p:sp>
    </p:spTree>
    <p:extLst>
      <p:ext uri="{BB962C8B-B14F-4D97-AF65-F5344CB8AC3E}">
        <p14:creationId xmlns:p14="http://schemas.microsoft.com/office/powerpoint/2010/main" val="250935431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114</a:t>
            </a:fld>
            <a:endParaRPr lang="en-AU"/>
          </a:p>
        </p:txBody>
      </p:sp>
    </p:spTree>
    <p:extLst>
      <p:ext uri="{BB962C8B-B14F-4D97-AF65-F5344CB8AC3E}">
        <p14:creationId xmlns:p14="http://schemas.microsoft.com/office/powerpoint/2010/main" val="279294263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115</a:t>
            </a:fld>
            <a:endParaRPr lang="en-AU"/>
          </a:p>
        </p:txBody>
      </p:sp>
    </p:spTree>
    <p:extLst>
      <p:ext uri="{BB962C8B-B14F-4D97-AF65-F5344CB8AC3E}">
        <p14:creationId xmlns:p14="http://schemas.microsoft.com/office/powerpoint/2010/main" val="71594710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116</a:t>
            </a:fld>
            <a:endParaRPr lang="en-AU"/>
          </a:p>
        </p:txBody>
      </p:sp>
    </p:spTree>
    <p:extLst>
      <p:ext uri="{BB962C8B-B14F-4D97-AF65-F5344CB8AC3E}">
        <p14:creationId xmlns:p14="http://schemas.microsoft.com/office/powerpoint/2010/main" val="104234319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117</a:t>
            </a:fld>
            <a:endParaRPr lang="en-AU"/>
          </a:p>
        </p:txBody>
      </p:sp>
    </p:spTree>
    <p:extLst>
      <p:ext uri="{BB962C8B-B14F-4D97-AF65-F5344CB8AC3E}">
        <p14:creationId xmlns:p14="http://schemas.microsoft.com/office/powerpoint/2010/main" val="92795546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118</a:t>
            </a:fld>
            <a:endParaRPr lang="en-AU"/>
          </a:p>
        </p:txBody>
      </p:sp>
    </p:spTree>
    <p:extLst>
      <p:ext uri="{BB962C8B-B14F-4D97-AF65-F5344CB8AC3E}">
        <p14:creationId xmlns:p14="http://schemas.microsoft.com/office/powerpoint/2010/main" val="187210805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119</a:t>
            </a:fld>
            <a:endParaRPr lang="en-AU"/>
          </a:p>
        </p:txBody>
      </p:sp>
    </p:spTree>
    <p:extLst>
      <p:ext uri="{BB962C8B-B14F-4D97-AF65-F5344CB8AC3E}">
        <p14:creationId xmlns:p14="http://schemas.microsoft.com/office/powerpoint/2010/main" val="189863389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120</a:t>
            </a:fld>
            <a:endParaRPr lang="en-AU"/>
          </a:p>
        </p:txBody>
      </p:sp>
    </p:spTree>
    <p:extLst>
      <p:ext uri="{BB962C8B-B14F-4D97-AF65-F5344CB8AC3E}">
        <p14:creationId xmlns:p14="http://schemas.microsoft.com/office/powerpoint/2010/main" val="185506283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121</a:t>
            </a:fld>
            <a:endParaRPr lang="en-AU"/>
          </a:p>
        </p:txBody>
      </p:sp>
    </p:spTree>
    <p:extLst>
      <p:ext uri="{BB962C8B-B14F-4D97-AF65-F5344CB8AC3E}">
        <p14:creationId xmlns:p14="http://schemas.microsoft.com/office/powerpoint/2010/main" val="392320103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122</a:t>
            </a:fld>
            <a:endParaRPr lang="en-AU"/>
          </a:p>
        </p:txBody>
      </p:sp>
    </p:spTree>
    <p:extLst>
      <p:ext uri="{BB962C8B-B14F-4D97-AF65-F5344CB8AC3E}">
        <p14:creationId xmlns:p14="http://schemas.microsoft.com/office/powerpoint/2010/main" val="294240815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123</a:t>
            </a:fld>
            <a:endParaRPr lang="en-AU"/>
          </a:p>
        </p:txBody>
      </p:sp>
    </p:spTree>
    <p:extLst>
      <p:ext uri="{BB962C8B-B14F-4D97-AF65-F5344CB8AC3E}">
        <p14:creationId xmlns:p14="http://schemas.microsoft.com/office/powerpoint/2010/main" val="251290494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124</a:t>
            </a:fld>
            <a:endParaRPr lang="en-AU"/>
          </a:p>
        </p:txBody>
      </p:sp>
    </p:spTree>
    <p:extLst>
      <p:ext uri="{BB962C8B-B14F-4D97-AF65-F5344CB8AC3E}">
        <p14:creationId xmlns:p14="http://schemas.microsoft.com/office/powerpoint/2010/main" val="189863389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125</a:t>
            </a:fld>
            <a:endParaRPr lang="en-AU"/>
          </a:p>
        </p:txBody>
      </p:sp>
    </p:spTree>
    <p:extLst>
      <p:ext uri="{BB962C8B-B14F-4D97-AF65-F5344CB8AC3E}">
        <p14:creationId xmlns:p14="http://schemas.microsoft.com/office/powerpoint/2010/main" val="398879199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126</a:t>
            </a:fld>
            <a:endParaRPr lang="en-AU"/>
          </a:p>
        </p:txBody>
      </p:sp>
    </p:spTree>
    <p:extLst>
      <p:ext uri="{BB962C8B-B14F-4D97-AF65-F5344CB8AC3E}">
        <p14:creationId xmlns:p14="http://schemas.microsoft.com/office/powerpoint/2010/main" val="286312118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127</a:t>
            </a:fld>
            <a:endParaRPr lang="en-AU"/>
          </a:p>
        </p:txBody>
      </p:sp>
    </p:spTree>
    <p:extLst>
      <p:ext uri="{BB962C8B-B14F-4D97-AF65-F5344CB8AC3E}">
        <p14:creationId xmlns:p14="http://schemas.microsoft.com/office/powerpoint/2010/main" val="155488051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128</a:t>
            </a:fld>
            <a:endParaRPr lang="en-AU"/>
          </a:p>
        </p:txBody>
      </p:sp>
    </p:spTree>
    <p:extLst>
      <p:ext uri="{BB962C8B-B14F-4D97-AF65-F5344CB8AC3E}">
        <p14:creationId xmlns:p14="http://schemas.microsoft.com/office/powerpoint/2010/main" val="416302043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129</a:t>
            </a:fld>
            <a:endParaRPr lang="en-AU"/>
          </a:p>
        </p:txBody>
      </p:sp>
    </p:spTree>
    <p:extLst>
      <p:ext uri="{BB962C8B-B14F-4D97-AF65-F5344CB8AC3E}">
        <p14:creationId xmlns:p14="http://schemas.microsoft.com/office/powerpoint/2010/main" val="23019090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130</a:t>
            </a:fld>
            <a:endParaRPr lang="en-AU"/>
          </a:p>
        </p:txBody>
      </p:sp>
    </p:spTree>
    <p:extLst>
      <p:ext uri="{BB962C8B-B14F-4D97-AF65-F5344CB8AC3E}">
        <p14:creationId xmlns:p14="http://schemas.microsoft.com/office/powerpoint/2010/main" val="217841902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131</a:t>
            </a:fld>
            <a:endParaRPr lang="en-AU"/>
          </a:p>
        </p:txBody>
      </p:sp>
    </p:spTree>
    <p:extLst>
      <p:ext uri="{BB962C8B-B14F-4D97-AF65-F5344CB8AC3E}">
        <p14:creationId xmlns:p14="http://schemas.microsoft.com/office/powerpoint/2010/main" val="289454717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132</a:t>
            </a:fld>
            <a:endParaRPr lang="en-AU"/>
          </a:p>
        </p:txBody>
      </p:sp>
    </p:spTree>
    <p:extLst>
      <p:ext uri="{BB962C8B-B14F-4D97-AF65-F5344CB8AC3E}">
        <p14:creationId xmlns:p14="http://schemas.microsoft.com/office/powerpoint/2010/main" val="50189770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133</a:t>
            </a:fld>
            <a:endParaRPr lang="en-AU"/>
          </a:p>
        </p:txBody>
      </p:sp>
    </p:spTree>
    <p:extLst>
      <p:ext uri="{BB962C8B-B14F-4D97-AF65-F5344CB8AC3E}">
        <p14:creationId xmlns:p14="http://schemas.microsoft.com/office/powerpoint/2010/main" val="3518571693"/>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134</a:t>
            </a:fld>
            <a:endParaRPr lang="en-AU"/>
          </a:p>
        </p:txBody>
      </p:sp>
    </p:spTree>
    <p:extLst>
      <p:ext uri="{BB962C8B-B14F-4D97-AF65-F5344CB8AC3E}">
        <p14:creationId xmlns:p14="http://schemas.microsoft.com/office/powerpoint/2010/main" val="270307856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135</a:t>
            </a:fld>
            <a:endParaRPr lang="en-AU"/>
          </a:p>
        </p:txBody>
      </p:sp>
    </p:spTree>
    <p:extLst>
      <p:ext uri="{BB962C8B-B14F-4D97-AF65-F5344CB8AC3E}">
        <p14:creationId xmlns:p14="http://schemas.microsoft.com/office/powerpoint/2010/main" val="293854845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136</a:t>
            </a:fld>
            <a:endParaRPr lang="en-AU"/>
          </a:p>
        </p:txBody>
      </p:sp>
    </p:spTree>
    <p:extLst>
      <p:ext uri="{BB962C8B-B14F-4D97-AF65-F5344CB8AC3E}">
        <p14:creationId xmlns:p14="http://schemas.microsoft.com/office/powerpoint/2010/main" val="223357862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137</a:t>
            </a:fld>
            <a:endParaRPr lang="en-AU"/>
          </a:p>
        </p:txBody>
      </p:sp>
    </p:spTree>
    <p:extLst>
      <p:ext uri="{BB962C8B-B14F-4D97-AF65-F5344CB8AC3E}">
        <p14:creationId xmlns:p14="http://schemas.microsoft.com/office/powerpoint/2010/main" val="117365914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138</a:t>
            </a:fld>
            <a:endParaRPr lang="en-AU"/>
          </a:p>
        </p:txBody>
      </p:sp>
    </p:spTree>
    <p:extLst>
      <p:ext uri="{BB962C8B-B14F-4D97-AF65-F5344CB8AC3E}">
        <p14:creationId xmlns:p14="http://schemas.microsoft.com/office/powerpoint/2010/main" val="91552577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139</a:t>
            </a:fld>
            <a:endParaRPr lang="en-AU"/>
          </a:p>
        </p:txBody>
      </p:sp>
    </p:spTree>
    <p:extLst>
      <p:ext uri="{BB962C8B-B14F-4D97-AF65-F5344CB8AC3E}">
        <p14:creationId xmlns:p14="http://schemas.microsoft.com/office/powerpoint/2010/main" val="2467225196"/>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140</a:t>
            </a:fld>
            <a:endParaRPr lang="en-AU"/>
          </a:p>
        </p:txBody>
      </p:sp>
    </p:spTree>
    <p:extLst>
      <p:ext uri="{BB962C8B-B14F-4D97-AF65-F5344CB8AC3E}">
        <p14:creationId xmlns:p14="http://schemas.microsoft.com/office/powerpoint/2010/main" val="421236362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141</a:t>
            </a:fld>
            <a:endParaRPr lang="en-AU"/>
          </a:p>
        </p:txBody>
      </p:sp>
    </p:spTree>
    <p:extLst>
      <p:ext uri="{BB962C8B-B14F-4D97-AF65-F5344CB8AC3E}">
        <p14:creationId xmlns:p14="http://schemas.microsoft.com/office/powerpoint/2010/main" val="583212930"/>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142</a:t>
            </a:fld>
            <a:endParaRPr lang="en-AU"/>
          </a:p>
        </p:txBody>
      </p:sp>
    </p:spTree>
    <p:extLst>
      <p:ext uri="{BB962C8B-B14F-4D97-AF65-F5344CB8AC3E}">
        <p14:creationId xmlns:p14="http://schemas.microsoft.com/office/powerpoint/2010/main" val="1143460188"/>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143</a:t>
            </a:fld>
            <a:endParaRPr lang="en-AU"/>
          </a:p>
        </p:txBody>
      </p:sp>
    </p:spTree>
    <p:extLst>
      <p:ext uri="{BB962C8B-B14F-4D97-AF65-F5344CB8AC3E}">
        <p14:creationId xmlns:p14="http://schemas.microsoft.com/office/powerpoint/2010/main" val="181316208"/>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144</a:t>
            </a:fld>
            <a:endParaRPr lang="en-AU"/>
          </a:p>
        </p:txBody>
      </p:sp>
    </p:spTree>
    <p:extLst>
      <p:ext uri="{BB962C8B-B14F-4D97-AF65-F5344CB8AC3E}">
        <p14:creationId xmlns:p14="http://schemas.microsoft.com/office/powerpoint/2010/main" val="226403057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145</a:t>
            </a:fld>
            <a:endParaRPr lang="en-AU"/>
          </a:p>
        </p:txBody>
      </p:sp>
    </p:spTree>
    <p:extLst>
      <p:ext uri="{BB962C8B-B14F-4D97-AF65-F5344CB8AC3E}">
        <p14:creationId xmlns:p14="http://schemas.microsoft.com/office/powerpoint/2010/main" val="259187685"/>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146</a:t>
            </a:fld>
            <a:endParaRPr lang="en-AU"/>
          </a:p>
        </p:txBody>
      </p:sp>
    </p:spTree>
    <p:extLst>
      <p:ext uri="{BB962C8B-B14F-4D97-AF65-F5344CB8AC3E}">
        <p14:creationId xmlns:p14="http://schemas.microsoft.com/office/powerpoint/2010/main" val="2795640055"/>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147</a:t>
            </a:fld>
            <a:endParaRPr lang="en-AU"/>
          </a:p>
        </p:txBody>
      </p:sp>
    </p:spTree>
    <p:extLst>
      <p:ext uri="{BB962C8B-B14F-4D97-AF65-F5344CB8AC3E}">
        <p14:creationId xmlns:p14="http://schemas.microsoft.com/office/powerpoint/2010/main" val="3386441612"/>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148</a:t>
            </a:fld>
            <a:endParaRPr lang="en-AU"/>
          </a:p>
        </p:txBody>
      </p:sp>
    </p:spTree>
    <p:extLst>
      <p:ext uri="{BB962C8B-B14F-4D97-AF65-F5344CB8AC3E}">
        <p14:creationId xmlns:p14="http://schemas.microsoft.com/office/powerpoint/2010/main" val="1078261505"/>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149</a:t>
            </a:fld>
            <a:endParaRPr lang="en-AU"/>
          </a:p>
        </p:txBody>
      </p:sp>
    </p:spTree>
    <p:extLst>
      <p:ext uri="{BB962C8B-B14F-4D97-AF65-F5344CB8AC3E}">
        <p14:creationId xmlns:p14="http://schemas.microsoft.com/office/powerpoint/2010/main" val="4163020437"/>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150</a:t>
            </a:fld>
            <a:endParaRPr lang="en-AU"/>
          </a:p>
        </p:txBody>
      </p:sp>
    </p:spTree>
    <p:extLst>
      <p:ext uri="{BB962C8B-B14F-4D97-AF65-F5344CB8AC3E}">
        <p14:creationId xmlns:p14="http://schemas.microsoft.com/office/powerpoint/2010/main" val="230190902"/>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151</a:t>
            </a:fld>
            <a:endParaRPr lang="en-AU"/>
          </a:p>
        </p:txBody>
      </p:sp>
    </p:spTree>
    <p:extLst>
      <p:ext uri="{BB962C8B-B14F-4D97-AF65-F5344CB8AC3E}">
        <p14:creationId xmlns:p14="http://schemas.microsoft.com/office/powerpoint/2010/main" val="3386275697"/>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152</a:t>
            </a:fld>
            <a:endParaRPr lang="en-AU"/>
          </a:p>
        </p:txBody>
      </p:sp>
    </p:spTree>
    <p:extLst>
      <p:ext uri="{BB962C8B-B14F-4D97-AF65-F5344CB8AC3E}">
        <p14:creationId xmlns:p14="http://schemas.microsoft.com/office/powerpoint/2010/main" val="146408355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153</a:t>
            </a:fld>
            <a:endParaRPr lang="en-AU"/>
          </a:p>
        </p:txBody>
      </p:sp>
    </p:spTree>
    <p:extLst>
      <p:ext uri="{BB962C8B-B14F-4D97-AF65-F5344CB8AC3E}">
        <p14:creationId xmlns:p14="http://schemas.microsoft.com/office/powerpoint/2010/main" val="2178419020"/>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154</a:t>
            </a:fld>
            <a:endParaRPr lang="en-AU"/>
          </a:p>
        </p:txBody>
      </p:sp>
    </p:spTree>
    <p:extLst>
      <p:ext uri="{BB962C8B-B14F-4D97-AF65-F5344CB8AC3E}">
        <p14:creationId xmlns:p14="http://schemas.microsoft.com/office/powerpoint/2010/main" val="3692850989"/>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155</a:t>
            </a:fld>
            <a:endParaRPr lang="en-AU"/>
          </a:p>
        </p:txBody>
      </p:sp>
    </p:spTree>
    <p:extLst>
      <p:ext uri="{BB962C8B-B14F-4D97-AF65-F5344CB8AC3E}">
        <p14:creationId xmlns:p14="http://schemas.microsoft.com/office/powerpoint/2010/main" val="1813691974"/>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156</a:t>
            </a:fld>
            <a:endParaRPr lang="en-AU"/>
          </a:p>
        </p:txBody>
      </p:sp>
    </p:spTree>
    <p:extLst>
      <p:ext uri="{BB962C8B-B14F-4D97-AF65-F5344CB8AC3E}">
        <p14:creationId xmlns:p14="http://schemas.microsoft.com/office/powerpoint/2010/main" val="99082037"/>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157</a:t>
            </a:fld>
            <a:endParaRPr lang="en-AU"/>
          </a:p>
        </p:txBody>
      </p:sp>
    </p:spTree>
    <p:extLst>
      <p:ext uri="{BB962C8B-B14F-4D97-AF65-F5344CB8AC3E}">
        <p14:creationId xmlns:p14="http://schemas.microsoft.com/office/powerpoint/2010/main" val="401462710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158</a:t>
            </a:fld>
            <a:endParaRPr lang="en-AU"/>
          </a:p>
        </p:txBody>
      </p:sp>
    </p:spTree>
    <p:extLst>
      <p:ext uri="{BB962C8B-B14F-4D97-AF65-F5344CB8AC3E}">
        <p14:creationId xmlns:p14="http://schemas.microsoft.com/office/powerpoint/2010/main" val="1615007532"/>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159</a:t>
            </a:fld>
            <a:endParaRPr lang="en-AU"/>
          </a:p>
        </p:txBody>
      </p:sp>
    </p:spTree>
    <p:extLst>
      <p:ext uri="{BB962C8B-B14F-4D97-AF65-F5344CB8AC3E}">
        <p14:creationId xmlns:p14="http://schemas.microsoft.com/office/powerpoint/2010/main" val="2732957876"/>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160</a:t>
            </a:fld>
            <a:endParaRPr lang="en-AU"/>
          </a:p>
        </p:txBody>
      </p:sp>
    </p:spTree>
    <p:extLst>
      <p:ext uri="{BB962C8B-B14F-4D97-AF65-F5344CB8AC3E}">
        <p14:creationId xmlns:p14="http://schemas.microsoft.com/office/powerpoint/2010/main" val="3764185309"/>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161</a:t>
            </a:fld>
            <a:endParaRPr lang="en-AU"/>
          </a:p>
        </p:txBody>
      </p:sp>
    </p:spTree>
    <p:extLst>
      <p:ext uri="{BB962C8B-B14F-4D97-AF65-F5344CB8AC3E}">
        <p14:creationId xmlns:p14="http://schemas.microsoft.com/office/powerpoint/2010/main" val="141390626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162</a:t>
            </a:fld>
            <a:endParaRPr lang="en-AU"/>
          </a:p>
        </p:txBody>
      </p:sp>
    </p:spTree>
    <p:extLst>
      <p:ext uri="{BB962C8B-B14F-4D97-AF65-F5344CB8AC3E}">
        <p14:creationId xmlns:p14="http://schemas.microsoft.com/office/powerpoint/2010/main" val="2228914740"/>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163</a:t>
            </a:fld>
            <a:endParaRPr lang="en-AU"/>
          </a:p>
        </p:txBody>
      </p:sp>
    </p:spTree>
    <p:extLst>
      <p:ext uri="{BB962C8B-B14F-4D97-AF65-F5344CB8AC3E}">
        <p14:creationId xmlns:p14="http://schemas.microsoft.com/office/powerpoint/2010/main" val="392217713"/>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164</a:t>
            </a:fld>
            <a:endParaRPr lang="en-AU"/>
          </a:p>
        </p:txBody>
      </p:sp>
    </p:spTree>
    <p:extLst>
      <p:ext uri="{BB962C8B-B14F-4D97-AF65-F5344CB8AC3E}">
        <p14:creationId xmlns:p14="http://schemas.microsoft.com/office/powerpoint/2010/main" val="1742541073"/>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165</a:t>
            </a:fld>
            <a:endParaRPr lang="en-AU"/>
          </a:p>
        </p:txBody>
      </p:sp>
    </p:spTree>
    <p:extLst>
      <p:ext uri="{BB962C8B-B14F-4D97-AF65-F5344CB8AC3E}">
        <p14:creationId xmlns:p14="http://schemas.microsoft.com/office/powerpoint/2010/main" val="13969431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descr="A blue background with a logo&#10;&#10;Description automatically generated">
            <a:extLst>
              <a:ext uri="{FF2B5EF4-FFF2-40B4-BE49-F238E27FC236}">
                <a16:creationId xmlns:a16="http://schemas.microsoft.com/office/drawing/2014/main" id="{44D8C4BC-4FF1-F384-9762-3AE55AB7EB5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A6AB8AB-1CA7-BD49-4161-70A109244F68}"/>
              </a:ext>
            </a:extLst>
          </p:cNvPr>
          <p:cNvSpPr>
            <a:spLocks noGrp="1"/>
          </p:cNvSpPr>
          <p:nvPr>
            <p:ph type="ctrTitle" hasCustomPrompt="1"/>
          </p:nvPr>
        </p:nvSpPr>
        <p:spPr>
          <a:xfrm>
            <a:off x="838200" y="1122363"/>
            <a:ext cx="6069496" cy="2387600"/>
          </a:xfrm>
        </p:spPr>
        <p:txBody>
          <a:bodyPr anchor="b"/>
          <a:lstStyle>
            <a:lvl1pPr algn="l">
              <a:defRPr sz="6000" b="1">
                <a:solidFill>
                  <a:schemeClr val="bg1"/>
                </a:solidFill>
                <a:latin typeface="+mn-lt"/>
              </a:defRPr>
            </a:lvl1pPr>
          </a:lstStyle>
          <a:p>
            <a:r>
              <a:rPr lang="en-GB"/>
              <a:t>Click to edit </a:t>
            </a:r>
            <a:br>
              <a:rPr lang="en-GB"/>
            </a:br>
            <a:r>
              <a:rPr lang="en-GB"/>
              <a:t>Master title style</a:t>
            </a:r>
            <a:endParaRPr lang="en-US"/>
          </a:p>
        </p:txBody>
      </p:sp>
      <p:sp>
        <p:nvSpPr>
          <p:cNvPr id="3" name="Subtitle 2">
            <a:extLst>
              <a:ext uri="{FF2B5EF4-FFF2-40B4-BE49-F238E27FC236}">
                <a16:creationId xmlns:a16="http://schemas.microsoft.com/office/drawing/2014/main" id="{5A6FA0B3-78F8-0F55-1A7F-B6E65BDF9004}"/>
              </a:ext>
            </a:extLst>
          </p:cNvPr>
          <p:cNvSpPr>
            <a:spLocks noGrp="1"/>
          </p:cNvSpPr>
          <p:nvPr>
            <p:ph type="subTitle" idx="1"/>
          </p:nvPr>
        </p:nvSpPr>
        <p:spPr>
          <a:xfrm>
            <a:off x="838200" y="3602038"/>
            <a:ext cx="6069496" cy="1655762"/>
          </a:xfrm>
        </p:spPr>
        <p:txBody>
          <a:bodyPr/>
          <a:lstStyle>
            <a:lvl1pPr marL="0" indent="0" algn="l">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0237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4" name="Picture 3" descr="A close-up of a sign&#10;&#10;Description automatically generated">
            <a:extLst>
              <a:ext uri="{FF2B5EF4-FFF2-40B4-BE49-F238E27FC236}">
                <a16:creationId xmlns:a16="http://schemas.microsoft.com/office/drawing/2014/main" id="{243DFE65-7B14-9199-A0BA-158D32A3835F}"/>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062230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4" name="Picture 3" descr="A close-up of a colorful pattern&#10;&#10;Description automatically generated">
            <a:extLst>
              <a:ext uri="{FF2B5EF4-FFF2-40B4-BE49-F238E27FC236}">
                <a16:creationId xmlns:a16="http://schemas.microsoft.com/office/drawing/2014/main" id="{E248AA59-5BA4-2869-8E56-386C147F3C07}"/>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412522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6" name="Picture 5" descr="A white background with black dots&#10;&#10;Description automatically generated">
            <a:extLst>
              <a:ext uri="{FF2B5EF4-FFF2-40B4-BE49-F238E27FC236}">
                <a16:creationId xmlns:a16="http://schemas.microsoft.com/office/drawing/2014/main" id="{9D246B96-17F5-1ADC-4B4B-C705252C6EB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4409507-D8C9-B7C8-201B-39289C2BAB85}"/>
              </a:ext>
            </a:extLst>
          </p:cNvPr>
          <p:cNvSpPr>
            <a:spLocks noGrp="1"/>
          </p:cNvSpPr>
          <p:nvPr>
            <p:ph type="title"/>
          </p:nvPr>
        </p:nvSpPr>
        <p:spPr/>
        <p:txBody>
          <a:bodyPr lIns="0" tIns="0" rIns="0" bIns="0"/>
          <a:lstStyle/>
          <a:p>
            <a:r>
              <a:rPr lang="en-GB"/>
              <a:t>Click to edit Master title style</a:t>
            </a:r>
            <a:endParaRPr lang="en-US"/>
          </a:p>
        </p:txBody>
      </p:sp>
      <p:sp>
        <p:nvSpPr>
          <p:cNvPr id="3" name="Content Placeholder 2">
            <a:extLst>
              <a:ext uri="{FF2B5EF4-FFF2-40B4-BE49-F238E27FC236}">
                <a16:creationId xmlns:a16="http://schemas.microsoft.com/office/drawing/2014/main" id="{B2AA044B-6561-9442-1782-3302387D6B98}"/>
              </a:ext>
            </a:extLst>
          </p:cNvPr>
          <p:cNvSpPr>
            <a:spLocks noGrp="1"/>
          </p:cNvSpPr>
          <p:nvPr>
            <p:ph idx="1"/>
          </p:nvPr>
        </p:nvSpPr>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Slide Number Placeholder 5">
            <a:extLst>
              <a:ext uri="{FF2B5EF4-FFF2-40B4-BE49-F238E27FC236}">
                <a16:creationId xmlns:a16="http://schemas.microsoft.com/office/drawing/2014/main" id="{06371608-CABF-8192-2C36-243386C64507}"/>
              </a:ext>
            </a:extLst>
          </p:cNvPr>
          <p:cNvSpPr>
            <a:spLocks noGrp="1"/>
          </p:cNvSpPr>
          <p:nvPr>
            <p:ph type="sldNum" sz="quarter" idx="4"/>
          </p:nvPr>
        </p:nvSpPr>
        <p:spPr>
          <a:xfrm>
            <a:off x="838200" y="632523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086B51-FD67-4E4A-A057-C2FE25ADFE84}" type="slidenum">
              <a:rPr lang="en-US" smtClean="0"/>
              <a:pPr/>
              <a:t>‹#›</a:t>
            </a:fld>
            <a:endParaRPr lang="en-US"/>
          </a:p>
        </p:txBody>
      </p:sp>
    </p:spTree>
    <p:extLst>
      <p:ext uri="{BB962C8B-B14F-4D97-AF65-F5344CB8AC3E}">
        <p14:creationId xmlns:p14="http://schemas.microsoft.com/office/powerpoint/2010/main" val="891157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7" name="Picture 6" descr="A white background with black dots&#10;&#10;Description automatically generated">
            <a:extLst>
              <a:ext uri="{FF2B5EF4-FFF2-40B4-BE49-F238E27FC236}">
                <a16:creationId xmlns:a16="http://schemas.microsoft.com/office/drawing/2014/main" id="{2F3836F1-370A-8CE7-CDB4-05BE5068890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4409507-D8C9-B7C8-201B-39289C2BAB8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2AA044B-6561-9442-1782-3302387D6B9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Slide Number Placeholder 5">
            <a:extLst>
              <a:ext uri="{FF2B5EF4-FFF2-40B4-BE49-F238E27FC236}">
                <a16:creationId xmlns:a16="http://schemas.microsoft.com/office/drawing/2014/main" id="{06371608-CABF-8192-2C36-243386C64507}"/>
              </a:ext>
            </a:extLst>
          </p:cNvPr>
          <p:cNvSpPr>
            <a:spLocks noGrp="1"/>
          </p:cNvSpPr>
          <p:nvPr>
            <p:ph type="sldNum" sz="quarter" idx="4"/>
          </p:nvPr>
        </p:nvSpPr>
        <p:spPr>
          <a:xfrm>
            <a:off x="838200" y="632523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086B51-FD67-4E4A-A057-C2FE25ADFE84}" type="slidenum">
              <a:rPr lang="en-US" smtClean="0"/>
              <a:pPr/>
              <a:t>‹#›</a:t>
            </a:fld>
            <a:endParaRPr lang="en-US"/>
          </a:p>
        </p:txBody>
      </p:sp>
    </p:spTree>
    <p:extLst>
      <p:ext uri="{BB962C8B-B14F-4D97-AF65-F5344CB8AC3E}">
        <p14:creationId xmlns:p14="http://schemas.microsoft.com/office/powerpoint/2010/main" val="3507135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General slide right line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0A47C86-1DB0-6BCC-35B0-BE97694540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4419600" y="6372000"/>
            <a:ext cx="7772400" cy="258771"/>
          </a:xfrm>
          <a:prstGeom prst="rect">
            <a:avLst/>
          </a:prstGeom>
        </p:spPr>
      </p:pic>
      <p:sp>
        <p:nvSpPr>
          <p:cNvPr id="9" name="Slide Number Placeholder 5">
            <a:extLst>
              <a:ext uri="{FF2B5EF4-FFF2-40B4-BE49-F238E27FC236}">
                <a16:creationId xmlns:a16="http://schemas.microsoft.com/office/drawing/2014/main" id="{C4F9915D-76B7-4357-5C7E-DF664278EB5E}"/>
              </a:ext>
            </a:extLst>
          </p:cNvPr>
          <p:cNvSpPr>
            <a:spLocks noGrp="1"/>
          </p:cNvSpPr>
          <p:nvPr>
            <p:ph type="sldNum" sz="quarter" idx="4"/>
          </p:nvPr>
        </p:nvSpPr>
        <p:spPr>
          <a:xfrm>
            <a:off x="719999" y="6325240"/>
            <a:ext cx="2743200" cy="305532"/>
          </a:xfrm>
          <a:prstGeom prst="rect">
            <a:avLst/>
          </a:prstGeom>
        </p:spPr>
        <p:txBody>
          <a:bodyPr vert="horz" lIns="0" tIns="0" rIns="0" bIns="0" rtlCol="0" anchor="ctr"/>
          <a:lstStyle>
            <a:lvl1pPr algn="l">
              <a:defRPr sz="1200">
                <a:solidFill>
                  <a:schemeClr val="tx1">
                    <a:tint val="75000"/>
                  </a:schemeClr>
                </a:solidFill>
              </a:defRPr>
            </a:lvl1pPr>
          </a:lstStyle>
          <a:p>
            <a:fld id="{60086B51-FD67-4E4A-A057-C2FE25ADFE84}" type="slidenum">
              <a:rPr lang="en-US" smtClean="0"/>
              <a:pPr/>
              <a:t>‹#›</a:t>
            </a:fld>
            <a:endParaRPr lang="en-US"/>
          </a:p>
        </p:txBody>
      </p:sp>
      <p:sp>
        <p:nvSpPr>
          <p:cNvPr id="10" name="Title 1">
            <a:extLst>
              <a:ext uri="{FF2B5EF4-FFF2-40B4-BE49-F238E27FC236}">
                <a16:creationId xmlns:a16="http://schemas.microsoft.com/office/drawing/2014/main" id="{D6F364D2-E65B-35FF-4C54-01BBDFB099A4}"/>
              </a:ext>
            </a:extLst>
          </p:cNvPr>
          <p:cNvSpPr>
            <a:spLocks noGrp="1"/>
          </p:cNvSpPr>
          <p:nvPr>
            <p:ph type="title"/>
          </p:nvPr>
        </p:nvSpPr>
        <p:spPr>
          <a:xfrm>
            <a:off x="719999" y="365125"/>
            <a:ext cx="10753199" cy="1325563"/>
          </a:xfrm>
        </p:spPr>
        <p:txBody>
          <a:bodyPr lIns="0" tIns="0" rIns="0" bIns="0"/>
          <a:lstStyle/>
          <a:p>
            <a:r>
              <a:rPr lang="en-GB"/>
              <a:t>Click to edit Master title style</a:t>
            </a:r>
            <a:endParaRPr lang="en-US"/>
          </a:p>
        </p:txBody>
      </p:sp>
      <p:sp>
        <p:nvSpPr>
          <p:cNvPr id="11" name="Content Placeholder 2">
            <a:extLst>
              <a:ext uri="{FF2B5EF4-FFF2-40B4-BE49-F238E27FC236}">
                <a16:creationId xmlns:a16="http://schemas.microsoft.com/office/drawing/2014/main" id="{90161546-E755-0CB8-080D-5E5FE3F58234}"/>
              </a:ext>
            </a:extLst>
          </p:cNvPr>
          <p:cNvSpPr>
            <a:spLocks noGrp="1"/>
          </p:cNvSpPr>
          <p:nvPr>
            <p:ph idx="1"/>
          </p:nvPr>
        </p:nvSpPr>
        <p:spPr>
          <a:xfrm>
            <a:off x="720000" y="1825625"/>
            <a:ext cx="10753200" cy="4351338"/>
          </a:xfrm>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879877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General slide left lines">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06371608-CABF-8192-2C36-243386C64507}"/>
              </a:ext>
            </a:extLst>
          </p:cNvPr>
          <p:cNvSpPr>
            <a:spLocks noGrp="1"/>
          </p:cNvSpPr>
          <p:nvPr>
            <p:ph type="sldNum" sz="quarter" idx="4"/>
          </p:nvPr>
        </p:nvSpPr>
        <p:spPr>
          <a:xfrm>
            <a:off x="8730000" y="6325240"/>
            <a:ext cx="2743200" cy="305532"/>
          </a:xfrm>
          <a:prstGeom prst="rect">
            <a:avLst/>
          </a:prstGeom>
        </p:spPr>
        <p:txBody>
          <a:bodyPr vert="horz" lIns="0" tIns="0" rIns="0" bIns="0" rtlCol="0" anchor="ctr"/>
          <a:lstStyle>
            <a:lvl1pPr algn="r">
              <a:defRPr sz="1200">
                <a:solidFill>
                  <a:schemeClr val="tx1">
                    <a:tint val="75000"/>
                  </a:schemeClr>
                </a:solidFill>
              </a:defRPr>
            </a:lvl1pPr>
          </a:lstStyle>
          <a:p>
            <a:fld id="{60086B51-FD67-4E4A-A057-C2FE25ADFE84}" type="slidenum">
              <a:rPr lang="en-US" smtClean="0"/>
              <a:pPr/>
              <a:t>‹#›</a:t>
            </a:fld>
            <a:endParaRPr lang="en-US"/>
          </a:p>
        </p:txBody>
      </p:sp>
      <p:pic>
        <p:nvPicPr>
          <p:cNvPr id="7" name="Picture 6">
            <a:extLst>
              <a:ext uri="{FF2B5EF4-FFF2-40B4-BE49-F238E27FC236}">
                <a16:creationId xmlns:a16="http://schemas.microsoft.com/office/drawing/2014/main" id="{81CF0210-7AB4-8EF6-C3AD-948BB7A0DA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72000"/>
            <a:ext cx="7772400" cy="258771"/>
          </a:xfrm>
          <a:prstGeom prst="rect">
            <a:avLst/>
          </a:prstGeom>
        </p:spPr>
      </p:pic>
      <p:sp>
        <p:nvSpPr>
          <p:cNvPr id="8" name="Title 1">
            <a:extLst>
              <a:ext uri="{FF2B5EF4-FFF2-40B4-BE49-F238E27FC236}">
                <a16:creationId xmlns:a16="http://schemas.microsoft.com/office/drawing/2014/main" id="{9164300A-4C68-438C-0AFA-6ABA5581D0D7}"/>
              </a:ext>
            </a:extLst>
          </p:cNvPr>
          <p:cNvSpPr>
            <a:spLocks noGrp="1"/>
          </p:cNvSpPr>
          <p:nvPr>
            <p:ph type="title"/>
          </p:nvPr>
        </p:nvSpPr>
        <p:spPr>
          <a:xfrm>
            <a:off x="719999" y="365125"/>
            <a:ext cx="10753199" cy="1325563"/>
          </a:xfrm>
        </p:spPr>
        <p:txBody>
          <a:bodyPr lIns="0" tIns="0" rIns="0" bIns="0"/>
          <a:lstStyle/>
          <a:p>
            <a:r>
              <a:rPr lang="en-GB"/>
              <a:t>Click to edit Master title style</a:t>
            </a:r>
            <a:endParaRPr lang="en-US"/>
          </a:p>
        </p:txBody>
      </p:sp>
      <p:sp>
        <p:nvSpPr>
          <p:cNvPr id="9" name="Content Placeholder 2">
            <a:extLst>
              <a:ext uri="{FF2B5EF4-FFF2-40B4-BE49-F238E27FC236}">
                <a16:creationId xmlns:a16="http://schemas.microsoft.com/office/drawing/2014/main" id="{47A866EB-718A-7B4F-44E4-B53895A50953}"/>
              </a:ext>
            </a:extLst>
          </p:cNvPr>
          <p:cNvSpPr>
            <a:spLocks noGrp="1"/>
          </p:cNvSpPr>
          <p:nvPr>
            <p:ph idx="1"/>
          </p:nvPr>
        </p:nvSpPr>
        <p:spPr>
          <a:xfrm>
            <a:off x="720000" y="1825625"/>
            <a:ext cx="10753200" cy="4351338"/>
          </a:xfrm>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5939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descr="A blue and white logo&#10;&#10;Description automatically generated">
            <a:extLst>
              <a:ext uri="{FF2B5EF4-FFF2-40B4-BE49-F238E27FC236}">
                <a16:creationId xmlns:a16="http://schemas.microsoft.com/office/drawing/2014/main" id="{B5D541D5-359E-F388-07E6-78999BA3A85B}"/>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47502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FC9D01AC-A0C0-B1D3-FE0B-59EE6FE8B07A}"/>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38882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Lead scree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4D8C4BC-4FF1-F384-9762-3AE55AB7EB5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871744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Divider scree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4D8C4BC-4FF1-F384-9762-3AE55AB7EB5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A6AB8AB-1CA7-BD49-4161-70A109244F68}"/>
              </a:ext>
            </a:extLst>
          </p:cNvPr>
          <p:cNvSpPr>
            <a:spLocks noGrp="1"/>
          </p:cNvSpPr>
          <p:nvPr>
            <p:ph type="ctrTitle" hasCustomPrompt="1"/>
          </p:nvPr>
        </p:nvSpPr>
        <p:spPr>
          <a:xfrm>
            <a:off x="720000" y="1440000"/>
            <a:ext cx="9033600" cy="3100294"/>
          </a:xfrm>
        </p:spPr>
        <p:txBody>
          <a:bodyPr lIns="0" tIns="0" rIns="0" bIns="0" anchor="t" anchorCtr="0">
            <a:noAutofit/>
          </a:bodyPr>
          <a:lstStyle>
            <a:lvl1pPr algn="l">
              <a:defRPr sz="4400" b="1">
                <a:solidFill>
                  <a:schemeClr val="bg1"/>
                </a:solidFill>
                <a:latin typeface="+mn-lt"/>
              </a:defRPr>
            </a:lvl1pPr>
          </a:lstStyle>
          <a:p>
            <a:r>
              <a:rPr lang="en-GB"/>
              <a:t>Click to edit </a:t>
            </a:r>
            <a:br>
              <a:rPr lang="en-GB"/>
            </a:br>
            <a:r>
              <a:rPr lang="en-GB"/>
              <a:t>Master title style</a:t>
            </a:r>
            <a:endParaRPr lang="en-US"/>
          </a:p>
        </p:txBody>
      </p:sp>
    </p:spTree>
    <p:extLst>
      <p:ext uri="{BB962C8B-B14F-4D97-AF65-F5344CB8AC3E}">
        <p14:creationId xmlns:p14="http://schemas.microsoft.com/office/powerpoint/2010/main" val="16498743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AoC scree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4D8C4BC-4FF1-F384-9762-3AE55AB7EB5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A6AB8AB-1CA7-BD49-4161-70A109244F68}"/>
              </a:ext>
            </a:extLst>
          </p:cNvPr>
          <p:cNvSpPr>
            <a:spLocks noGrp="1"/>
          </p:cNvSpPr>
          <p:nvPr>
            <p:ph type="ctrTitle" hasCustomPrompt="1"/>
          </p:nvPr>
        </p:nvSpPr>
        <p:spPr>
          <a:xfrm>
            <a:off x="720000" y="1440000"/>
            <a:ext cx="9033600" cy="3100294"/>
          </a:xfrm>
        </p:spPr>
        <p:txBody>
          <a:bodyPr lIns="0" tIns="0" rIns="0" bIns="0" anchor="t" anchorCtr="0">
            <a:noAutofit/>
          </a:bodyPr>
          <a:lstStyle>
            <a:lvl1pPr algn="l">
              <a:defRPr sz="4400" b="1">
                <a:solidFill>
                  <a:schemeClr val="bg1"/>
                </a:solidFill>
                <a:latin typeface="+mn-lt"/>
              </a:defRPr>
            </a:lvl1pPr>
          </a:lstStyle>
          <a:p>
            <a:r>
              <a:rPr lang="en-GB"/>
              <a:t>Click to edit </a:t>
            </a:r>
            <a:br>
              <a:rPr lang="en-GB"/>
            </a:br>
            <a:r>
              <a:rPr lang="en-GB"/>
              <a:t>Master title style</a:t>
            </a:r>
            <a:endParaRPr lang="en-US"/>
          </a:p>
        </p:txBody>
      </p:sp>
    </p:spTree>
    <p:extLst>
      <p:ext uri="{BB962C8B-B14F-4D97-AF65-F5344CB8AC3E}">
        <p14:creationId xmlns:p14="http://schemas.microsoft.com/office/powerpoint/2010/main" val="844256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8DB56A-CE91-914A-4ADF-C40051E10F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BE93044-0778-42E1-5DA0-A97ECD1C70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90E4C5F-AF30-8EEF-0A5A-0D8E26232A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A6F80F-E306-2444-99D0-FCCB99C0A526}" type="datetime1">
              <a:rPr lang="en-AU" smtClean="0"/>
              <a:t>17/01/2025</a:t>
            </a:fld>
            <a:endParaRPr lang="en-US"/>
          </a:p>
        </p:txBody>
      </p:sp>
      <p:sp>
        <p:nvSpPr>
          <p:cNvPr id="5" name="Footer Placeholder 4">
            <a:extLst>
              <a:ext uri="{FF2B5EF4-FFF2-40B4-BE49-F238E27FC236}">
                <a16:creationId xmlns:a16="http://schemas.microsoft.com/office/drawing/2014/main" id="{902C7599-A39E-985C-1093-A8D913D9C1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6F8C733-229F-CF89-72BB-EAAAB1FE6D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086B51-FD67-4E4A-A057-C2FE25ADFE84}" type="slidenum">
              <a:rPr lang="en-US" smtClean="0"/>
              <a:t>‹#›</a:t>
            </a:fld>
            <a:endParaRPr lang="en-US"/>
          </a:p>
        </p:txBody>
      </p:sp>
    </p:spTree>
    <p:extLst>
      <p:ext uri="{BB962C8B-B14F-4D97-AF65-F5344CB8AC3E}">
        <p14:creationId xmlns:p14="http://schemas.microsoft.com/office/powerpoint/2010/main" val="31402130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1" r:id="rId10"/>
    <p:sldLayoutId id="2147483672" r:id="rId11"/>
    <p:sldLayoutId id="214748367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sacurriculum.sa.edu.au/learning-design" TargetMode="External"/><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slide" Target="slide36.xml"/><Relationship Id="rId13" Type="http://schemas.openxmlformats.org/officeDocument/2006/relationships/slide" Target="slide60.xml"/><Relationship Id="rId18" Type="http://schemas.openxmlformats.org/officeDocument/2006/relationships/slide" Target="slide75.xml"/><Relationship Id="rId26" Type="http://schemas.openxmlformats.org/officeDocument/2006/relationships/slide" Target="slide114.xml"/><Relationship Id="rId39" Type="http://schemas.openxmlformats.org/officeDocument/2006/relationships/slide" Target="slide51.xml"/><Relationship Id="rId3" Type="http://schemas.openxmlformats.org/officeDocument/2006/relationships/slide" Target="slide22.xml"/><Relationship Id="rId21" Type="http://schemas.openxmlformats.org/officeDocument/2006/relationships/slide" Target="slide87.xml"/><Relationship Id="rId34" Type="http://schemas.openxmlformats.org/officeDocument/2006/relationships/slide" Target="slide156.xml"/><Relationship Id="rId42" Type="http://schemas.openxmlformats.org/officeDocument/2006/relationships/slide" Target="slide80.xml"/><Relationship Id="rId47" Type="http://schemas.openxmlformats.org/officeDocument/2006/relationships/slide" Target="slide160.xml"/><Relationship Id="rId7" Type="http://schemas.openxmlformats.org/officeDocument/2006/relationships/slide" Target="slide33.xml"/><Relationship Id="rId12" Type="http://schemas.openxmlformats.org/officeDocument/2006/relationships/slide" Target="slide56.xml"/><Relationship Id="rId17" Type="http://schemas.openxmlformats.org/officeDocument/2006/relationships/slide" Target="slide72.xml"/><Relationship Id="rId25" Type="http://schemas.openxmlformats.org/officeDocument/2006/relationships/slide" Target="slide107.xml"/><Relationship Id="rId33" Type="http://schemas.openxmlformats.org/officeDocument/2006/relationships/slide" Target="slide153.xml"/><Relationship Id="rId38" Type="http://schemas.openxmlformats.org/officeDocument/2006/relationships/slide" Target="slide31.xml"/><Relationship Id="rId46" Type="http://schemas.openxmlformats.org/officeDocument/2006/relationships/slide" Target="slide155.xml"/><Relationship Id="rId2" Type="http://schemas.openxmlformats.org/officeDocument/2006/relationships/notesSlide" Target="../notesSlides/notesSlide4.xml"/><Relationship Id="rId16" Type="http://schemas.openxmlformats.org/officeDocument/2006/relationships/slide" Target="slide70.xml"/><Relationship Id="rId20" Type="http://schemas.openxmlformats.org/officeDocument/2006/relationships/slide" Target="slide85.xml"/><Relationship Id="rId29" Type="http://schemas.openxmlformats.org/officeDocument/2006/relationships/slide" Target="slide127.xml"/><Relationship Id="rId41" Type="http://schemas.openxmlformats.org/officeDocument/2006/relationships/slide" Target="slide69.xml"/><Relationship Id="rId1" Type="http://schemas.openxmlformats.org/officeDocument/2006/relationships/slideLayout" Target="../slideLayouts/slideLayout7.xml"/><Relationship Id="rId6" Type="http://schemas.openxmlformats.org/officeDocument/2006/relationships/slide" Target="slide32.xml"/><Relationship Id="rId11" Type="http://schemas.openxmlformats.org/officeDocument/2006/relationships/slide" Target="slide52.xml"/><Relationship Id="rId24" Type="http://schemas.openxmlformats.org/officeDocument/2006/relationships/slide" Target="slide101.xml"/><Relationship Id="rId32" Type="http://schemas.openxmlformats.org/officeDocument/2006/relationships/slide" Target="slide149.xml"/><Relationship Id="rId37" Type="http://schemas.openxmlformats.org/officeDocument/2006/relationships/slide" Target="slide21.xml"/><Relationship Id="rId40" Type="http://schemas.openxmlformats.org/officeDocument/2006/relationships/slide" Target="slide55.xml"/><Relationship Id="rId45" Type="http://schemas.openxmlformats.org/officeDocument/2006/relationships/slide" Target="slide126.xml"/><Relationship Id="rId5" Type="http://schemas.openxmlformats.org/officeDocument/2006/relationships/slide" Target="slide25.xml"/><Relationship Id="rId15" Type="http://schemas.openxmlformats.org/officeDocument/2006/relationships/slide" Target="slide67.xml"/><Relationship Id="rId23" Type="http://schemas.openxmlformats.org/officeDocument/2006/relationships/slide" Target="slide96.xml"/><Relationship Id="rId28" Type="http://schemas.openxmlformats.org/officeDocument/2006/relationships/slide" Target="slide124.xml"/><Relationship Id="rId36" Type="http://schemas.openxmlformats.org/officeDocument/2006/relationships/slide" Target="slide5.xml"/><Relationship Id="rId10" Type="http://schemas.openxmlformats.org/officeDocument/2006/relationships/slide" Target="slide46.xml"/><Relationship Id="rId19" Type="http://schemas.openxmlformats.org/officeDocument/2006/relationships/slide" Target="slide81.xml"/><Relationship Id="rId31" Type="http://schemas.openxmlformats.org/officeDocument/2006/relationships/slide" Target="slide145.xml"/><Relationship Id="rId44" Type="http://schemas.openxmlformats.org/officeDocument/2006/relationships/slide" Target="slide106.xml"/><Relationship Id="rId4" Type="http://schemas.openxmlformats.org/officeDocument/2006/relationships/slide" Target="slide24.xml"/><Relationship Id="rId9" Type="http://schemas.openxmlformats.org/officeDocument/2006/relationships/slide" Target="slide45.xml"/><Relationship Id="rId14" Type="http://schemas.openxmlformats.org/officeDocument/2006/relationships/slide" Target="slide64.xml"/><Relationship Id="rId22" Type="http://schemas.openxmlformats.org/officeDocument/2006/relationships/slide" Target="slide92.xml"/><Relationship Id="rId27" Type="http://schemas.openxmlformats.org/officeDocument/2006/relationships/slide" Target="slide121.xml"/><Relationship Id="rId30" Type="http://schemas.openxmlformats.org/officeDocument/2006/relationships/slide" Target="slide130.xml"/><Relationship Id="rId35" Type="http://schemas.openxmlformats.org/officeDocument/2006/relationships/slide" Target="slide161.xml"/><Relationship Id="rId43" Type="http://schemas.openxmlformats.org/officeDocument/2006/relationships/slide" Target="slide100.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1.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61.png"/></Relationships>
</file>

<file path=ppt/slides/_rels/slide18.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19.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0.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1.xml"/><Relationship Id="rId1" Type="http://schemas.openxmlformats.org/officeDocument/2006/relationships/slideLayout" Target="../slideLayouts/slideLayout11.xml"/><Relationship Id="rId5" Type="http://schemas.openxmlformats.org/officeDocument/2006/relationships/image" Target="../media/image76.png"/><Relationship Id="rId4" Type="http://schemas.openxmlformats.org/officeDocument/2006/relationships/image" Target="../media/image75.png"/></Relationships>
</file>

<file path=ppt/slides/_rels/slide22.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hyperlink" Target="https://www.education.sa.gov.au/docs/ce-office/purpose/purpose-statement-data-analysis-student-forums.pdf" TargetMode="External"/><Relationship Id="rId7" Type="http://schemas.openxmlformats.org/officeDocument/2006/relationships/image" Target="../media/image79.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21.png"/><Relationship Id="rId9" Type="http://schemas.openxmlformats.org/officeDocument/2006/relationships/image" Target="../media/image81.png"/></Relationships>
</file>

<file path=ppt/slides/_rels/slide2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2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83.png"/><Relationship Id="rId5" Type="http://schemas.openxmlformats.org/officeDocument/2006/relationships/image" Target="../media/image21.png"/><Relationship Id="rId4" Type="http://schemas.openxmlformats.org/officeDocument/2006/relationships/image" Target="../media/image82.png"/></Relationships>
</file>

<file path=ppt/slides/_rels/slide2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86.png"/><Relationship Id="rId4" Type="http://schemas.openxmlformats.org/officeDocument/2006/relationships/image" Target="../media/image85.png"/></Relationships>
</file>

<file path=ppt/slides/_rels/slide26.xml.rels><?xml version="1.0" encoding="UTF-8" standalone="yes"?>
<Relationships xmlns="http://schemas.openxmlformats.org/package/2006/relationships"><Relationship Id="rId3" Type="http://schemas.openxmlformats.org/officeDocument/2006/relationships/hyperlink" Target="http://curriculumlearningsa.shor.tn/MWChoice1Vid"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88.png"/><Relationship Id="rId4" Type="http://schemas.openxmlformats.org/officeDocument/2006/relationships/image" Target="../media/image87.png"/></Relationships>
</file>

<file path=ppt/slides/_rels/slide27.xml.rels><?xml version="1.0" encoding="UTF-8" standalone="yes"?>
<Relationships xmlns="http://schemas.openxmlformats.org/package/2006/relationships"><Relationship Id="rId3" Type="http://schemas.openxmlformats.org/officeDocument/2006/relationships/hyperlink" Target="http://curriculumlearningsa.shor.tn/MWChoice2Vid"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88.png"/><Relationship Id="rId4" Type="http://schemas.openxmlformats.org/officeDocument/2006/relationships/image" Target="../media/image87.png"/></Relationships>
</file>

<file path=ppt/slides/_rels/slide28.xml.rels><?xml version="1.0" encoding="UTF-8" standalone="yes"?>
<Relationships xmlns="http://schemas.openxmlformats.org/package/2006/relationships"><Relationship Id="rId3" Type="http://schemas.openxmlformats.org/officeDocument/2006/relationships/hyperlink" Target="http://curriculumlearningsa.shor.tn/MWChoice3"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88.png"/><Relationship Id="rId4" Type="http://schemas.openxmlformats.org/officeDocument/2006/relationships/image" Target="../media/image87.png"/></Relationships>
</file>

<file path=ppt/slides/_rels/slide2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91.png"/><Relationship Id="rId4" Type="http://schemas.openxmlformats.org/officeDocument/2006/relationships/image" Target="../media/image90.png"/></Relationships>
</file>

<file path=ppt/slides/_rels/slide3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94.png"/><Relationship Id="rId4" Type="http://schemas.openxmlformats.org/officeDocument/2006/relationships/image" Target="../media/image93.png"/></Relationships>
</file>

<file path=ppt/slides/_rels/slide3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svg"/></Relationships>
</file>

<file path=ppt/slides/_rels/slide3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94.png"/><Relationship Id="rId4" Type="http://schemas.openxmlformats.org/officeDocument/2006/relationships/image" Target="../media/image82.png"/></Relationships>
</file>

<file path=ppt/slides/_rels/slide3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100.png"/></Relationships>
</file>

<file path=ppt/slides/_rels/slide3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100.png"/><Relationship Id="rId4" Type="http://schemas.openxmlformats.org/officeDocument/2006/relationships/image" Target="../media/image102.png"/></Relationships>
</file>

<file path=ppt/slides/_rels/slide3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102.png"/></Relationships>
</file>

<file path=ppt/slides/_rels/slide4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100.png"/></Relationships>
</file>

<file path=ppt/slides/_rels/slide4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100.png"/></Relationships>
</file>

<file path=ppt/slides/_rels/slide4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8" Type="http://schemas.openxmlformats.org/officeDocument/2006/relationships/image" Target="../media/image96.svg"/><Relationship Id="rId13" Type="http://schemas.openxmlformats.org/officeDocument/2006/relationships/image" Target="../media/image109.png"/><Relationship Id="rId3" Type="http://schemas.openxmlformats.org/officeDocument/2006/relationships/image" Target="../media/image104.png"/><Relationship Id="rId7" Type="http://schemas.openxmlformats.org/officeDocument/2006/relationships/image" Target="../media/image95.png"/><Relationship Id="rId12" Type="http://schemas.openxmlformats.org/officeDocument/2006/relationships/image" Target="../media/image108.png"/><Relationship Id="rId2" Type="http://schemas.openxmlformats.org/officeDocument/2006/relationships/notesSlide" Target="../notesSlides/notesSlide44.xml"/><Relationship Id="rId16" Type="http://schemas.openxmlformats.org/officeDocument/2006/relationships/image" Target="../media/image112.png"/><Relationship Id="rId1" Type="http://schemas.openxmlformats.org/officeDocument/2006/relationships/slideLayout" Target="../slideLayouts/slideLayout7.xml"/><Relationship Id="rId6" Type="http://schemas.openxmlformats.org/officeDocument/2006/relationships/image" Target="../media/image99.png"/><Relationship Id="rId11" Type="http://schemas.openxmlformats.org/officeDocument/2006/relationships/image" Target="../media/image107.png"/><Relationship Id="rId5" Type="http://schemas.openxmlformats.org/officeDocument/2006/relationships/image" Target="../media/image102.png"/><Relationship Id="rId15" Type="http://schemas.openxmlformats.org/officeDocument/2006/relationships/image" Target="../media/image111.png"/><Relationship Id="rId10" Type="http://schemas.openxmlformats.org/officeDocument/2006/relationships/image" Target="../media/image106.png"/><Relationship Id="rId4" Type="http://schemas.openxmlformats.org/officeDocument/2006/relationships/image" Target="../media/image103.png"/><Relationship Id="rId9" Type="http://schemas.openxmlformats.org/officeDocument/2006/relationships/image" Target="../media/image105.png"/><Relationship Id="rId14" Type="http://schemas.openxmlformats.org/officeDocument/2006/relationships/image" Target="../media/image110.png"/></Relationships>
</file>

<file path=ppt/slides/_rels/slide45.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82.png"/></Relationships>
</file>

<file path=ppt/slides/_rels/slide4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4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image" Target="../media/image116.png"/><Relationship Id="rId4" Type="http://schemas.openxmlformats.org/officeDocument/2006/relationships/image" Target="../media/image115.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hyperlink" Target="https://pz.harvard.edu/resources/1-routine" TargetMode="External"/><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hyperlink" Target="https://pz.harvard.edu/resources/1-routine"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51.xml"/><Relationship Id="rId1" Type="http://schemas.openxmlformats.org/officeDocument/2006/relationships/slideLayout" Target="../slideLayouts/slideLayout11.xml"/><Relationship Id="rId4" Type="http://schemas.openxmlformats.org/officeDocument/2006/relationships/image" Target="../media/image118.png"/></Relationships>
</file>

<file path=ppt/slides/_rels/slide5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119.png"/></Relationships>
</file>

<file path=ppt/slides/_rels/slide53.xml.rels><?xml version="1.0" encoding="UTF-8" standalone="yes"?>
<Relationships xmlns="http://schemas.openxmlformats.org/package/2006/relationships"><Relationship Id="rId3" Type="http://schemas.openxmlformats.org/officeDocument/2006/relationships/hyperlink" Target="http://curriculumlearningsa.shor.tn/tchrscollab" TargetMode="External"/><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image" Target="../media/image88.png"/><Relationship Id="rId4" Type="http://schemas.openxmlformats.org/officeDocument/2006/relationships/image" Target="../media/image120.png"/></Relationships>
</file>

<file path=ppt/slides/_rels/slide5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5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hyperlink" Target="https://pz.harvard.edu/resources/lenses" TargetMode="External"/><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57.xml.rels><?xml version="1.0" encoding="UTF-8" standalone="yes"?>
<Relationships xmlns="http://schemas.openxmlformats.org/package/2006/relationships"><Relationship Id="rId3" Type="http://schemas.openxmlformats.org/officeDocument/2006/relationships/hyperlink" Target="https://pz.harvard.edu/resources/lenses" TargetMode="External"/><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58.xml.rels><?xml version="1.0" encoding="UTF-8" standalone="yes"?>
<Relationships xmlns="http://schemas.openxmlformats.org/package/2006/relationships"><Relationship Id="rId3" Type="http://schemas.openxmlformats.org/officeDocument/2006/relationships/hyperlink" Target="https://pz.harvard.edu/resources/lenses" TargetMode="External"/><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5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9.xml"/><Relationship Id="rId1" Type="http://schemas.openxmlformats.org/officeDocument/2006/relationships/slideLayout" Target="../slideLayouts/slideLayout7.xml"/><Relationship Id="rId5" Type="http://schemas.openxmlformats.org/officeDocument/2006/relationships/image" Target="../media/image94.png"/><Relationship Id="rId4" Type="http://schemas.openxmlformats.org/officeDocument/2006/relationships/hyperlink" Target="https://pz.harvard.edu/resources/lenses"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pz.harvard.edu/resources/generate-sort-connect-elaborate" TargetMode="External"/><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61.xml.rels><?xml version="1.0" encoding="UTF-8" standalone="yes"?>
<Relationships xmlns="http://schemas.openxmlformats.org/package/2006/relationships"><Relationship Id="rId3" Type="http://schemas.openxmlformats.org/officeDocument/2006/relationships/hyperlink" Target="https://pz.harvard.edu/resources/generate-sort-connect-elaborate" TargetMode="External"/><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62.xml.rels><?xml version="1.0" encoding="UTF-8" standalone="yes"?>
<Relationships xmlns="http://schemas.openxmlformats.org/package/2006/relationships"><Relationship Id="rId3" Type="http://schemas.openxmlformats.org/officeDocument/2006/relationships/hyperlink" Target="https://pz.harvard.edu/resources/generate-sort-connect-elaborate" TargetMode="External"/><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63.xml.rels><?xml version="1.0" encoding="UTF-8" standalone="yes"?>
<Relationships xmlns="http://schemas.openxmlformats.org/package/2006/relationships"><Relationship Id="rId3" Type="http://schemas.openxmlformats.org/officeDocument/2006/relationships/hyperlink" Target="https://pz.harvard.edu/resources/generate-sort-connect-elaborate" TargetMode="External"/><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64.xml.rels><?xml version="1.0" encoding="UTF-8" standalone="yes"?>
<Relationships xmlns="http://schemas.openxmlformats.org/package/2006/relationships"><Relationship Id="rId3" Type="http://schemas.openxmlformats.org/officeDocument/2006/relationships/hyperlink" Target="https://www.nsrfharmony.org/wp-content/uploads/2017/10/microlabs_0.pdf" TargetMode="External"/><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65.xml.rels><?xml version="1.0" encoding="UTF-8" standalone="yes"?>
<Relationships xmlns="http://schemas.openxmlformats.org/package/2006/relationships"><Relationship Id="rId3" Type="http://schemas.openxmlformats.org/officeDocument/2006/relationships/hyperlink" Target="https://www.nsrfharmony.org/wp-content/uploads/2017/10/microlabs_0.pdf" TargetMode="External"/><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66.xml.rels><?xml version="1.0" encoding="UTF-8" standalone="yes"?>
<Relationships xmlns="http://schemas.openxmlformats.org/package/2006/relationships"><Relationship Id="rId3" Type="http://schemas.openxmlformats.org/officeDocument/2006/relationships/hyperlink" Target="https://www.nsrfharmony.org/wp-content/uploads/2017/10/microlabs_0.pdf" TargetMode="External"/><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6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6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69.xml"/><Relationship Id="rId1" Type="http://schemas.openxmlformats.org/officeDocument/2006/relationships/slideLayout" Target="../slideLayouts/slideLayout11.xml"/><Relationship Id="rId5" Type="http://schemas.openxmlformats.org/officeDocument/2006/relationships/image" Target="../media/image16.png"/><Relationship Id="rId4" Type="http://schemas.openxmlformats.org/officeDocument/2006/relationships/image" Target="../media/image123.png"/></Relationships>
</file>

<file path=ppt/slides/_rels/slide70.xml.rels><?xml version="1.0" encoding="UTF-8" standalone="yes"?>
<Relationships xmlns="http://schemas.openxmlformats.org/package/2006/relationships"><Relationship Id="rId8" Type="http://schemas.openxmlformats.org/officeDocument/2006/relationships/image" Target="../media/image129.svg"/><Relationship Id="rId3" Type="http://schemas.openxmlformats.org/officeDocument/2006/relationships/image" Target="../media/image124.png"/><Relationship Id="rId7" Type="http://schemas.openxmlformats.org/officeDocument/2006/relationships/image" Target="../media/image128.png"/><Relationship Id="rId2" Type="http://schemas.openxmlformats.org/officeDocument/2006/relationships/notesSlide" Target="../notesSlides/notesSlide70.xml"/><Relationship Id="rId1" Type="http://schemas.openxmlformats.org/officeDocument/2006/relationships/slideLayout" Target="../slideLayouts/slideLayout7.xml"/><Relationship Id="rId6" Type="http://schemas.openxmlformats.org/officeDocument/2006/relationships/image" Target="../media/image127.svg"/><Relationship Id="rId5" Type="http://schemas.openxmlformats.org/officeDocument/2006/relationships/image" Target="../media/image126.png"/><Relationship Id="rId4" Type="http://schemas.openxmlformats.org/officeDocument/2006/relationships/image" Target="../media/image125.svg"/><Relationship Id="rId9" Type="http://schemas.openxmlformats.org/officeDocument/2006/relationships/image" Target="../media/image21.png"/></Relationships>
</file>

<file path=ppt/slides/_rels/slide7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hyperlink" Target="http://curriculumlearningsa.shor.tn/JNLPvideo" TargetMode="External"/><Relationship Id="rId2" Type="http://schemas.openxmlformats.org/officeDocument/2006/relationships/notesSlide" Target="../notesSlides/notesSlide72.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88.png"/><Relationship Id="rId4" Type="http://schemas.openxmlformats.org/officeDocument/2006/relationships/image" Target="../media/image130.png"/></Relationships>
</file>

<file path=ppt/slides/_rels/slide7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hyperlink" Target="https://pz.harvard.edu/resources/think-pair-share" TargetMode="Externa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7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hyperlink" Target="http://curriculumlearningsa.shor.tn/DWSafety4Challenge" TargetMode="External"/><Relationship Id="rId2" Type="http://schemas.openxmlformats.org/officeDocument/2006/relationships/notesSlide" Target="../notesSlides/notesSlide77.xml"/><Relationship Id="rId1" Type="http://schemas.openxmlformats.org/officeDocument/2006/relationships/slideLayout" Target="../slideLayouts/slideLayout7.xml"/><Relationship Id="rId5" Type="http://schemas.openxmlformats.org/officeDocument/2006/relationships/image" Target="../media/image88.png"/><Relationship Id="rId4" Type="http://schemas.openxmlformats.org/officeDocument/2006/relationships/image" Target="../media/image131.png"/></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80.xml"/><Relationship Id="rId1" Type="http://schemas.openxmlformats.org/officeDocument/2006/relationships/slideLayout" Target="../slideLayouts/slideLayout11.xml"/><Relationship Id="rId5" Type="http://schemas.openxmlformats.org/officeDocument/2006/relationships/image" Target="../media/image134.png"/><Relationship Id="rId4" Type="http://schemas.openxmlformats.org/officeDocument/2006/relationships/image" Target="../media/image133.png"/></Relationships>
</file>

<file path=ppt/slides/_rels/slide8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1.xml"/><Relationship Id="rId1" Type="http://schemas.openxmlformats.org/officeDocument/2006/relationships/slideLayout" Target="../slideLayouts/slideLayout7.xml"/><Relationship Id="rId6" Type="http://schemas.openxmlformats.org/officeDocument/2006/relationships/image" Target="../media/image135.png"/><Relationship Id="rId5" Type="http://schemas.openxmlformats.org/officeDocument/2006/relationships/hyperlink" Target="http://curriculumlearningsa.shor.tn/MWStroopTest" TargetMode="External"/><Relationship Id="rId4" Type="http://schemas.openxmlformats.org/officeDocument/2006/relationships/image" Target="../media/image88.png"/></Relationships>
</file>

<file path=ppt/slides/_rels/slide82.xml.rels><?xml version="1.0" encoding="UTF-8" standalone="yes"?>
<Relationships xmlns="http://schemas.openxmlformats.org/package/2006/relationships"><Relationship Id="rId3" Type="http://schemas.openxmlformats.org/officeDocument/2006/relationships/hyperlink" Target="http://curriculumlearningsa.shor.tn/DWProdStruggle" TargetMode="External"/><Relationship Id="rId2" Type="http://schemas.openxmlformats.org/officeDocument/2006/relationships/notesSlide" Target="../notesSlides/notesSlide82.xml"/><Relationship Id="rId1" Type="http://schemas.openxmlformats.org/officeDocument/2006/relationships/slideLayout" Target="../slideLayouts/slideLayout7.xml"/><Relationship Id="rId5" Type="http://schemas.openxmlformats.org/officeDocument/2006/relationships/image" Target="../media/image88.png"/><Relationship Id="rId4" Type="http://schemas.openxmlformats.org/officeDocument/2006/relationships/image" Target="../media/image136.png"/></Relationships>
</file>

<file path=ppt/slides/_rels/slide8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83.xml"/><Relationship Id="rId1" Type="http://schemas.openxmlformats.org/officeDocument/2006/relationships/slideLayout" Target="../slideLayouts/slideLayout7.xml"/><Relationship Id="rId4" Type="http://schemas.openxmlformats.org/officeDocument/2006/relationships/image" Target="../media/image134.png"/></Relationships>
</file>

<file path=ppt/slides/_rels/slide8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5.xml"/><Relationship Id="rId1" Type="http://schemas.openxmlformats.org/officeDocument/2006/relationships/slideLayout" Target="../slideLayouts/slideLayout7.xml"/><Relationship Id="rId5" Type="http://schemas.openxmlformats.org/officeDocument/2006/relationships/image" Target="../media/image94.png"/><Relationship Id="rId4" Type="http://schemas.openxmlformats.org/officeDocument/2006/relationships/image" Target="../media/image133.png"/></Relationships>
</file>

<file path=ppt/slides/_rels/slide8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87.xml.rels><?xml version="1.0" encoding="UTF-8" standalone="yes"?>
<Relationships xmlns="http://schemas.openxmlformats.org/package/2006/relationships"><Relationship Id="rId3" Type="http://schemas.openxmlformats.org/officeDocument/2006/relationships/hyperlink" Target="http://curriculumlearningsa.shor.tn/GoBeyondThinkAloud" TargetMode="External"/><Relationship Id="rId2" Type="http://schemas.openxmlformats.org/officeDocument/2006/relationships/notesSlide" Target="../notesSlides/notesSlide87.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88.png"/><Relationship Id="rId4" Type="http://schemas.openxmlformats.org/officeDocument/2006/relationships/image" Target="../media/image130.png"/></Relationships>
</file>

<file path=ppt/slides/_rels/slide8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90.xml"/><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91.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9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2.xml"/><Relationship Id="rId1" Type="http://schemas.openxmlformats.org/officeDocument/2006/relationships/slideLayout" Target="../slideLayouts/slideLayout7.xml"/><Relationship Id="rId4" Type="http://schemas.openxmlformats.org/officeDocument/2006/relationships/image" Target="../media/image139.png"/></Relationships>
</file>

<file path=ppt/slides/_rels/slide93.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93.xml"/><Relationship Id="rId1" Type="http://schemas.openxmlformats.org/officeDocument/2006/relationships/slideLayout" Target="../slideLayouts/slideLayout7.xml"/><Relationship Id="rId5" Type="http://schemas.openxmlformats.org/officeDocument/2006/relationships/hyperlink" Target="http://curriculumlearningsa.shor.tn/PopcornPicker" TargetMode="External"/><Relationship Id="rId4" Type="http://schemas.openxmlformats.org/officeDocument/2006/relationships/image" Target="../media/image139.png"/></Relationships>
</file>

<file path=ppt/slides/_rels/slide94.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97.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92.png"/></Relationships>
</file>

<file path=ppt/slides/_rels/slide9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100.xml"/><Relationship Id="rId1" Type="http://schemas.openxmlformats.org/officeDocument/2006/relationships/slideLayout" Target="../slideLayouts/slideLayout11.xml"/><Relationship Id="rId6" Type="http://schemas.openxmlformats.org/officeDocument/2006/relationships/image" Target="../media/image147.png"/><Relationship Id="rId5" Type="http://schemas.openxmlformats.org/officeDocument/2006/relationships/image" Target="../media/image146.jpeg"/><Relationship Id="rId4" Type="http://schemas.openxmlformats.org/officeDocument/2006/relationships/image" Target="../media/image145.jpeg"/></Relationships>
</file>

<file path=ppt/slides/_rels/slide101.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101.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02.xml.rels><?xml version="1.0" encoding="UTF-8" standalone="yes"?>
<Relationships xmlns="http://schemas.openxmlformats.org/package/2006/relationships"><Relationship Id="rId8" Type="http://schemas.openxmlformats.org/officeDocument/2006/relationships/hyperlink" Target="http://curriculumlearningsa.shor.tn/DWShareClarSuccessCrit" TargetMode="External"/><Relationship Id="rId3" Type="http://schemas.openxmlformats.org/officeDocument/2006/relationships/image" Target="../media/image88.png"/><Relationship Id="rId7" Type="http://schemas.openxmlformats.org/officeDocument/2006/relationships/image" Target="../media/image150.png"/><Relationship Id="rId2" Type="http://schemas.openxmlformats.org/officeDocument/2006/relationships/notesSlide" Target="../notesSlides/notesSlide102.xml"/><Relationship Id="rId1" Type="http://schemas.openxmlformats.org/officeDocument/2006/relationships/slideLayout" Target="../slideLayouts/slideLayout7.xml"/><Relationship Id="rId6" Type="http://schemas.openxmlformats.org/officeDocument/2006/relationships/hyperlink" Target="http://curriculumlearningsa.shor.tn/EgMoreEffThanDesc" TargetMode="External"/><Relationship Id="rId5" Type="http://schemas.openxmlformats.org/officeDocument/2006/relationships/image" Target="../media/image149.png"/><Relationship Id="rId4" Type="http://schemas.openxmlformats.org/officeDocument/2006/relationships/hyperlink" Target="http://curriculumlearningsa.shor.tn/CoConstructIfRigged" TargetMode="External"/><Relationship Id="rId9" Type="http://schemas.openxmlformats.org/officeDocument/2006/relationships/image" Target="../media/image151.png"/></Relationships>
</file>

<file path=ppt/slides/_rels/slide10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82.png"/><Relationship Id="rId7" Type="http://schemas.openxmlformats.org/officeDocument/2006/relationships/image" Target="../media/image127.svg"/><Relationship Id="rId2" Type="http://schemas.openxmlformats.org/officeDocument/2006/relationships/notesSlide" Target="../notesSlides/notesSlide104.xml"/><Relationship Id="rId1" Type="http://schemas.openxmlformats.org/officeDocument/2006/relationships/slideLayout" Target="../slideLayouts/slideLayout7.xml"/><Relationship Id="rId6" Type="http://schemas.openxmlformats.org/officeDocument/2006/relationships/image" Target="../media/image126.png"/><Relationship Id="rId5" Type="http://schemas.openxmlformats.org/officeDocument/2006/relationships/image" Target="../media/image125.svg"/><Relationship Id="rId4" Type="http://schemas.openxmlformats.org/officeDocument/2006/relationships/image" Target="../media/image124.png"/><Relationship Id="rId9" Type="http://schemas.openxmlformats.org/officeDocument/2006/relationships/image" Target="../media/image129.svg"/></Relationships>
</file>

<file path=ppt/slides/_rels/slide10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5.xml"/><Relationship Id="rId1" Type="http://schemas.openxmlformats.org/officeDocument/2006/relationships/slideLayout" Target="../slideLayouts/slideLayout7.xml"/><Relationship Id="rId4" Type="http://schemas.openxmlformats.org/officeDocument/2006/relationships/image" Target="../media/image152.png"/></Relationships>
</file>

<file path=ppt/slides/_rels/slide106.xml.rels><?xml version="1.0" encoding="UTF-8" standalone="yes"?>
<Relationships xmlns="http://schemas.openxmlformats.org/package/2006/relationships"><Relationship Id="rId3" Type="http://schemas.openxmlformats.org/officeDocument/2006/relationships/image" Target="../media/image153.png"/><Relationship Id="rId7" Type="http://schemas.openxmlformats.org/officeDocument/2006/relationships/image" Target="../media/image156.png"/><Relationship Id="rId2" Type="http://schemas.openxmlformats.org/officeDocument/2006/relationships/notesSlide" Target="../notesSlides/notesSlide106.xml"/><Relationship Id="rId1" Type="http://schemas.openxmlformats.org/officeDocument/2006/relationships/slideLayout" Target="../slideLayouts/slideLayout11.xml"/><Relationship Id="rId6" Type="http://schemas.openxmlformats.org/officeDocument/2006/relationships/image" Target="../media/image148.png"/><Relationship Id="rId5" Type="http://schemas.openxmlformats.org/officeDocument/2006/relationships/image" Target="../media/image155.png"/><Relationship Id="rId4" Type="http://schemas.openxmlformats.org/officeDocument/2006/relationships/image" Target="../media/image154.png"/></Relationships>
</file>

<file path=ppt/slides/_rels/slide10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7.xml"/><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130.png"/><Relationship Id="rId4" Type="http://schemas.openxmlformats.org/officeDocument/2006/relationships/hyperlink" Target="http://curriculumlearningsa.shor.tn/RBAustinsButterfly" TargetMode="Externa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8" Type="http://schemas.openxmlformats.org/officeDocument/2006/relationships/image" Target="../media/image161.png"/><Relationship Id="rId13" Type="http://schemas.openxmlformats.org/officeDocument/2006/relationships/image" Target="../media/image166.png"/><Relationship Id="rId3" Type="http://schemas.openxmlformats.org/officeDocument/2006/relationships/hyperlink" Target="https://edi.sa.edu.au/library/document-library/purpose-for-public-education/site-planning/2.01_Areas-of-impact-domain-cards.pdf.pdf" TargetMode="External"/><Relationship Id="rId7" Type="http://schemas.openxmlformats.org/officeDocument/2006/relationships/image" Target="../media/image160.png"/><Relationship Id="rId12" Type="http://schemas.openxmlformats.org/officeDocument/2006/relationships/image" Target="../media/image165.png"/><Relationship Id="rId2" Type="http://schemas.openxmlformats.org/officeDocument/2006/relationships/notesSlide" Target="../notesSlides/notesSlide113.xml"/><Relationship Id="rId1" Type="http://schemas.openxmlformats.org/officeDocument/2006/relationships/slideLayout" Target="../slideLayouts/slideLayout7.xml"/><Relationship Id="rId6" Type="http://schemas.openxmlformats.org/officeDocument/2006/relationships/image" Target="../media/image159.png"/><Relationship Id="rId11" Type="http://schemas.openxmlformats.org/officeDocument/2006/relationships/image" Target="../media/image164.png"/><Relationship Id="rId5" Type="http://schemas.openxmlformats.org/officeDocument/2006/relationships/image" Target="../media/image158.png"/><Relationship Id="rId15" Type="http://schemas.openxmlformats.org/officeDocument/2006/relationships/image" Target="../media/image168.png"/><Relationship Id="rId10" Type="http://schemas.openxmlformats.org/officeDocument/2006/relationships/image" Target="../media/image163.png"/><Relationship Id="rId4" Type="http://schemas.openxmlformats.org/officeDocument/2006/relationships/image" Target="../media/image157.png"/><Relationship Id="rId9" Type="http://schemas.openxmlformats.org/officeDocument/2006/relationships/image" Target="../media/image162.png"/><Relationship Id="rId14" Type="http://schemas.openxmlformats.org/officeDocument/2006/relationships/image" Target="../media/image167.png"/></Relationships>
</file>

<file path=ppt/slides/_rels/slide114.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114.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94.png"/></Relationships>
</file>

<file path=ppt/slides/_rels/slide115.xml.rels><?xml version="1.0" encoding="UTF-8" standalone="yes"?>
<Relationships xmlns="http://schemas.openxmlformats.org/package/2006/relationships"><Relationship Id="rId3" Type="http://schemas.openxmlformats.org/officeDocument/2006/relationships/hyperlink" Target="http://curriculumlearningsa.shor.tn/RBCultOfCritique" TargetMode="External"/><Relationship Id="rId2" Type="http://schemas.openxmlformats.org/officeDocument/2006/relationships/notesSlide" Target="../notesSlides/notesSlide115.xml"/><Relationship Id="rId1" Type="http://schemas.openxmlformats.org/officeDocument/2006/relationships/slideLayout" Target="../slideLayouts/slideLayout7.xml"/><Relationship Id="rId5" Type="http://schemas.openxmlformats.org/officeDocument/2006/relationships/image" Target="../media/image88.png"/><Relationship Id="rId4" Type="http://schemas.openxmlformats.org/officeDocument/2006/relationships/image" Target="../media/image120.png"/></Relationships>
</file>

<file path=ppt/slides/_rels/slide11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6.xml"/><Relationship Id="rId1" Type="http://schemas.openxmlformats.org/officeDocument/2006/relationships/slideLayout" Target="../slideLayouts/slideLayout7.xml"/><Relationship Id="rId6" Type="http://schemas.openxmlformats.org/officeDocument/2006/relationships/image" Target="../media/image120.png"/><Relationship Id="rId5" Type="http://schemas.openxmlformats.org/officeDocument/2006/relationships/hyperlink" Target="http://curriculumlearningsa.shor.tn/RBCultOfCritique" TargetMode="External"/><Relationship Id="rId4" Type="http://schemas.openxmlformats.org/officeDocument/2006/relationships/image" Target="../media/image156.png"/></Relationships>
</file>

<file path=ppt/slides/_rels/slide117.xml.rels><?xml version="1.0" encoding="UTF-8" standalone="yes"?>
<Relationships xmlns="http://schemas.openxmlformats.org/package/2006/relationships"><Relationship Id="rId3" Type="http://schemas.openxmlformats.org/officeDocument/2006/relationships/hyperlink" Target="http://curriculumlearningsa.shor.tn/RBCultOfCritique" TargetMode="External"/><Relationship Id="rId2" Type="http://schemas.openxmlformats.org/officeDocument/2006/relationships/notesSlide" Target="../notesSlides/notesSlide117.xml"/><Relationship Id="rId1" Type="http://schemas.openxmlformats.org/officeDocument/2006/relationships/slideLayout" Target="../slideLayouts/slideLayout7.xml"/><Relationship Id="rId5" Type="http://schemas.openxmlformats.org/officeDocument/2006/relationships/image" Target="../media/image88.png"/><Relationship Id="rId4" Type="http://schemas.openxmlformats.org/officeDocument/2006/relationships/image" Target="../media/image120.png"/></Relationships>
</file>

<file path=ppt/slides/_rels/slide118.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9.xml"/><Relationship Id="rId1" Type="http://schemas.openxmlformats.org/officeDocument/2006/relationships/slideLayout" Target="../slideLayouts/slideLayout7.xml"/><Relationship Id="rId4" Type="http://schemas.openxmlformats.org/officeDocument/2006/relationships/image" Target="../media/image170.png"/></Relationships>
</file>

<file path=ppt/slides/_rels/slide120.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120.xml"/><Relationship Id="rId1" Type="http://schemas.openxmlformats.org/officeDocument/2006/relationships/slideLayout" Target="../slideLayouts/slideLayout7.xml"/><Relationship Id="rId5" Type="http://schemas.openxmlformats.org/officeDocument/2006/relationships/image" Target="../media/image169.png"/><Relationship Id="rId4" Type="http://schemas.openxmlformats.org/officeDocument/2006/relationships/image" Target="../media/image94.png"/></Relationships>
</file>

<file path=ppt/slides/_rels/slide121.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121.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22.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122.xml"/><Relationship Id="rId1" Type="http://schemas.openxmlformats.org/officeDocument/2006/relationships/slideLayout" Target="../slideLayouts/slideLayout7.xml"/><Relationship Id="rId4" Type="http://schemas.openxmlformats.org/officeDocument/2006/relationships/image" Target="../media/image94.png"/></Relationships>
</file>

<file path=ppt/slides/_rels/slide123.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123.xml"/><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12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24.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2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126.xml"/><Relationship Id="rId1" Type="http://schemas.openxmlformats.org/officeDocument/2006/relationships/slideLayout" Target="../slideLayouts/slideLayout11.xml"/><Relationship Id="rId5" Type="http://schemas.openxmlformats.org/officeDocument/2006/relationships/image" Target="../media/image175.png"/><Relationship Id="rId4" Type="http://schemas.openxmlformats.org/officeDocument/2006/relationships/image" Target="../media/image174.png"/></Relationships>
</file>

<file path=ppt/slides/_rels/slide127.xml.rels><?xml version="1.0" encoding="UTF-8" standalone="yes"?>
<Relationships xmlns="http://schemas.openxmlformats.org/package/2006/relationships"><Relationship Id="rId3" Type="http://schemas.openxmlformats.org/officeDocument/2006/relationships/hyperlink" Target="http://curriculumlearningsa.shor.tn/DWAllStudRespSys" TargetMode="External"/><Relationship Id="rId2" Type="http://schemas.openxmlformats.org/officeDocument/2006/relationships/notesSlide" Target="../notesSlides/notesSlide127.xml"/><Relationship Id="rId1" Type="http://schemas.openxmlformats.org/officeDocument/2006/relationships/slideLayout" Target="../slideLayouts/slideLayout7.xml"/><Relationship Id="rId5" Type="http://schemas.openxmlformats.org/officeDocument/2006/relationships/image" Target="../media/image88.png"/><Relationship Id="rId4" Type="http://schemas.openxmlformats.org/officeDocument/2006/relationships/image" Target="../media/image176.png"/></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30.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177.png"/></Relationships>
</file>

<file path=ppt/slides/_rels/slide131.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32.xml"/><Relationship Id="rId1" Type="http://schemas.openxmlformats.org/officeDocument/2006/relationships/slideLayout" Target="../slideLayouts/slideLayout7.xml"/><Relationship Id="rId4" Type="http://schemas.openxmlformats.org/officeDocument/2006/relationships/image" Target="../media/image97.png"/></Relationships>
</file>

<file path=ppt/slides/_rels/slide133.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34.xml"/><Relationship Id="rId1" Type="http://schemas.openxmlformats.org/officeDocument/2006/relationships/slideLayout" Target="../slideLayouts/slideLayout7.xml"/><Relationship Id="rId4" Type="http://schemas.openxmlformats.org/officeDocument/2006/relationships/image" Target="../media/image178.png"/></Relationships>
</file>

<file path=ppt/slides/_rels/slide135.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36.xml"/><Relationship Id="rId1" Type="http://schemas.openxmlformats.org/officeDocument/2006/relationships/slideLayout" Target="../slideLayouts/slideLayout7.xml"/><Relationship Id="rId4" Type="http://schemas.openxmlformats.org/officeDocument/2006/relationships/image" Target="../media/image98.png"/></Relationships>
</file>

<file path=ppt/slides/_rels/slide137.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37.xml"/><Relationship Id="rId1" Type="http://schemas.openxmlformats.org/officeDocument/2006/relationships/slideLayout" Target="../slideLayouts/slideLayout7.xml"/><Relationship Id="rId4" Type="http://schemas.openxmlformats.org/officeDocument/2006/relationships/image" Target="../media/image178.png"/></Relationships>
</file>

<file path=ppt/slides/_rels/slide138.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38.xml"/><Relationship Id="rId1" Type="http://schemas.openxmlformats.org/officeDocument/2006/relationships/slideLayout" Target="../slideLayouts/slideLayout7.xml"/><Relationship Id="rId4" Type="http://schemas.openxmlformats.org/officeDocument/2006/relationships/image" Target="../media/image97.png"/></Relationships>
</file>

<file path=ppt/slides/_rels/slide139.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39.xml"/><Relationship Id="rId1" Type="http://schemas.openxmlformats.org/officeDocument/2006/relationships/slideLayout" Target="../slideLayouts/slideLayout7.xml"/><Relationship Id="rId4" Type="http://schemas.openxmlformats.org/officeDocument/2006/relationships/image" Target="../media/image179.png"/></Relationships>
</file>

<file path=ppt/slides/_rels/slide140.xml.rels><?xml version="1.0" encoding="UTF-8" standalone="yes"?>
<Relationships xmlns="http://schemas.openxmlformats.org/package/2006/relationships"><Relationship Id="rId3" Type="http://schemas.openxmlformats.org/officeDocument/2006/relationships/image" Target="../media/image108.png"/><Relationship Id="rId7" Type="http://schemas.openxmlformats.org/officeDocument/2006/relationships/image" Target="../media/image143.png"/><Relationship Id="rId2" Type="http://schemas.openxmlformats.org/officeDocument/2006/relationships/notesSlide" Target="../notesSlides/notesSlide140.xml"/><Relationship Id="rId1" Type="http://schemas.openxmlformats.org/officeDocument/2006/relationships/slideLayout" Target="../slideLayouts/slideLayout7.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11.png"/></Relationships>
</file>

<file path=ppt/slides/_rels/slide141.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45.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46.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48.xml"/><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149.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149.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5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152.xml"/><Relationship Id="rId1" Type="http://schemas.openxmlformats.org/officeDocument/2006/relationships/slideLayout" Target="../slideLayouts/slideLayout7.xml"/><Relationship Id="rId4" Type="http://schemas.openxmlformats.org/officeDocument/2006/relationships/image" Target="../media/image181.png"/></Relationships>
</file>

<file path=ppt/slides/_rels/slide153.xml.rels><?xml version="1.0" encoding="UTF-8" standalone="yes"?>
<Relationships xmlns="http://schemas.openxmlformats.org/package/2006/relationships"><Relationship Id="rId3" Type="http://schemas.openxmlformats.org/officeDocument/2006/relationships/hyperlink" Target="http://curriculumlearningsa.shor.tn/RonBergerTchAsLrnr" TargetMode="External"/><Relationship Id="rId2" Type="http://schemas.openxmlformats.org/officeDocument/2006/relationships/notesSlide" Target="../notesSlides/notesSlide153.xml"/><Relationship Id="rId1" Type="http://schemas.openxmlformats.org/officeDocument/2006/relationships/slideLayout" Target="../slideLayouts/slideLayout7.xml"/><Relationship Id="rId5" Type="http://schemas.openxmlformats.org/officeDocument/2006/relationships/image" Target="../media/image88.png"/><Relationship Id="rId4" Type="http://schemas.openxmlformats.org/officeDocument/2006/relationships/image" Target="../media/image120.png"/></Relationships>
</file>

<file path=ppt/slides/_rels/slide15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54.xml"/><Relationship Id="rId1" Type="http://schemas.openxmlformats.org/officeDocument/2006/relationships/slideLayout" Target="../slideLayouts/slideLayout7.xml"/><Relationship Id="rId4" Type="http://schemas.openxmlformats.org/officeDocument/2006/relationships/image" Target="../media/image94.png"/></Relationships>
</file>

<file path=ppt/slides/_rels/slide155.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155.xml"/><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56.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183.png"/><Relationship Id="rId4" Type="http://schemas.openxmlformats.org/officeDocument/2006/relationships/hyperlink" Target="http://curriculumlearningsa.shor.tn/InnovPlaylistWSCB" TargetMode="External"/></Relationships>
</file>

<file path=ppt/slides/_rels/slide157.xml.rels><?xml version="1.0" encoding="UTF-8" standalone="yes"?>
<Relationships xmlns="http://schemas.openxmlformats.org/package/2006/relationships"><Relationship Id="rId3" Type="http://schemas.openxmlformats.org/officeDocument/2006/relationships/hyperlink" Target="http://curriculumlearningsa.shor.tn/DWHookStudIntoLrng" TargetMode="External"/><Relationship Id="rId2" Type="http://schemas.openxmlformats.org/officeDocument/2006/relationships/notesSlide" Target="../notesSlides/notesSlide157.xml"/><Relationship Id="rId1" Type="http://schemas.openxmlformats.org/officeDocument/2006/relationships/slideLayout" Target="../slideLayouts/slideLayout7.xml"/><Relationship Id="rId5" Type="http://schemas.openxmlformats.org/officeDocument/2006/relationships/image" Target="../media/image88.png"/><Relationship Id="rId4" Type="http://schemas.openxmlformats.org/officeDocument/2006/relationships/image" Target="../media/image184.png"/></Relationships>
</file>

<file path=ppt/slides/_rels/slide15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159.xml"/><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94.png"/></Relationships>
</file>

<file path=ppt/slides/_rels/slide160.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160.xml"/><Relationship Id="rId1" Type="http://schemas.openxmlformats.org/officeDocument/2006/relationships/slideLayout" Target="../slideLayouts/slideLayout11.xml"/><Relationship Id="rId4" Type="http://schemas.openxmlformats.org/officeDocument/2006/relationships/image" Target="../media/image186.png"/></Relationships>
</file>

<file path=ppt/slides/_rels/slide161.xml.rels><?xml version="1.0" encoding="UTF-8" standalone="yes"?>
<Relationships xmlns="http://schemas.openxmlformats.org/package/2006/relationships"><Relationship Id="rId3" Type="http://schemas.openxmlformats.org/officeDocument/2006/relationships/hyperlink" Target="http://curriculumlearningsa.shor.tn/RonBergerTchAsLrnr" TargetMode="External"/><Relationship Id="rId2" Type="http://schemas.openxmlformats.org/officeDocument/2006/relationships/notesSlide" Target="../notesSlides/notesSlide161.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88.png"/><Relationship Id="rId4" Type="http://schemas.openxmlformats.org/officeDocument/2006/relationships/image" Target="../media/image120.png"/></Relationships>
</file>

<file path=ppt/slides/_rels/slide162.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notesSlide" Target="../notesSlides/notesSlide162.xml"/><Relationship Id="rId1" Type="http://schemas.openxmlformats.org/officeDocument/2006/relationships/slideLayout" Target="../slideLayouts/slideLayout7.xml"/><Relationship Id="rId4" Type="http://schemas.openxmlformats.org/officeDocument/2006/relationships/image" Target="../media/image94.png"/></Relationships>
</file>

<file path=ppt/slides/_rels/slide163.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163.xml"/><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94.png"/></Relationships>
</file>

<file path=ppt/slides/_rels/slide164.xml.rels><?xml version="1.0" encoding="UTF-8" standalone="yes"?>
<Relationships xmlns="http://schemas.openxmlformats.org/package/2006/relationships"><Relationship Id="rId8" Type="http://schemas.openxmlformats.org/officeDocument/2006/relationships/hyperlink" Target="https://vimeo.com/1026352524/657f1627f2?ts=0&amp;share=copy" TargetMode="External"/><Relationship Id="rId13" Type="http://schemas.openxmlformats.org/officeDocument/2006/relationships/hyperlink" Target="https://vimeo.com/1026352505/d69c405764?ts=0&amp;share=copy" TargetMode="External"/><Relationship Id="rId18" Type="http://schemas.openxmlformats.org/officeDocument/2006/relationships/hyperlink" Target="http://curriculumlearningsa.shor.tn/PopcornPicker" TargetMode="External"/><Relationship Id="rId26" Type="http://schemas.openxmlformats.org/officeDocument/2006/relationships/hyperlink" Target="https://www.smekenseducation.com/go-beyond-a-model-reveal-a-think-aloud/" TargetMode="External"/><Relationship Id="rId3" Type="http://schemas.openxmlformats.org/officeDocument/2006/relationships/hyperlink" Target="http://curriculumlearningsa.shor.tn/EYLF2" TargetMode="External"/><Relationship Id="rId21" Type="http://schemas.openxmlformats.org/officeDocument/2006/relationships/hyperlink" Target="https://pz.harvard.edu/resources/1-routine" TargetMode="External"/><Relationship Id="rId34" Type="http://schemas.openxmlformats.org/officeDocument/2006/relationships/hyperlink" Target="http://curriculumlearningsa.shor.tn/DWProdStruggle" TargetMode="External"/><Relationship Id="rId7" Type="http://schemas.openxmlformats.org/officeDocument/2006/relationships/hyperlink" Target="https://vimeo.com/1026350203/9995939824?ts=0&amp;share=copy" TargetMode="External"/><Relationship Id="rId12" Type="http://schemas.openxmlformats.org/officeDocument/2006/relationships/hyperlink" Target="http://curriculumlearningsa.shor.tn/SACurric" TargetMode="External"/><Relationship Id="rId17" Type="http://schemas.openxmlformats.org/officeDocument/2006/relationships/hyperlink" Target="http://curriculumlearningsa.shor.tn/RBAustinsButterfly" TargetMode="External"/><Relationship Id="rId25" Type="http://schemas.openxmlformats.org/officeDocument/2006/relationships/hyperlink" Target="http://curriculumlearningsa.shor.tn/SACEstratplanPDF" TargetMode="External"/><Relationship Id="rId33" Type="http://schemas.openxmlformats.org/officeDocument/2006/relationships/hyperlink" Target="http://curriculumlearningsa.shor.tn/DWHookStudIntoLrng" TargetMode="External"/><Relationship Id="rId2" Type="http://schemas.openxmlformats.org/officeDocument/2006/relationships/notesSlide" Target="../notesSlides/notesSlide164.xml"/><Relationship Id="rId16" Type="http://schemas.openxmlformats.org/officeDocument/2006/relationships/hyperlink" Target="http://curriculumlearningsa.shor.tn/EEFfeedbackposter" TargetMode="External"/><Relationship Id="rId20" Type="http://schemas.openxmlformats.org/officeDocument/2006/relationships/hyperlink" Target="http://curriculumlearningsa.shor.tn/JNLPvideo" TargetMode="External"/><Relationship Id="rId29" Type="http://schemas.openxmlformats.org/officeDocument/2006/relationships/hyperlink" Target="http://curriculumlearningsa.shor.tn/DWAllStudRespSys" TargetMode="External"/><Relationship Id="rId1" Type="http://schemas.openxmlformats.org/officeDocument/2006/relationships/slideLayout" Target="../slideLayouts/slideLayout7.xml"/><Relationship Id="rId6" Type="http://schemas.openxmlformats.org/officeDocument/2006/relationships/hyperlink" Target="https://vimeo.com/1026350025/3a1ba33479?ts=0&amp;share=copy" TargetMode="External"/><Relationship Id="rId11" Type="http://schemas.openxmlformats.org/officeDocument/2006/relationships/hyperlink" Target="https://vimeo.com/1036242177/125b7e85a1?share=copy" TargetMode="External"/><Relationship Id="rId24" Type="http://schemas.openxmlformats.org/officeDocument/2006/relationships/hyperlink" Target="https://pz.harvard.edu/resources/lenses" TargetMode="External"/><Relationship Id="rId32" Type="http://schemas.openxmlformats.org/officeDocument/2006/relationships/hyperlink" Target="http://curriculumlearningsa.shor.tn/EgMoreEffThanDesc" TargetMode="External"/><Relationship Id="rId5" Type="http://schemas.openxmlformats.org/officeDocument/2006/relationships/hyperlink" Target="http://curriculumlearningsa.shor.tn/StrategySAPubEdW" TargetMode="External"/><Relationship Id="rId15" Type="http://schemas.openxmlformats.org/officeDocument/2006/relationships/hyperlink" Target="http://curriculumlearningsa.shor.tn/EEFToolkitMetacogSR" TargetMode="External"/><Relationship Id="rId23" Type="http://schemas.openxmlformats.org/officeDocument/2006/relationships/hyperlink" Target="https://pz.harvard.edu/resources/generate-sort-connect-elaborate" TargetMode="External"/><Relationship Id="rId28" Type="http://schemas.openxmlformats.org/officeDocument/2006/relationships/hyperlink" Target="https://www.whatschoolcouldbe.org/innovation-playlist" TargetMode="External"/><Relationship Id="rId10" Type="http://schemas.openxmlformats.org/officeDocument/2006/relationships/hyperlink" Target="https://vimeo.com/1036583885/c2eb8917b8?share=copy" TargetMode="External"/><Relationship Id="rId19" Type="http://schemas.openxmlformats.org/officeDocument/2006/relationships/hyperlink" Target="https://www.nsrfharmony.org/wp-content/uploads/2017/10/microlabs_0.pdf" TargetMode="External"/><Relationship Id="rId31" Type="http://schemas.openxmlformats.org/officeDocument/2006/relationships/hyperlink" Target="http://curriculumlearningsa.shor.tn/DWSafety4Challenge" TargetMode="External"/><Relationship Id="rId4" Type="http://schemas.openxmlformats.org/officeDocument/2006/relationships/hyperlink" Target="https://doi.org/10.1080/0969595950020307" TargetMode="External"/><Relationship Id="rId9" Type="http://schemas.openxmlformats.org/officeDocument/2006/relationships/hyperlink" Target="https://vimeo.com/1035846309/11925c0d69?ts=0&amp;share=copy" TargetMode="External"/><Relationship Id="rId14" Type="http://schemas.openxmlformats.org/officeDocument/2006/relationships/hyperlink" Target="http://curriculumlearningsa.shor.tn/EEFPoster" TargetMode="External"/><Relationship Id="rId22" Type="http://schemas.openxmlformats.org/officeDocument/2006/relationships/hyperlink" Target="https://pz.harvard.edu/resources/think-pair-share" TargetMode="External"/><Relationship Id="rId27" Type="http://schemas.openxmlformats.org/officeDocument/2006/relationships/hyperlink" Target="https://www.education.sa.gov.au/docs/ce-office/purpose/purpose-statement-data-analysis-student-forums.pdf" TargetMode="External"/><Relationship Id="rId30" Type="http://schemas.openxmlformats.org/officeDocument/2006/relationships/hyperlink" Target="http://curriculumlearningsa.shor.tn/CoConstructIfRigged" TargetMode="External"/><Relationship Id="rId35" Type="http://schemas.openxmlformats.org/officeDocument/2006/relationships/hyperlink" Target="http://curriculumlearningsa.shor.tn/DWShareClarSuccessCrit" TargetMode="Externa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hlinkClick r:id="rId3"/>
            <a:extLst>
              <a:ext uri="{FF2B5EF4-FFF2-40B4-BE49-F238E27FC236}">
                <a16:creationId xmlns:a16="http://schemas.microsoft.com/office/drawing/2014/main" id="{6B87F615-D989-FBC6-6E8F-8F0170F82761}"/>
              </a:ext>
            </a:extLst>
          </p:cNvPr>
          <p:cNvSpPr txBox="1"/>
          <p:nvPr/>
        </p:nvSpPr>
        <p:spPr>
          <a:xfrm>
            <a:off x="540000" y="6301646"/>
            <a:ext cx="4796088" cy="287043"/>
          </a:xfrm>
          <a:prstGeom prst="rect">
            <a:avLst/>
          </a:prstGeom>
          <a:noFill/>
        </p:spPr>
        <p:txBody>
          <a:bodyPr wrap="square" lIns="0" tIns="0" rIns="0" bIns="0">
            <a:noAutofit/>
          </a:bodyPr>
          <a:lstStyle/>
          <a:p>
            <a:r>
              <a:rPr lang="en-AU" sz="1400" b="1">
                <a:solidFill>
                  <a:srgbClr val="077981"/>
                </a:solidFill>
                <a:effectLst/>
              </a:rPr>
              <a:t>https://</a:t>
            </a:r>
            <a:r>
              <a:rPr lang="en-AU" sz="1400" b="1" err="1">
                <a:solidFill>
                  <a:srgbClr val="077981"/>
                </a:solidFill>
                <a:effectLst/>
              </a:rPr>
              <a:t>www.sacurriculum.sa.edu.au</a:t>
            </a:r>
            <a:r>
              <a:rPr lang="en-AU" sz="1400" b="1">
                <a:solidFill>
                  <a:srgbClr val="077981"/>
                </a:solidFill>
                <a:effectLst/>
              </a:rPr>
              <a:t>/learning-design</a:t>
            </a:r>
          </a:p>
        </p:txBody>
      </p:sp>
    </p:spTree>
    <p:extLst>
      <p:ext uri="{BB962C8B-B14F-4D97-AF65-F5344CB8AC3E}">
        <p14:creationId xmlns:p14="http://schemas.microsoft.com/office/powerpoint/2010/main" val="299652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FAA6C55-4EFA-5B15-0B95-81630B7B225D}"/>
              </a:ext>
            </a:extLst>
          </p:cNvPr>
          <p:cNvSpPr>
            <a:spLocks noGrp="1"/>
          </p:cNvSpPr>
          <p:nvPr>
            <p:ph type="ctrTitle"/>
          </p:nvPr>
        </p:nvSpPr>
        <p:spPr>
          <a:xfrm>
            <a:off x="720000" y="1440000"/>
            <a:ext cx="8576400" cy="2906532"/>
          </a:xfrm>
        </p:spPr>
        <p:txBody>
          <a:bodyPr lIns="0" tIns="0" rIns="0" bIns="0" anchor="t" anchorCtr="0">
            <a:noAutofit/>
          </a:bodyPr>
          <a:lstStyle/>
          <a:p>
            <a:pPr>
              <a:spcAft>
                <a:spcPts val="4400"/>
              </a:spcAft>
            </a:pPr>
            <a:r>
              <a:rPr lang="en-US" sz="4800"/>
              <a:t>Acknowledgement of Country</a:t>
            </a:r>
            <a:br>
              <a:rPr lang="en-US" sz="4800"/>
            </a:br>
            <a:br>
              <a:rPr lang="en-US" sz="1000"/>
            </a:br>
            <a:r>
              <a:rPr lang="en-AU" sz="2000" b="0">
                <a:effectLst/>
              </a:rPr>
              <a:t>We acknowledge that the work undertaken to develop this leaders’ guide took place on the traditional lands of South Australia’s First Peoples and we respect their spiritual relationship with their country.</a:t>
            </a:r>
            <a:br>
              <a:rPr lang="en-AU" sz="2000" b="0">
                <a:effectLst/>
              </a:rPr>
            </a:br>
            <a:br>
              <a:rPr lang="en-AU" sz="1000" b="0">
                <a:effectLst/>
              </a:rPr>
            </a:br>
            <a:r>
              <a:rPr lang="en-AU" sz="2000" b="0">
                <a:effectLst/>
              </a:rPr>
              <a:t>In delivering public education in South Australia, we acknowledge the importance </a:t>
            </a:r>
            <a:br>
              <a:rPr lang="en-AU" sz="2000" b="0">
                <a:effectLst/>
              </a:rPr>
            </a:br>
            <a:r>
              <a:rPr lang="en-AU" sz="2000" b="0">
                <a:effectLst/>
              </a:rPr>
              <a:t>of understanding Aboriginal knowledge, languages, cultures and voices which </a:t>
            </a:r>
            <a:br>
              <a:rPr lang="en-AU" sz="2000" b="0">
                <a:effectLst/>
              </a:rPr>
            </a:br>
            <a:r>
              <a:rPr lang="en-AU" sz="2000" b="0">
                <a:effectLst/>
              </a:rPr>
              <a:t>provide critical contributions and value across our workplaces, classrooms, partnerships and communities.</a:t>
            </a:r>
            <a:br>
              <a:rPr lang="en-AU" sz="2000">
                <a:effectLst/>
                <a:latin typeface="Museo Sans" panose="02000000000000000000" pitchFamily="2" charset="77"/>
              </a:rPr>
            </a:br>
            <a:endParaRPr lang="en-AU" sz="4800"/>
          </a:p>
        </p:txBody>
      </p:sp>
      <p:sp>
        <p:nvSpPr>
          <p:cNvPr id="5" name="TextBox 4">
            <a:extLst>
              <a:ext uri="{FF2B5EF4-FFF2-40B4-BE49-F238E27FC236}">
                <a16:creationId xmlns:a16="http://schemas.microsoft.com/office/drawing/2014/main" id="{1172C82B-CBC7-B838-8F40-13DB77B017E7}"/>
              </a:ext>
            </a:extLst>
          </p:cNvPr>
          <p:cNvSpPr txBox="1"/>
          <p:nvPr/>
        </p:nvSpPr>
        <p:spPr>
          <a:xfrm>
            <a:off x="720000" y="6244475"/>
            <a:ext cx="8450505" cy="338554"/>
          </a:xfrm>
          <a:prstGeom prst="rect">
            <a:avLst/>
          </a:prstGeom>
          <a:noFill/>
          <a:ln>
            <a:noFill/>
          </a:ln>
        </p:spPr>
        <p:txBody>
          <a:bodyPr wrap="square" lIns="0" tIns="0" rIns="0" bIns="0" rtlCol="0">
            <a:spAutoFit/>
          </a:bodyPr>
          <a:lstStyle/>
          <a:p>
            <a:r>
              <a:rPr lang="en-AU" sz="1100">
                <a:solidFill>
                  <a:schemeClr val="bg1">
                    <a:lumMod val="50000"/>
                  </a:schemeClr>
                </a:solidFill>
                <a:effectLst/>
              </a:rPr>
              <a:t>Note: The Department for Education uses the term ‘Aboriginal’ to refer to people who identify as Aboriginal, Torres Strait Islander, or both Aboriginal and Torres Strait Islander. This term is preferred by Aboriginal South Australians and the department.</a:t>
            </a:r>
          </a:p>
        </p:txBody>
      </p:sp>
    </p:spTree>
    <p:extLst>
      <p:ext uri="{BB962C8B-B14F-4D97-AF65-F5344CB8AC3E}">
        <p14:creationId xmlns:p14="http://schemas.microsoft.com/office/powerpoint/2010/main" val="428453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02C0-6F04-45B0-E062-22A7DD233379}"/>
              </a:ext>
            </a:extLst>
          </p:cNvPr>
          <p:cNvSpPr>
            <a:spLocks noGrp="1"/>
          </p:cNvSpPr>
          <p:nvPr>
            <p:ph type="ctrTitle"/>
          </p:nvPr>
        </p:nvSpPr>
        <p:spPr/>
        <p:txBody>
          <a:bodyPr lIns="0" tIns="0" rIns="0" bIns="0" anchor="t" anchorCtr="0">
            <a:noAutofit/>
          </a:bodyPr>
          <a:lstStyle/>
          <a:p>
            <a:r>
              <a:rPr lang="en-US" sz="4800"/>
              <a:t>Content overview</a:t>
            </a:r>
            <a:endParaRPr lang="en-AU" sz="4800"/>
          </a:p>
        </p:txBody>
      </p:sp>
      <p:pic>
        <p:nvPicPr>
          <p:cNvPr id="5" name="Picture 4">
            <a:extLst>
              <a:ext uri="{FF2B5EF4-FFF2-40B4-BE49-F238E27FC236}">
                <a16:creationId xmlns:a16="http://schemas.microsoft.com/office/drawing/2014/main" id="{F26C4D2E-E55C-61D4-6C98-63DB223591F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721822" y="1620203"/>
            <a:ext cx="2069356" cy="2920091"/>
          </a:xfrm>
          <a:prstGeom prst="rect">
            <a:avLst/>
          </a:prstGeom>
          <a:ln>
            <a:no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13D086CD-1D41-7F3D-6105-201C95D2AE7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531855" y="1620203"/>
            <a:ext cx="2069356" cy="2920093"/>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72251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DF0C55-05B6-7B85-F96F-2B60AE3F9361}"/>
              </a:ext>
            </a:extLst>
          </p:cNvPr>
          <p:cNvSpPr>
            <a:spLocks noGrp="1"/>
          </p:cNvSpPr>
          <p:nvPr>
            <p:ph type="sldNum" sz="quarter" idx="4"/>
          </p:nvPr>
        </p:nvSpPr>
        <p:spPr>
          <a:xfrm>
            <a:off x="11323528" y="6325240"/>
            <a:ext cx="149671" cy="305532"/>
          </a:xfrm>
        </p:spPr>
        <p:txBody>
          <a:bodyPr/>
          <a:lstStyle/>
          <a:p>
            <a:fld id="{60086B51-FD67-4E4A-A057-C2FE25ADFE84}" type="slidenum">
              <a:rPr lang="en-US" smtClean="0"/>
              <a:pPr/>
              <a:t>4</a:t>
            </a:fld>
            <a:endParaRPr lang="en-US"/>
          </a:p>
        </p:txBody>
      </p:sp>
      <p:sp>
        <p:nvSpPr>
          <p:cNvPr id="5" name="Title 1">
            <a:extLst>
              <a:ext uri="{FF2B5EF4-FFF2-40B4-BE49-F238E27FC236}">
                <a16:creationId xmlns:a16="http://schemas.microsoft.com/office/drawing/2014/main" id="{0CFC2676-A311-D8A1-27EC-5D0AD0E3E59F}"/>
              </a:ext>
            </a:extLst>
          </p:cNvPr>
          <p:cNvSpPr>
            <a:spLocks noGrp="1"/>
          </p:cNvSpPr>
          <p:nvPr>
            <p:ph type="title"/>
          </p:nvPr>
        </p:nvSpPr>
        <p:spPr>
          <a:xfrm>
            <a:off x="720000" y="339585"/>
            <a:ext cx="10925348" cy="537238"/>
          </a:xfrm>
        </p:spPr>
        <p:txBody>
          <a:bodyPr lIns="0" tIns="0" rIns="0" bIns="0" anchor="t" anchorCtr="0">
            <a:normAutofit/>
          </a:bodyPr>
          <a:lstStyle/>
          <a:p>
            <a:r>
              <a:rPr lang="en-US" sz="3600" b="1">
                <a:solidFill>
                  <a:srgbClr val="077981"/>
                </a:solidFill>
                <a:latin typeface="+mn-lt"/>
              </a:rPr>
              <a:t>Contents</a:t>
            </a:r>
            <a:endParaRPr lang="en-AU" sz="3600" b="1">
              <a:solidFill>
                <a:srgbClr val="077981"/>
              </a:solidFill>
              <a:latin typeface="+mn-lt"/>
            </a:endParaRPr>
          </a:p>
        </p:txBody>
      </p:sp>
      <p:sp>
        <p:nvSpPr>
          <p:cNvPr id="6" name="Content Placeholder 6">
            <a:extLst>
              <a:ext uri="{FF2B5EF4-FFF2-40B4-BE49-F238E27FC236}">
                <a16:creationId xmlns:a16="http://schemas.microsoft.com/office/drawing/2014/main" id="{AB9F2658-4C67-20AD-1656-56CDA8648E77}"/>
              </a:ext>
            </a:extLst>
          </p:cNvPr>
          <p:cNvSpPr>
            <a:spLocks noGrp="1"/>
          </p:cNvSpPr>
          <p:nvPr>
            <p:ph idx="4294967295"/>
          </p:nvPr>
        </p:nvSpPr>
        <p:spPr>
          <a:xfrm>
            <a:off x="720000" y="921324"/>
            <a:ext cx="4891660" cy="5366338"/>
          </a:xfrm>
        </p:spPr>
        <p:txBody>
          <a:bodyPr lIns="0" tIns="0" rIns="0" bIns="0">
            <a:noAutofit/>
          </a:bodyPr>
          <a:lstStyle/>
          <a:p>
            <a:pPr marL="0" indent="0">
              <a:spcBef>
                <a:spcPts val="0"/>
              </a:spcBef>
              <a:spcAft>
                <a:spcPts val="500"/>
              </a:spcAft>
              <a:buNone/>
              <a:tabLst>
                <a:tab pos="393700" algn="l"/>
              </a:tabLst>
            </a:pPr>
            <a:r>
              <a:rPr lang="en-AU" sz="1600" b="1" dirty="0">
                <a:solidFill>
                  <a:srgbClr val="00295B"/>
                </a:solidFill>
              </a:rPr>
              <a:t>SECTION 1 </a:t>
            </a:r>
            <a:r>
              <a:rPr lang="en-AU" sz="1600" dirty="0">
                <a:solidFill>
                  <a:srgbClr val="56C4CF"/>
                </a:solidFill>
              </a:rPr>
              <a:t>|</a:t>
            </a:r>
            <a:r>
              <a:rPr lang="en-AU" sz="1600" dirty="0">
                <a:solidFill>
                  <a:srgbClr val="077981"/>
                </a:solidFill>
              </a:rPr>
              <a:t> </a:t>
            </a:r>
            <a:r>
              <a:rPr lang="en-AU" sz="1600" b="1" dirty="0">
                <a:solidFill>
                  <a:srgbClr val="077981"/>
                </a:solidFill>
              </a:rPr>
              <a:t>Weekly pedagogic prompts</a:t>
            </a:r>
            <a:endParaRPr lang="en-AU" sz="1600" b="1" dirty="0">
              <a:solidFill>
                <a:srgbClr val="00295B"/>
              </a:solidFill>
            </a:endParaRPr>
          </a:p>
          <a:p>
            <a:pPr marL="0" indent="0">
              <a:spcBef>
                <a:spcPts val="0"/>
              </a:spcBef>
              <a:buNone/>
              <a:tabLst>
                <a:tab pos="393700" algn="l"/>
              </a:tabLst>
            </a:pPr>
            <a:r>
              <a:rPr lang="en-AU" sz="1600" b="1" dirty="0">
                <a:solidFill>
                  <a:srgbClr val="00295B"/>
                </a:solidFill>
              </a:rPr>
              <a:t>SECTION 2 </a:t>
            </a:r>
            <a:r>
              <a:rPr lang="en-AU" sz="1600" dirty="0">
                <a:solidFill>
                  <a:srgbClr val="56C4CF"/>
                </a:solidFill>
              </a:rPr>
              <a:t>|</a:t>
            </a:r>
            <a:r>
              <a:rPr lang="en-AU" sz="1600" dirty="0">
                <a:solidFill>
                  <a:srgbClr val="077981"/>
                </a:solidFill>
              </a:rPr>
              <a:t> </a:t>
            </a:r>
            <a:r>
              <a:rPr lang="en-AU" sz="1600" b="1" dirty="0">
                <a:solidFill>
                  <a:srgbClr val="077981"/>
                </a:solidFill>
              </a:rPr>
              <a:t>Our learners</a:t>
            </a:r>
          </a:p>
          <a:p>
            <a:pPr marL="0" indent="0">
              <a:spcBef>
                <a:spcPts val="0"/>
              </a:spcBef>
              <a:buNone/>
              <a:tabLst>
                <a:tab pos="393700" algn="l"/>
              </a:tabLst>
            </a:pPr>
            <a:r>
              <a:rPr lang="en-AU" sz="1600" dirty="0">
                <a:solidFill>
                  <a:schemeClr val="bg2">
                    <a:lumMod val="50000"/>
                  </a:schemeClr>
                </a:solidFill>
                <a:hlinkClick r:id="rId3" action="ppaction://hlinksldjump">
                  <a:extLst>
                    <a:ext uri="{A12FA001-AC4F-418D-AE19-62706E023703}">
                      <ahyp:hlinkClr xmlns:ahyp="http://schemas.microsoft.com/office/drawing/2018/hyperlinkcolor" val="tx"/>
                    </a:ext>
                  </a:extLst>
                </a:hlinkClick>
              </a:rPr>
              <a:t>2.1</a:t>
            </a:r>
            <a:r>
              <a:rPr lang="en-AU" sz="1600" dirty="0"/>
              <a:t>	The voices of our SA learners </a:t>
            </a:r>
          </a:p>
          <a:p>
            <a:pPr marL="0" indent="0">
              <a:spcBef>
                <a:spcPts val="0"/>
              </a:spcBef>
              <a:buNone/>
              <a:tabLst>
                <a:tab pos="393700" algn="l"/>
              </a:tabLst>
            </a:pPr>
            <a:r>
              <a:rPr lang="en-AU" sz="1600" dirty="0">
                <a:solidFill>
                  <a:schemeClr val="bg2">
                    <a:lumMod val="50000"/>
                  </a:schemeClr>
                </a:solidFill>
                <a:hlinkClick r:id="rId4" action="ppaction://hlinksldjump">
                  <a:extLst>
                    <a:ext uri="{A12FA001-AC4F-418D-AE19-62706E023703}">
                      <ahyp:hlinkClr xmlns:ahyp="http://schemas.microsoft.com/office/drawing/2018/hyperlinkcolor" val="tx"/>
                    </a:ext>
                  </a:extLst>
                </a:hlinkClick>
              </a:rPr>
              <a:t>2.2</a:t>
            </a:r>
            <a:r>
              <a:rPr lang="en-AU" sz="1600" dirty="0"/>
              <a:t>	The aspirations of my learners </a:t>
            </a:r>
          </a:p>
          <a:p>
            <a:pPr marL="0" indent="0">
              <a:spcBef>
                <a:spcPts val="0"/>
              </a:spcBef>
              <a:spcAft>
                <a:spcPts val="500"/>
              </a:spcAft>
              <a:buNone/>
              <a:tabLst>
                <a:tab pos="393700" algn="l"/>
              </a:tabLst>
            </a:pPr>
            <a:r>
              <a:rPr lang="en-AU" sz="1600" dirty="0">
                <a:solidFill>
                  <a:schemeClr val="bg2">
                    <a:lumMod val="50000"/>
                  </a:schemeClr>
                </a:solidFill>
                <a:hlinkClick r:id="rId5" action="ppaction://hlinksldjump">
                  <a:extLst>
                    <a:ext uri="{A12FA001-AC4F-418D-AE19-62706E023703}">
                      <ahyp:hlinkClr xmlns:ahyp="http://schemas.microsoft.com/office/drawing/2018/hyperlinkcolor" val="tx"/>
                    </a:ext>
                  </a:extLst>
                </a:hlinkClick>
              </a:rPr>
              <a:t>2.3</a:t>
            </a:r>
            <a:r>
              <a:rPr lang="en-AU" sz="1600" dirty="0"/>
              <a:t>	The choices we have made as a system</a:t>
            </a:r>
          </a:p>
          <a:p>
            <a:pPr marL="0" indent="0">
              <a:spcBef>
                <a:spcPts val="0"/>
              </a:spcBef>
              <a:buNone/>
              <a:tabLst>
                <a:tab pos="393700" algn="l"/>
              </a:tabLst>
            </a:pPr>
            <a:r>
              <a:rPr lang="en-AU" sz="1600" b="1" dirty="0">
                <a:solidFill>
                  <a:srgbClr val="00295B"/>
                </a:solidFill>
              </a:rPr>
              <a:t>SECTION 3 </a:t>
            </a:r>
            <a:r>
              <a:rPr lang="en-AU" sz="1600" dirty="0">
                <a:solidFill>
                  <a:srgbClr val="56C4CF"/>
                </a:solidFill>
              </a:rPr>
              <a:t>|</a:t>
            </a:r>
            <a:r>
              <a:rPr lang="en-AU" sz="1600" dirty="0">
                <a:solidFill>
                  <a:srgbClr val="077981"/>
                </a:solidFill>
              </a:rPr>
              <a:t> </a:t>
            </a:r>
            <a:r>
              <a:rPr lang="en-AU" sz="1600" b="1" dirty="0">
                <a:solidFill>
                  <a:srgbClr val="077981"/>
                </a:solidFill>
              </a:rPr>
              <a:t>Unpacking our strategy for public education </a:t>
            </a:r>
          </a:p>
          <a:p>
            <a:pPr marL="0" indent="0">
              <a:spcBef>
                <a:spcPts val="0"/>
              </a:spcBef>
              <a:buNone/>
              <a:tabLst>
                <a:tab pos="393700" algn="l"/>
              </a:tabLst>
            </a:pPr>
            <a:r>
              <a:rPr lang="en-AU" sz="1600" dirty="0">
                <a:solidFill>
                  <a:schemeClr val="bg2">
                    <a:lumMod val="50000"/>
                  </a:schemeClr>
                </a:solidFill>
                <a:hlinkClick r:id="rId6" action="ppaction://hlinksldjump">
                  <a:extLst>
                    <a:ext uri="{A12FA001-AC4F-418D-AE19-62706E023703}">
                      <ahyp:hlinkClr xmlns:ahyp="http://schemas.microsoft.com/office/drawing/2018/hyperlinkcolor" val="tx"/>
                    </a:ext>
                  </a:extLst>
                </a:hlinkClick>
              </a:rPr>
              <a:t>3.1</a:t>
            </a:r>
            <a:r>
              <a:rPr lang="en-AU" sz="1600" dirty="0"/>
              <a:t>	Deepening our understanding of the areas of impact</a:t>
            </a:r>
          </a:p>
          <a:p>
            <a:pPr marL="0" indent="0">
              <a:spcBef>
                <a:spcPts val="0"/>
              </a:spcBef>
              <a:buNone/>
              <a:tabLst>
                <a:tab pos="393700" algn="l"/>
              </a:tabLst>
            </a:pPr>
            <a:r>
              <a:rPr lang="en-AU" sz="1600" dirty="0">
                <a:solidFill>
                  <a:schemeClr val="bg2">
                    <a:lumMod val="50000"/>
                  </a:schemeClr>
                </a:solidFill>
                <a:hlinkClick r:id="rId7" action="ppaction://hlinksldjump">
                  <a:extLst>
                    <a:ext uri="{A12FA001-AC4F-418D-AE19-62706E023703}">
                      <ahyp:hlinkClr xmlns:ahyp="http://schemas.microsoft.com/office/drawing/2018/hyperlinkcolor" val="tx"/>
                    </a:ext>
                  </a:extLst>
                </a:hlinkClick>
              </a:rPr>
              <a:t>3.2</a:t>
            </a:r>
            <a:r>
              <a:rPr lang="en-AU" sz="1600" dirty="0"/>
              <a:t>	Areas of impact – our school’s choices</a:t>
            </a:r>
          </a:p>
          <a:p>
            <a:pPr marL="0" indent="0">
              <a:spcBef>
                <a:spcPts val="0"/>
              </a:spcBef>
              <a:buNone/>
              <a:tabLst>
                <a:tab pos="393700" algn="l"/>
              </a:tabLst>
            </a:pPr>
            <a:r>
              <a:rPr lang="en-AU" sz="1600" dirty="0">
                <a:solidFill>
                  <a:schemeClr val="bg2">
                    <a:lumMod val="50000"/>
                  </a:schemeClr>
                </a:solidFill>
                <a:hlinkClick r:id="rId8" action="ppaction://hlinksldjump">
                  <a:extLst>
                    <a:ext uri="{A12FA001-AC4F-418D-AE19-62706E023703}">
                      <ahyp:hlinkClr xmlns:ahyp="http://schemas.microsoft.com/office/drawing/2018/hyperlinkcolor" val="tx"/>
                    </a:ext>
                  </a:extLst>
                </a:hlinkClick>
              </a:rPr>
              <a:t>3.3</a:t>
            </a:r>
            <a:r>
              <a:rPr lang="en-AU" sz="1600" dirty="0"/>
              <a:t>	Identifying actions to activate the areas of impact</a:t>
            </a:r>
          </a:p>
          <a:p>
            <a:pPr marL="0" indent="0">
              <a:spcBef>
                <a:spcPts val="0"/>
              </a:spcBef>
              <a:buNone/>
              <a:tabLst>
                <a:tab pos="393700" algn="l"/>
              </a:tabLst>
            </a:pPr>
            <a:r>
              <a:rPr lang="en-AU" sz="1600" dirty="0">
                <a:solidFill>
                  <a:schemeClr val="bg2">
                    <a:lumMod val="50000"/>
                  </a:schemeClr>
                </a:solidFill>
                <a:hlinkClick r:id="rId9" action="ppaction://hlinksldjump">
                  <a:extLst>
                    <a:ext uri="{A12FA001-AC4F-418D-AE19-62706E023703}">
                      <ahyp:hlinkClr xmlns:ahyp="http://schemas.microsoft.com/office/drawing/2018/hyperlinkcolor" val="tx"/>
                    </a:ext>
                  </a:extLst>
                </a:hlinkClick>
              </a:rPr>
              <a:t>3.4</a:t>
            </a:r>
            <a:r>
              <a:rPr lang="en-AU" sz="1600" dirty="0"/>
              <a:t>	Our ways of working</a:t>
            </a:r>
          </a:p>
          <a:p>
            <a:pPr marL="0" indent="0">
              <a:spcBef>
                <a:spcPts val="0"/>
              </a:spcBef>
              <a:spcAft>
                <a:spcPts val="500"/>
              </a:spcAft>
              <a:buNone/>
              <a:tabLst>
                <a:tab pos="393700" algn="l"/>
              </a:tabLst>
            </a:pPr>
            <a:r>
              <a:rPr lang="en-AU" sz="1600" dirty="0">
                <a:solidFill>
                  <a:schemeClr val="bg2">
                    <a:lumMod val="50000"/>
                  </a:schemeClr>
                </a:solidFill>
                <a:hlinkClick r:id="rId10" action="ppaction://hlinksldjump">
                  <a:extLst>
                    <a:ext uri="{A12FA001-AC4F-418D-AE19-62706E023703}">
                      <ahyp:hlinkClr xmlns:ahyp="http://schemas.microsoft.com/office/drawing/2018/hyperlinkcolor" val="tx"/>
                    </a:ext>
                  </a:extLst>
                </a:hlinkClick>
              </a:rPr>
              <a:t>3.5</a:t>
            </a:r>
            <a:r>
              <a:rPr lang="en-AU" sz="1600" dirty="0"/>
              <a:t>	Building coherence for our learners </a:t>
            </a:r>
          </a:p>
          <a:p>
            <a:pPr marL="0" indent="0">
              <a:spcBef>
                <a:spcPts val="0"/>
              </a:spcBef>
              <a:buNone/>
              <a:tabLst>
                <a:tab pos="393700" algn="l"/>
              </a:tabLst>
            </a:pPr>
            <a:r>
              <a:rPr lang="en-AU" sz="1600" b="1" dirty="0">
                <a:solidFill>
                  <a:srgbClr val="00295B"/>
                </a:solidFill>
              </a:rPr>
              <a:t>SECTION 4 </a:t>
            </a:r>
            <a:r>
              <a:rPr lang="en-AU" sz="1600" dirty="0">
                <a:solidFill>
                  <a:srgbClr val="56C4CF"/>
                </a:solidFill>
              </a:rPr>
              <a:t>|</a:t>
            </a:r>
            <a:r>
              <a:rPr lang="en-AU" sz="1600" dirty="0">
                <a:solidFill>
                  <a:srgbClr val="077981"/>
                </a:solidFill>
              </a:rPr>
              <a:t> </a:t>
            </a:r>
            <a:r>
              <a:rPr lang="en-AU" sz="1600" b="1" dirty="0">
                <a:solidFill>
                  <a:srgbClr val="077981"/>
                </a:solidFill>
              </a:rPr>
              <a:t>Culture of collaboration</a:t>
            </a:r>
          </a:p>
          <a:p>
            <a:pPr marL="0" indent="0">
              <a:spcBef>
                <a:spcPts val="0"/>
              </a:spcBef>
              <a:spcAft>
                <a:spcPts val="500"/>
              </a:spcAft>
              <a:buNone/>
              <a:tabLst>
                <a:tab pos="393700" algn="l"/>
              </a:tabLst>
            </a:pPr>
            <a:r>
              <a:rPr lang="en-AU" sz="1600" dirty="0">
                <a:solidFill>
                  <a:schemeClr val="bg2">
                    <a:lumMod val="50000"/>
                  </a:schemeClr>
                </a:solidFill>
                <a:hlinkClick r:id="rId11" action="ppaction://hlinksldjump">
                  <a:extLst>
                    <a:ext uri="{A12FA001-AC4F-418D-AE19-62706E023703}">
                      <ahyp:hlinkClr xmlns:ahyp="http://schemas.microsoft.com/office/drawing/2018/hyperlinkcolor" val="tx"/>
                    </a:ext>
                  </a:extLst>
                </a:hlinkClick>
              </a:rPr>
              <a:t>4.1</a:t>
            </a:r>
            <a:r>
              <a:rPr lang="en-AU" sz="1600" dirty="0"/>
              <a:t>	Collaboration with colleagues</a:t>
            </a:r>
          </a:p>
          <a:p>
            <a:pPr marL="0" indent="0">
              <a:spcBef>
                <a:spcPts val="0"/>
              </a:spcBef>
              <a:buNone/>
              <a:tabLst>
                <a:tab pos="393700" algn="l"/>
              </a:tabLst>
            </a:pPr>
            <a:r>
              <a:rPr lang="en-AU" sz="1600" b="1" dirty="0">
                <a:solidFill>
                  <a:srgbClr val="00295B"/>
                </a:solidFill>
              </a:rPr>
              <a:t>SECTION 5 </a:t>
            </a:r>
            <a:r>
              <a:rPr lang="en-AU" sz="1600" dirty="0">
                <a:solidFill>
                  <a:srgbClr val="56C4CF"/>
                </a:solidFill>
              </a:rPr>
              <a:t>|</a:t>
            </a:r>
            <a:r>
              <a:rPr lang="en-AU" sz="1600" dirty="0">
                <a:solidFill>
                  <a:srgbClr val="077981"/>
                </a:solidFill>
              </a:rPr>
              <a:t> </a:t>
            </a:r>
            <a:r>
              <a:rPr lang="en-AU" sz="1600" b="1" dirty="0">
                <a:solidFill>
                  <a:srgbClr val="077981"/>
                </a:solidFill>
              </a:rPr>
              <a:t>Collaboration across levels of schooling</a:t>
            </a:r>
          </a:p>
          <a:p>
            <a:pPr marL="0" indent="0">
              <a:spcBef>
                <a:spcPts val="0"/>
              </a:spcBef>
              <a:buNone/>
              <a:tabLst>
                <a:tab pos="393700" algn="l"/>
              </a:tabLst>
            </a:pPr>
            <a:r>
              <a:rPr lang="en-AU" sz="1600" dirty="0">
                <a:solidFill>
                  <a:schemeClr val="bg2">
                    <a:lumMod val="50000"/>
                  </a:schemeClr>
                </a:solidFill>
                <a:hlinkClick r:id="rId12" action="ppaction://hlinksldjump">
                  <a:extLst>
                    <a:ext uri="{A12FA001-AC4F-418D-AE19-62706E023703}">
                      <ahyp:hlinkClr xmlns:ahyp="http://schemas.microsoft.com/office/drawing/2018/hyperlinkcolor" val="tx"/>
                    </a:ext>
                  </a:extLst>
                </a:hlinkClick>
              </a:rPr>
              <a:t>5.1</a:t>
            </a:r>
            <a:r>
              <a:rPr lang="en-AU" sz="1600" dirty="0"/>
              <a:t>	Lenses for dialogue</a:t>
            </a:r>
          </a:p>
          <a:p>
            <a:pPr marL="0" indent="0">
              <a:spcBef>
                <a:spcPts val="0"/>
              </a:spcBef>
              <a:buNone/>
              <a:tabLst>
                <a:tab pos="393700" algn="l"/>
              </a:tabLst>
            </a:pPr>
            <a:r>
              <a:rPr lang="en-AU" sz="1600" dirty="0">
                <a:solidFill>
                  <a:schemeClr val="bg2">
                    <a:lumMod val="50000"/>
                  </a:schemeClr>
                </a:solidFill>
                <a:hlinkClick r:id="rId13" action="ppaction://hlinksldjump">
                  <a:extLst>
                    <a:ext uri="{A12FA001-AC4F-418D-AE19-62706E023703}">
                      <ahyp:hlinkClr xmlns:ahyp="http://schemas.microsoft.com/office/drawing/2018/hyperlinkcolor" val="tx"/>
                    </a:ext>
                  </a:extLst>
                </a:hlinkClick>
              </a:rPr>
              <a:t>5.2</a:t>
            </a:r>
            <a:r>
              <a:rPr lang="en-AU" sz="1600" dirty="0"/>
              <a:t>	Generate-sort-connect-elaborate</a:t>
            </a:r>
          </a:p>
          <a:p>
            <a:pPr marL="0" indent="0">
              <a:spcBef>
                <a:spcPts val="0"/>
              </a:spcBef>
              <a:buNone/>
              <a:tabLst>
                <a:tab pos="393700" algn="l"/>
              </a:tabLst>
            </a:pPr>
            <a:r>
              <a:rPr lang="en-AU" sz="1600" dirty="0">
                <a:solidFill>
                  <a:schemeClr val="bg2">
                    <a:lumMod val="50000"/>
                  </a:schemeClr>
                </a:solidFill>
                <a:hlinkClick r:id="rId14" action="ppaction://hlinksldjump">
                  <a:extLst>
                    <a:ext uri="{A12FA001-AC4F-418D-AE19-62706E023703}">
                      <ahyp:hlinkClr xmlns:ahyp="http://schemas.microsoft.com/office/drawing/2018/hyperlinkcolor" val="tx"/>
                    </a:ext>
                  </a:extLst>
                </a:hlinkClick>
              </a:rPr>
              <a:t>5.3</a:t>
            </a:r>
            <a:r>
              <a:rPr lang="en-AU" sz="1600" dirty="0"/>
              <a:t>	</a:t>
            </a:r>
            <a:r>
              <a:rPr lang="en-AU" sz="1600" dirty="0" err="1"/>
              <a:t>Microlabs</a:t>
            </a:r>
            <a:endParaRPr lang="en-AU" sz="1600" dirty="0"/>
          </a:p>
          <a:p>
            <a:pPr marL="0" indent="0">
              <a:spcBef>
                <a:spcPts val="0"/>
              </a:spcBef>
              <a:spcAft>
                <a:spcPts val="500"/>
              </a:spcAft>
              <a:buNone/>
              <a:tabLst>
                <a:tab pos="393700" algn="l"/>
              </a:tabLst>
            </a:pPr>
            <a:r>
              <a:rPr lang="en-AU" sz="1600" dirty="0">
                <a:solidFill>
                  <a:schemeClr val="bg2">
                    <a:lumMod val="50000"/>
                  </a:schemeClr>
                </a:solidFill>
                <a:hlinkClick r:id="rId15" action="ppaction://hlinksldjump">
                  <a:extLst>
                    <a:ext uri="{A12FA001-AC4F-418D-AE19-62706E023703}">
                      <ahyp:hlinkClr xmlns:ahyp="http://schemas.microsoft.com/office/drawing/2018/hyperlinkcolor" val="tx"/>
                    </a:ext>
                  </a:extLst>
                </a:hlinkClick>
              </a:rPr>
              <a:t>5.4</a:t>
            </a:r>
            <a:r>
              <a:rPr lang="en-AU" sz="1600" dirty="0"/>
              <a:t>	Same but different</a:t>
            </a:r>
          </a:p>
          <a:p>
            <a:pPr marL="0" indent="0">
              <a:spcBef>
                <a:spcPts val="0"/>
              </a:spcBef>
              <a:buNone/>
              <a:tabLst>
                <a:tab pos="393700" algn="l"/>
              </a:tabLst>
            </a:pPr>
            <a:r>
              <a:rPr lang="en-AU" sz="1600" b="1" dirty="0">
                <a:solidFill>
                  <a:srgbClr val="00295B"/>
                </a:solidFill>
              </a:rPr>
              <a:t>SECTION 6 </a:t>
            </a:r>
            <a:r>
              <a:rPr lang="en-AU" sz="1600" dirty="0">
                <a:solidFill>
                  <a:srgbClr val="56C4CF"/>
                </a:solidFill>
              </a:rPr>
              <a:t>|</a:t>
            </a:r>
            <a:r>
              <a:rPr lang="en-AU" sz="1600" dirty="0">
                <a:solidFill>
                  <a:srgbClr val="077981"/>
                </a:solidFill>
              </a:rPr>
              <a:t> </a:t>
            </a:r>
            <a:r>
              <a:rPr lang="en-AU" sz="1600" b="1" dirty="0">
                <a:solidFill>
                  <a:srgbClr val="077981"/>
                </a:solidFill>
              </a:rPr>
              <a:t>Building a strong learning culture</a:t>
            </a:r>
          </a:p>
          <a:p>
            <a:pPr marL="0" indent="0">
              <a:spcBef>
                <a:spcPts val="0"/>
              </a:spcBef>
              <a:buNone/>
              <a:tabLst>
                <a:tab pos="393700" algn="l"/>
              </a:tabLst>
            </a:pPr>
            <a:r>
              <a:rPr lang="en-AU" sz="1600" dirty="0">
                <a:solidFill>
                  <a:schemeClr val="bg2">
                    <a:lumMod val="50000"/>
                  </a:schemeClr>
                </a:solidFill>
                <a:hlinkClick r:id="rId16" action="ppaction://hlinksldjump">
                  <a:extLst>
                    <a:ext uri="{A12FA001-AC4F-418D-AE19-62706E023703}">
                      <ahyp:hlinkClr xmlns:ahyp="http://schemas.microsoft.com/office/drawing/2018/hyperlinkcolor" val="tx"/>
                    </a:ext>
                  </a:extLst>
                </a:hlinkClick>
              </a:rPr>
              <a:t>6.1</a:t>
            </a:r>
            <a:r>
              <a:rPr lang="en-AU" sz="1600" dirty="0"/>
              <a:t>	Strong learning cultures in action</a:t>
            </a:r>
          </a:p>
          <a:p>
            <a:pPr marL="0" indent="0">
              <a:spcBef>
                <a:spcPts val="0"/>
              </a:spcBef>
              <a:buNone/>
              <a:tabLst>
                <a:tab pos="393700" algn="l"/>
              </a:tabLst>
            </a:pPr>
            <a:r>
              <a:rPr lang="en-AU" sz="1600" dirty="0">
                <a:solidFill>
                  <a:schemeClr val="bg2">
                    <a:lumMod val="50000"/>
                  </a:schemeClr>
                </a:solidFill>
                <a:hlinkClick r:id="rId17" action="ppaction://hlinksldjump">
                  <a:extLst>
                    <a:ext uri="{A12FA001-AC4F-418D-AE19-62706E023703}">
                      <ahyp:hlinkClr xmlns:ahyp="http://schemas.microsoft.com/office/drawing/2018/hyperlinkcolor" val="tx"/>
                    </a:ext>
                  </a:extLst>
                </a:hlinkClick>
              </a:rPr>
              <a:t>6.2</a:t>
            </a:r>
            <a:r>
              <a:rPr lang="en-AU" sz="1600" dirty="0"/>
              <a:t>	The Learning Pit</a:t>
            </a:r>
          </a:p>
          <a:p>
            <a:pPr marL="0" indent="0">
              <a:spcBef>
                <a:spcPts val="0"/>
              </a:spcBef>
              <a:spcAft>
                <a:spcPts val="1000"/>
              </a:spcAft>
              <a:buNone/>
              <a:tabLst>
                <a:tab pos="393700" algn="l"/>
              </a:tabLst>
            </a:pPr>
            <a:r>
              <a:rPr lang="en-AU" sz="1600" dirty="0">
                <a:solidFill>
                  <a:schemeClr val="bg2">
                    <a:lumMod val="50000"/>
                  </a:schemeClr>
                </a:solidFill>
                <a:hlinkClick r:id="rId18" action="ppaction://hlinksldjump">
                  <a:extLst>
                    <a:ext uri="{A12FA001-AC4F-418D-AE19-62706E023703}">
                      <ahyp:hlinkClr xmlns:ahyp="http://schemas.microsoft.com/office/drawing/2018/hyperlinkcolor" val="tx"/>
                    </a:ext>
                  </a:extLst>
                </a:hlinkClick>
              </a:rPr>
              <a:t>6.3</a:t>
            </a:r>
            <a:r>
              <a:rPr lang="en-AU" sz="1600" dirty="0"/>
              <a:t>	Creating safety for challenge</a:t>
            </a:r>
          </a:p>
          <a:p>
            <a:pPr marL="0" indent="0">
              <a:spcBef>
                <a:spcPts val="0"/>
              </a:spcBef>
              <a:buNone/>
              <a:tabLst>
                <a:tab pos="393700" algn="l"/>
              </a:tabLst>
            </a:pPr>
            <a:endParaRPr lang="en-AU" sz="1600" dirty="0"/>
          </a:p>
        </p:txBody>
      </p:sp>
      <p:sp>
        <p:nvSpPr>
          <p:cNvPr id="9" name="Content Placeholder 6">
            <a:extLst>
              <a:ext uri="{FF2B5EF4-FFF2-40B4-BE49-F238E27FC236}">
                <a16:creationId xmlns:a16="http://schemas.microsoft.com/office/drawing/2014/main" id="{7B40582E-D84F-B086-A8FC-C76C1EC6660B}"/>
              </a:ext>
            </a:extLst>
          </p:cNvPr>
          <p:cNvSpPr txBox="1">
            <a:spLocks/>
          </p:cNvSpPr>
          <p:nvPr/>
        </p:nvSpPr>
        <p:spPr>
          <a:xfrm>
            <a:off x="5912285" y="921324"/>
            <a:ext cx="5559715" cy="5367720"/>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tabLst>
                <a:tab pos="393700" algn="l"/>
              </a:tabLst>
            </a:pPr>
            <a:r>
              <a:rPr lang="en-AU" sz="1600" b="1">
                <a:solidFill>
                  <a:srgbClr val="00295B"/>
                </a:solidFill>
              </a:rPr>
              <a:t>SECTION 7 </a:t>
            </a:r>
            <a:r>
              <a:rPr lang="en-AU" sz="1600">
                <a:solidFill>
                  <a:srgbClr val="56C4CF"/>
                </a:solidFill>
              </a:rPr>
              <a:t>|</a:t>
            </a:r>
            <a:r>
              <a:rPr lang="en-AU" sz="1600">
                <a:solidFill>
                  <a:srgbClr val="077981"/>
                </a:solidFill>
              </a:rPr>
              <a:t> </a:t>
            </a:r>
            <a:r>
              <a:rPr lang="en-AU" sz="1600" b="1">
                <a:solidFill>
                  <a:srgbClr val="077981"/>
                </a:solidFill>
              </a:rPr>
              <a:t>Metacognition and self-regulated learning</a:t>
            </a:r>
          </a:p>
          <a:p>
            <a:pPr marL="0" indent="0">
              <a:spcBef>
                <a:spcPts val="0"/>
              </a:spcBef>
              <a:buNone/>
              <a:tabLst>
                <a:tab pos="393700" algn="l"/>
              </a:tabLst>
            </a:pPr>
            <a:r>
              <a:rPr lang="en-AU" sz="1600">
                <a:solidFill>
                  <a:schemeClr val="bg2">
                    <a:lumMod val="50000"/>
                  </a:schemeClr>
                </a:solidFill>
                <a:hlinkClick r:id="rId19" action="ppaction://hlinksldjump">
                  <a:extLst>
                    <a:ext uri="{A12FA001-AC4F-418D-AE19-62706E023703}">
                      <ahyp:hlinkClr xmlns:ahyp="http://schemas.microsoft.com/office/drawing/2018/hyperlinkcolor" val="tx"/>
                    </a:ext>
                  </a:extLst>
                </a:hlinkClick>
              </a:rPr>
              <a:t>7.1</a:t>
            </a:r>
            <a:r>
              <a:rPr lang="en-AU" sz="1600"/>
              <a:t>	Productive struggle</a:t>
            </a:r>
          </a:p>
          <a:p>
            <a:pPr marL="0" indent="0">
              <a:spcBef>
                <a:spcPts val="0"/>
              </a:spcBef>
              <a:buNone/>
              <a:tabLst>
                <a:tab pos="393700" algn="l"/>
              </a:tabLst>
            </a:pPr>
            <a:r>
              <a:rPr lang="en-AU" sz="1600">
                <a:solidFill>
                  <a:schemeClr val="bg2">
                    <a:lumMod val="50000"/>
                  </a:schemeClr>
                </a:solidFill>
                <a:hlinkClick r:id="rId20" action="ppaction://hlinksldjump">
                  <a:extLst>
                    <a:ext uri="{A12FA001-AC4F-418D-AE19-62706E023703}">
                      <ahyp:hlinkClr xmlns:ahyp="http://schemas.microsoft.com/office/drawing/2018/hyperlinkcolor" val="tx"/>
                    </a:ext>
                  </a:extLst>
                </a:hlinkClick>
              </a:rPr>
              <a:t>7.2</a:t>
            </a:r>
            <a:r>
              <a:rPr lang="en-AU" sz="1600"/>
              <a:t>	EEF Metacognition and self-regulated learning</a:t>
            </a:r>
          </a:p>
          <a:p>
            <a:pPr marL="0" indent="0">
              <a:spcBef>
                <a:spcPts val="0"/>
              </a:spcBef>
              <a:buNone/>
              <a:tabLst>
                <a:tab pos="393700" algn="l"/>
              </a:tabLst>
            </a:pPr>
            <a:r>
              <a:rPr lang="en-AU" sz="1600">
                <a:solidFill>
                  <a:schemeClr val="bg2">
                    <a:lumMod val="50000"/>
                  </a:schemeClr>
                </a:solidFill>
                <a:hlinkClick r:id="rId21" action="ppaction://hlinksldjump">
                  <a:extLst>
                    <a:ext uri="{A12FA001-AC4F-418D-AE19-62706E023703}">
                      <ahyp:hlinkClr xmlns:ahyp="http://schemas.microsoft.com/office/drawing/2018/hyperlinkcolor" val="tx"/>
                    </a:ext>
                  </a:extLst>
                </a:hlinkClick>
              </a:rPr>
              <a:t>7.3</a:t>
            </a:r>
            <a:r>
              <a:rPr lang="en-AU" sz="1600"/>
              <a:t>	Creating think </a:t>
            </a:r>
            <a:r>
              <a:rPr lang="en-AU" sz="1600" err="1"/>
              <a:t>alouds</a:t>
            </a:r>
            <a:endParaRPr lang="en-AU" sz="1600"/>
          </a:p>
          <a:p>
            <a:pPr marL="0" indent="0">
              <a:spcBef>
                <a:spcPts val="0"/>
              </a:spcBef>
              <a:buNone/>
              <a:tabLst>
                <a:tab pos="393700" algn="l"/>
              </a:tabLst>
            </a:pPr>
            <a:r>
              <a:rPr lang="en-AU" sz="1600">
                <a:solidFill>
                  <a:schemeClr val="bg2">
                    <a:lumMod val="50000"/>
                  </a:schemeClr>
                </a:solidFill>
                <a:hlinkClick r:id="rId22" action="ppaction://hlinksldjump">
                  <a:extLst>
                    <a:ext uri="{A12FA001-AC4F-418D-AE19-62706E023703}">
                      <ahyp:hlinkClr xmlns:ahyp="http://schemas.microsoft.com/office/drawing/2018/hyperlinkcolor" val="tx"/>
                    </a:ext>
                  </a:extLst>
                </a:hlinkClick>
              </a:rPr>
              <a:t>7.4</a:t>
            </a:r>
            <a:r>
              <a:rPr lang="en-AU" sz="1600"/>
              <a:t>	Scaffolding for planning, monitoring and evaluating</a:t>
            </a:r>
          </a:p>
          <a:p>
            <a:pPr marL="0" indent="0">
              <a:spcBef>
                <a:spcPts val="0"/>
              </a:spcBef>
              <a:spcAft>
                <a:spcPts val="500"/>
              </a:spcAft>
              <a:buNone/>
              <a:tabLst>
                <a:tab pos="393700" algn="l"/>
              </a:tabLst>
            </a:pPr>
            <a:r>
              <a:rPr lang="en-AU" sz="1600">
                <a:solidFill>
                  <a:schemeClr val="bg2">
                    <a:lumMod val="50000"/>
                  </a:schemeClr>
                </a:solidFill>
                <a:hlinkClick r:id="rId23" action="ppaction://hlinksldjump">
                  <a:extLst>
                    <a:ext uri="{A12FA001-AC4F-418D-AE19-62706E023703}">
                      <ahyp:hlinkClr xmlns:ahyp="http://schemas.microsoft.com/office/drawing/2018/hyperlinkcolor" val="tx"/>
                    </a:ext>
                  </a:extLst>
                </a:hlinkClick>
              </a:rPr>
              <a:t>7.5</a:t>
            </a:r>
            <a:r>
              <a:rPr lang="en-AU" sz="1600"/>
              <a:t>	Check-in and act: Learning logs</a:t>
            </a:r>
            <a:endParaRPr lang="en-AU" sz="1600" b="1">
              <a:solidFill>
                <a:srgbClr val="00295B"/>
              </a:solidFill>
            </a:endParaRPr>
          </a:p>
          <a:p>
            <a:pPr marL="0" indent="0">
              <a:spcBef>
                <a:spcPts val="0"/>
              </a:spcBef>
              <a:buNone/>
              <a:tabLst>
                <a:tab pos="393700" algn="l"/>
              </a:tabLst>
            </a:pPr>
            <a:r>
              <a:rPr lang="en-AU" sz="1600" b="1">
                <a:solidFill>
                  <a:srgbClr val="00295B"/>
                </a:solidFill>
              </a:rPr>
              <a:t>SECTION 8 </a:t>
            </a:r>
            <a:r>
              <a:rPr lang="en-AU" sz="1600">
                <a:solidFill>
                  <a:srgbClr val="56C4CF"/>
                </a:solidFill>
              </a:rPr>
              <a:t>|</a:t>
            </a:r>
            <a:r>
              <a:rPr lang="en-AU" sz="1600">
                <a:solidFill>
                  <a:srgbClr val="077981"/>
                </a:solidFill>
              </a:rPr>
              <a:t> </a:t>
            </a:r>
            <a:r>
              <a:rPr lang="en-AU" sz="1600" b="1">
                <a:solidFill>
                  <a:srgbClr val="077981"/>
                </a:solidFill>
              </a:rPr>
              <a:t>Success criteria</a:t>
            </a:r>
          </a:p>
          <a:p>
            <a:pPr marL="0" indent="0">
              <a:spcBef>
                <a:spcPts val="0"/>
              </a:spcBef>
              <a:spcAft>
                <a:spcPts val="500"/>
              </a:spcAft>
              <a:buNone/>
              <a:tabLst>
                <a:tab pos="393700" algn="l"/>
              </a:tabLst>
            </a:pPr>
            <a:r>
              <a:rPr lang="en-AU" sz="1600">
                <a:solidFill>
                  <a:schemeClr val="bg2">
                    <a:lumMod val="50000"/>
                  </a:schemeClr>
                </a:solidFill>
                <a:hlinkClick r:id="rId24" action="ppaction://hlinksldjump">
                  <a:extLst>
                    <a:ext uri="{A12FA001-AC4F-418D-AE19-62706E023703}">
                      <ahyp:hlinkClr xmlns:ahyp="http://schemas.microsoft.com/office/drawing/2018/hyperlinkcolor" val="tx"/>
                    </a:ext>
                  </a:extLst>
                </a:hlinkClick>
              </a:rPr>
              <a:t>8.1</a:t>
            </a:r>
            <a:r>
              <a:rPr lang="en-AU" sz="1600"/>
              <a:t>	Planning for students to understand what success looks like</a:t>
            </a:r>
          </a:p>
          <a:p>
            <a:pPr marL="0" indent="0">
              <a:spcBef>
                <a:spcPts val="0"/>
              </a:spcBef>
              <a:buNone/>
              <a:tabLst>
                <a:tab pos="393700" algn="l"/>
              </a:tabLst>
            </a:pPr>
            <a:r>
              <a:rPr lang="en-AU" sz="1600" b="1">
                <a:solidFill>
                  <a:srgbClr val="00295B"/>
                </a:solidFill>
              </a:rPr>
              <a:t>SECTION 9 </a:t>
            </a:r>
            <a:r>
              <a:rPr lang="en-AU" sz="1600">
                <a:solidFill>
                  <a:srgbClr val="56C4CF"/>
                </a:solidFill>
              </a:rPr>
              <a:t>|</a:t>
            </a:r>
            <a:r>
              <a:rPr lang="en-AU" sz="1600">
                <a:solidFill>
                  <a:srgbClr val="077981"/>
                </a:solidFill>
              </a:rPr>
              <a:t> </a:t>
            </a:r>
            <a:r>
              <a:rPr lang="en-AU" sz="1600" b="1">
                <a:solidFill>
                  <a:srgbClr val="077981"/>
                </a:solidFill>
              </a:rPr>
              <a:t>Feedback for learning</a:t>
            </a:r>
          </a:p>
          <a:p>
            <a:pPr marL="0" indent="0">
              <a:spcBef>
                <a:spcPts val="0"/>
              </a:spcBef>
              <a:buNone/>
              <a:tabLst>
                <a:tab pos="393700" algn="l"/>
              </a:tabLst>
            </a:pPr>
            <a:r>
              <a:rPr lang="en-AU" sz="1600">
                <a:solidFill>
                  <a:schemeClr val="bg2">
                    <a:lumMod val="50000"/>
                  </a:schemeClr>
                </a:solidFill>
                <a:hlinkClick r:id="rId25" action="ppaction://hlinksldjump">
                  <a:extLst>
                    <a:ext uri="{A12FA001-AC4F-418D-AE19-62706E023703}">
                      <ahyp:hlinkClr xmlns:ahyp="http://schemas.microsoft.com/office/drawing/2018/hyperlinkcolor" val="tx"/>
                    </a:ext>
                  </a:extLst>
                </a:hlinkClick>
              </a:rPr>
              <a:t>9.1</a:t>
            </a:r>
            <a:r>
              <a:rPr lang="en-AU" sz="1600"/>
              <a:t>	Austin’s butterfly: Peer critique</a:t>
            </a:r>
          </a:p>
          <a:p>
            <a:pPr marL="0" indent="0">
              <a:spcBef>
                <a:spcPts val="0"/>
              </a:spcBef>
              <a:buNone/>
              <a:tabLst>
                <a:tab pos="393700" algn="l"/>
              </a:tabLst>
            </a:pPr>
            <a:r>
              <a:rPr lang="en-AU" sz="1600">
                <a:solidFill>
                  <a:schemeClr val="bg2">
                    <a:lumMod val="50000"/>
                  </a:schemeClr>
                </a:solidFill>
                <a:hlinkClick r:id="rId26" action="ppaction://hlinksldjump">
                  <a:extLst>
                    <a:ext uri="{A12FA001-AC4F-418D-AE19-62706E023703}">
                      <ahyp:hlinkClr xmlns:ahyp="http://schemas.microsoft.com/office/drawing/2018/hyperlinkcolor" val="tx"/>
                    </a:ext>
                  </a:extLst>
                </a:hlinkClick>
              </a:rPr>
              <a:t>9.2</a:t>
            </a:r>
            <a:r>
              <a:rPr lang="en-AU" sz="1600"/>
              <a:t>	The many connections to feedback</a:t>
            </a:r>
          </a:p>
          <a:p>
            <a:pPr marL="0" indent="0">
              <a:spcBef>
                <a:spcPts val="0"/>
              </a:spcBef>
              <a:buNone/>
              <a:tabLst>
                <a:tab pos="393700" algn="l"/>
              </a:tabLst>
            </a:pPr>
            <a:r>
              <a:rPr lang="en-AU" sz="1600">
                <a:solidFill>
                  <a:schemeClr val="bg2">
                    <a:lumMod val="50000"/>
                  </a:schemeClr>
                </a:solidFill>
                <a:hlinkClick r:id="rId27" action="ppaction://hlinksldjump">
                  <a:extLst>
                    <a:ext uri="{A12FA001-AC4F-418D-AE19-62706E023703}">
                      <ahyp:hlinkClr xmlns:ahyp="http://schemas.microsoft.com/office/drawing/2018/hyperlinkcolor" val="tx"/>
                    </a:ext>
                  </a:extLst>
                </a:hlinkClick>
              </a:rPr>
              <a:t>9.3</a:t>
            </a:r>
            <a:r>
              <a:rPr lang="en-AU" sz="1600"/>
              <a:t>	EEF Teacher feedback to improve student learning</a:t>
            </a:r>
          </a:p>
          <a:p>
            <a:pPr marL="0" indent="0">
              <a:spcBef>
                <a:spcPts val="0"/>
              </a:spcBef>
              <a:spcAft>
                <a:spcPts val="500"/>
              </a:spcAft>
              <a:buNone/>
              <a:tabLst>
                <a:tab pos="393700" algn="l"/>
              </a:tabLst>
            </a:pPr>
            <a:r>
              <a:rPr lang="en-AU" sz="1600">
                <a:solidFill>
                  <a:schemeClr val="bg2">
                    <a:lumMod val="50000"/>
                  </a:schemeClr>
                </a:solidFill>
                <a:hlinkClick r:id="rId28" action="ppaction://hlinksldjump">
                  <a:extLst>
                    <a:ext uri="{A12FA001-AC4F-418D-AE19-62706E023703}">
                      <ahyp:hlinkClr xmlns:ahyp="http://schemas.microsoft.com/office/drawing/2018/hyperlinkcolor" val="tx"/>
                    </a:ext>
                  </a:extLst>
                </a:hlinkClick>
              </a:rPr>
              <a:t>9.4</a:t>
            </a:r>
            <a:r>
              <a:rPr lang="en-AU" sz="1600"/>
              <a:t>	Student to teacher feedback</a:t>
            </a:r>
          </a:p>
          <a:p>
            <a:pPr marL="0" indent="0">
              <a:spcBef>
                <a:spcPts val="0"/>
              </a:spcBef>
              <a:buNone/>
              <a:tabLst>
                <a:tab pos="393700" algn="l"/>
              </a:tabLst>
            </a:pPr>
            <a:r>
              <a:rPr lang="en-AU" sz="1600" b="1">
                <a:solidFill>
                  <a:srgbClr val="00295B"/>
                </a:solidFill>
              </a:rPr>
              <a:t>SECTION 10 </a:t>
            </a:r>
            <a:r>
              <a:rPr lang="en-AU" sz="1600">
                <a:solidFill>
                  <a:srgbClr val="56C4CF"/>
                </a:solidFill>
              </a:rPr>
              <a:t>|</a:t>
            </a:r>
            <a:r>
              <a:rPr lang="en-AU" sz="1600">
                <a:solidFill>
                  <a:srgbClr val="077981"/>
                </a:solidFill>
              </a:rPr>
              <a:t> </a:t>
            </a:r>
            <a:r>
              <a:rPr lang="en-AU" sz="1600" b="1">
                <a:solidFill>
                  <a:srgbClr val="077981"/>
                </a:solidFill>
              </a:rPr>
              <a:t>Checking for understanding</a:t>
            </a:r>
          </a:p>
          <a:p>
            <a:pPr marL="0" indent="0">
              <a:spcBef>
                <a:spcPts val="0"/>
              </a:spcBef>
              <a:buNone/>
              <a:tabLst>
                <a:tab pos="434975" algn="l"/>
              </a:tabLst>
            </a:pPr>
            <a:r>
              <a:rPr lang="en-AU" sz="1600">
                <a:solidFill>
                  <a:schemeClr val="bg2">
                    <a:lumMod val="50000"/>
                  </a:schemeClr>
                </a:solidFill>
                <a:hlinkClick r:id="rId29" action="ppaction://hlinksldjump">
                  <a:extLst>
                    <a:ext uri="{A12FA001-AC4F-418D-AE19-62706E023703}">
                      <ahyp:hlinkClr xmlns:ahyp="http://schemas.microsoft.com/office/drawing/2018/hyperlinkcolor" val="tx"/>
                    </a:ext>
                  </a:extLst>
                </a:hlinkClick>
              </a:rPr>
              <a:t>10.1</a:t>
            </a:r>
            <a:r>
              <a:rPr lang="en-AU" sz="1600"/>
              <a:t>	Introducing all student response systems</a:t>
            </a:r>
          </a:p>
          <a:p>
            <a:pPr marL="0" indent="0">
              <a:spcBef>
                <a:spcPts val="0"/>
              </a:spcBef>
              <a:buNone/>
              <a:tabLst>
                <a:tab pos="434975" algn="l"/>
              </a:tabLst>
            </a:pPr>
            <a:r>
              <a:rPr lang="en-AU" sz="1600">
                <a:solidFill>
                  <a:schemeClr val="bg2">
                    <a:lumMod val="50000"/>
                  </a:schemeClr>
                </a:solidFill>
                <a:hlinkClick r:id="rId30" action="ppaction://hlinksldjump">
                  <a:extLst>
                    <a:ext uri="{A12FA001-AC4F-418D-AE19-62706E023703}">
                      <ahyp:hlinkClr xmlns:ahyp="http://schemas.microsoft.com/office/drawing/2018/hyperlinkcolor" val="tx"/>
                    </a:ext>
                  </a:extLst>
                </a:hlinkClick>
              </a:rPr>
              <a:t>10.2</a:t>
            </a:r>
            <a:r>
              <a:rPr lang="en-AU" sz="1600"/>
              <a:t>	Check-in and act: Mini whiteboards</a:t>
            </a:r>
          </a:p>
          <a:p>
            <a:pPr marL="0" indent="0">
              <a:spcBef>
                <a:spcPts val="0"/>
              </a:spcBef>
              <a:buNone/>
              <a:tabLst>
                <a:tab pos="434975" algn="l"/>
              </a:tabLst>
            </a:pPr>
            <a:r>
              <a:rPr lang="en-AU" sz="1600">
                <a:solidFill>
                  <a:schemeClr val="bg2">
                    <a:lumMod val="50000"/>
                  </a:schemeClr>
                </a:solidFill>
                <a:hlinkClick r:id="rId31" action="ppaction://hlinksldjump">
                  <a:extLst>
                    <a:ext uri="{A12FA001-AC4F-418D-AE19-62706E023703}">
                      <ahyp:hlinkClr xmlns:ahyp="http://schemas.microsoft.com/office/drawing/2018/hyperlinkcolor" val="tx"/>
                    </a:ext>
                  </a:extLst>
                </a:hlinkClick>
              </a:rPr>
              <a:t>10.3</a:t>
            </a:r>
            <a:r>
              <a:rPr lang="en-AU" sz="1600"/>
              <a:t>	Check-in and act: Question shells</a:t>
            </a:r>
          </a:p>
          <a:p>
            <a:pPr marL="0" indent="0">
              <a:spcBef>
                <a:spcPts val="0"/>
              </a:spcBef>
              <a:buNone/>
              <a:tabLst>
                <a:tab pos="434975" algn="l"/>
              </a:tabLst>
            </a:pPr>
            <a:r>
              <a:rPr lang="en-AU" sz="1600">
                <a:solidFill>
                  <a:schemeClr val="bg2">
                    <a:lumMod val="50000"/>
                  </a:schemeClr>
                </a:solidFill>
                <a:hlinkClick r:id="rId32" action="ppaction://hlinksldjump">
                  <a:extLst>
                    <a:ext uri="{A12FA001-AC4F-418D-AE19-62706E023703}">
                      <ahyp:hlinkClr xmlns:ahyp="http://schemas.microsoft.com/office/drawing/2018/hyperlinkcolor" val="tx"/>
                    </a:ext>
                  </a:extLst>
                </a:hlinkClick>
              </a:rPr>
              <a:t>10.4</a:t>
            </a:r>
            <a:r>
              <a:rPr lang="en-AU" sz="1600"/>
              <a:t>	Engineering effective discussions to elicit evidence of learning</a:t>
            </a:r>
          </a:p>
          <a:p>
            <a:pPr marL="0" indent="0">
              <a:spcBef>
                <a:spcPts val="0"/>
              </a:spcBef>
              <a:spcAft>
                <a:spcPts val="500"/>
              </a:spcAft>
              <a:buNone/>
              <a:tabLst>
                <a:tab pos="434975" algn="l"/>
              </a:tabLst>
            </a:pPr>
            <a:r>
              <a:rPr lang="en-AU" sz="1600">
                <a:solidFill>
                  <a:schemeClr val="bg2">
                    <a:lumMod val="50000"/>
                  </a:schemeClr>
                </a:solidFill>
                <a:hlinkClick r:id="rId33" action="ppaction://hlinksldjump">
                  <a:extLst>
                    <a:ext uri="{A12FA001-AC4F-418D-AE19-62706E023703}">
                      <ahyp:hlinkClr xmlns:ahyp="http://schemas.microsoft.com/office/drawing/2018/hyperlinkcolor" val="tx"/>
                    </a:ext>
                  </a:extLst>
                </a:hlinkClick>
              </a:rPr>
              <a:t>10.5</a:t>
            </a:r>
            <a:r>
              <a:rPr lang="en-AU" sz="1600"/>
              <a:t>	What have we learned?</a:t>
            </a:r>
          </a:p>
          <a:p>
            <a:pPr marL="0" indent="0">
              <a:spcBef>
                <a:spcPts val="0"/>
              </a:spcBef>
              <a:buNone/>
              <a:tabLst>
                <a:tab pos="393700" algn="l"/>
              </a:tabLst>
            </a:pPr>
            <a:r>
              <a:rPr lang="en-AU" sz="1600" b="1">
                <a:solidFill>
                  <a:srgbClr val="00295B"/>
                </a:solidFill>
              </a:rPr>
              <a:t>SECTION 11 </a:t>
            </a:r>
            <a:r>
              <a:rPr lang="en-AU" sz="1600">
                <a:solidFill>
                  <a:srgbClr val="56C4CF"/>
                </a:solidFill>
              </a:rPr>
              <a:t>|</a:t>
            </a:r>
            <a:r>
              <a:rPr lang="en-AU" sz="1600">
                <a:solidFill>
                  <a:srgbClr val="077981"/>
                </a:solidFill>
              </a:rPr>
              <a:t> </a:t>
            </a:r>
            <a:r>
              <a:rPr lang="en-AU" sz="1600" b="1">
                <a:solidFill>
                  <a:srgbClr val="077981"/>
                </a:solidFill>
              </a:rPr>
              <a:t>Hooking students into the learning</a:t>
            </a:r>
          </a:p>
          <a:p>
            <a:pPr marL="0" indent="0">
              <a:spcBef>
                <a:spcPts val="0"/>
              </a:spcBef>
              <a:spcAft>
                <a:spcPts val="500"/>
              </a:spcAft>
              <a:buNone/>
              <a:tabLst>
                <a:tab pos="434975" algn="l"/>
              </a:tabLst>
            </a:pPr>
            <a:r>
              <a:rPr lang="en-AU" sz="1600">
                <a:solidFill>
                  <a:schemeClr val="bg2">
                    <a:lumMod val="50000"/>
                  </a:schemeClr>
                </a:solidFill>
                <a:hlinkClick r:id="rId34" action="ppaction://hlinksldjump">
                  <a:extLst>
                    <a:ext uri="{A12FA001-AC4F-418D-AE19-62706E023703}">
                      <ahyp:hlinkClr xmlns:ahyp="http://schemas.microsoft.com/office/drawing/2018/hyperlinkcolor" val="tx"/>
                    </a:ext>
                  </a:extLst>
                </a:hlinkClick>
              </a:rPr>
              <a:t>11.1</a:t>
            </a:r>
            <a:r>
              <a:rPr lang="en-AU" sz="1600"/>
              <a:t>	Designing for engagement in challenging learning</a:t>
            </a:r>
          </a:p>
          <a:p>
            <a:pPr marL="0" indent="0">
              <a:spcBef>
                <a:spcPts val="0"/>
              </a:spcBef>
              <a:buNone/>
              <a:tabLst>
                <a:tab pos="393700" algn="l"/>
              </a:tabLst>
            </a:pPr>
            <a:r>
              <a:rPr lang="en-AU" sz="1600" b="1">
                <a:solidFill>
                  <a:srgbClr val="00295B"/>
                </a:solidFill>
              </a:rPr>
              <a:t>SECTION 12 </a:t>
            </a:r>
            <a:r>
              <a:rPr lang="en-AU" sz="1600">
                <a:solidFill>
                  <a:srgbClr val="56C4CF"/>
                </a:solidFill>
              </a:rPr>
              <a:t>|</a:t>
            </a:r>
            <a:r>
              <a:rPr lang="en-AU" sz="1600">
                <a:solidFill>
                  <a:srgbClr val="077981"/>
                </a:solidFill>
              </a:rPr>
              <a:t> </a:t>
            </a:r>
            <a:r>
              <a:rPr lang="en-AU" sz="1600" b="1">
                <a:solidFill>
                  <a:srgbClr val="077981"/>
                </a:solidFill>
              </a:rPr>
              <a:t>Teachers as learners</a:t>
            </a:r>
          </a:p>
          <a:p>
            <a:pPr marL="0" indent="0">
              <a:spcBef>
                <a:spcPts val="0"/>
              </a:spcBef>
              <a:buNone/>
              <a:tabLst>
                <a:tab pos="434975" algn="l"/>
              </a:tabLst>
            </a:pPr>
            <a:r>
              <a:rPr lang="en-AU" sz="1600">
                <a:solidFill>
                  <a:schemeClr val="bg2">
                    <a:lumMod val="50000"/>
                  </a:schemeClr>
                </a:solidFill>
                <a:hlinkClick r:id="rId35" action="ppaction://hlinksldjump">
                  <a:extLst>
                    <a:ext uri="{A12FA001-AC4F-418D-AE19-62706E023703}">
                      <ahyp:hlinkClr xmlns:ahyp="http://schemas.microsoft.com/office/drawing/2018/hyperlinkcolor" val="tx"/>
                    </a:ext>
                  </a:extLst>
                </a:hlinkClick>
              </a:rPr>
              <a:t>12.1</a:t>
            </a:r>
            <a:r>
              <a:rPr lang="en-AU" sz="1600"/>
              <a:t>	Reflecting on our practice</a:t>
            </a:r>
          </a:p>
          <a:p>
            <a:pPr marL="0" indent="0">
              <a:spcBef>
                <a:spcPts val="0"/>
              </a:spcBef>
              <a:buNone/>
              <a:tabLst>
                <a:tab pos="393700" algn="l"/>
              </a:tabLst>
            </a:pPr>
            <a:endParaRPr lang="en-AU" sz="1600"/>
          </a:p>
          <a:p>
            <a:pPr marL="0" indent="0">
              <a:buNone/>
              <a:tabLst>
                <a:tab pos="393700" algn="l"/>
              </a:tabLst>
            </a:pPr>
            <a:endParaRPr lang="en-AU" sz="1600"/>
          </a:p>
        </p:txBody>
      </p:sp>
      <p:sp>
        <p:nvSpPr>
          <p:cNvPr id="2" name="Rectangle 1">
            <a:hlinkClick r:id="rId36" action="ppaction://hlinksldjump"/>
            <a:extLst>
              <a:ext uri="{FF2B5EF4-FFF2-40B4-BE49-F238E27FC236}">
                <a16:creationId xmlns:a16="http://schemas.microsoft.com/office/drawing/2014/main" id="{A55F6075-78AF-2E8E-85EB-9F012CA362AF}"/>
              </a:ext>
            </a:extLst>
          </p:cNvPr>
          <p:cNvSpPr/>
          <p:nvPr/>
        </p:nvSpPr>
        <p:spPr>
          <a:xfrm>
            <a:off x="720000" y="921324"/>
            <a:ext cx="3399824" cy="2241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2">
            <a:hlinkClick r:id="rId37" action="ppaction://hlinksldjump"/>
            <a:extLst>
              <a:ext uri="{FF2B5EF4-FFF2-40B4-BE49-F238E27FC236}">
                <a16:creationId xmlns:a16="http://schemas.microsoft.com/office/drawing/2014/main" id="{88797908-698F-F8FE-F7F4-7A6309FE4E35}"/>
              </a:ext>
            </a:extLst>
          </p:cNvPr>
          <p:cNvSpPr/>
          <p:nvPr/>
        </p:nvSpPr>
        <p:spPr>
          <a:xfrm>
            <a:off x="662237" y="1185818"/>
            <a:ext cx="3399824" cy="2241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hlinkClick r:id="rId38" action="ppaction://hlinksldjump"/>
            <a:extLst>
              <a:ext uri="{FF2B5EF4-FFF2-40B4-BE49-F238E27FC236}">
                <a16:creationId xmlns:a16="http://schemas.microsoft.com/office/drawing/2014/main" id="{8C997D60-EB90-9F64-5723-49AD5DEF2FAC}"/>
              </a:ext>
            </a:extLst>
          </p:cNvPr>
          <p:cNvSpPr/>
          <p:nvPr/>
        </p:nvSpPr>
        <p:spPr>
          <a:xfrm>
            <a:off x="718259" y="2132038"/>
            <a:ext cx="4788238" cy="2241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hlinkClick r:id="rId39" action="ppaction://hlinksldjump"/>
            <a:extLst>
              <a:ext uri="{FF2B5EF4-FFF2-40B4-BE49-F238E27FC236}">
                <a16:creationId xmlns:a16="http://schemas.microsoft.com/office/drawing/2014/main" id="{2BCCB358-72CC-6829-EC62-F9CF9E307629}"/>
              </a:ext>
            </a:extLst>
          </p:cNvPr>
          <p:cNvSpPr/>
          <p:nvPr/>
        </p:nvSpPr>
        <p:spPr>
          <a:xfrm>
            <a:off x="662237" y="3512552"/>
            <a:ext cx="3176233" cy="2241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hlinkClick r:id="rId40" action="ppaction://hlinksldjump"/>
            <a:extLst>
              <a:ext uri="{FF2B5EF4-FFF2-40B4-BE49-F238E27FC236}">
                <a16:creationId xmlns:a16="http://schemas.microsoft.com/office/drawing/2014/main" id="{7B0DA136-164D-2D81-5995-38779C9736D7}"/>
              </a:ext>
            </a:extLst>
          </p:cNvPr>
          <p:cNvSpPr/>
          <p:nvPr/>
        </p:nvSpPr>
        <p:spPr>
          <a:xfrm>
            <a:off x="662237" y="3985662"/>
            <a:ext cx="4788238" cy="2241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hlinkClick r:id="rId41" action="ppaction://hlinksldjump"/>
            <a:extLst>
              <a:ext uri="{FF2B5EF4-FFF2-40B4-BE49-F238E27FC236}">
                <a16:creationId xmlns:a16="http://schemas.microsoft.com/office/drawing/2014/main" id="{DD4573AF-D3EB-A1FB-4217-0D90CF2D445B}"/>
              </a:ext>
            </a:extLst>
          </p:cNvPr>
          <p:cNvSpPr/>
          <p:nvPr/>
        </p:nvSpPr>
        <p:spPr>
          <a:xfrm>
            <a:off x="662237" y="5141988"/>
            <a:ext cx="4788238" cy="2241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hlinkClick r:id="rId42" action="ppaction://hlinksldjump"/>
            <a:extLst>
              <a:ext uri="{FF2B5EF4-FFF2-40B4-BE49-F238E27FC236}">
                <a16:creationId xmlns:a16="http://schemas.microsoft.com/office/drawing/2014/main" id="{0CB03980-D8C1-BA5A-A5FF-03F99F34E202}"/>
              </a:ext>
            </a:extLst>
          </p:cNvPr>
          <p:cNvSpPr/>
          <p:nvPr/>
        </p:nvSpPr>
        <p:spPr>
          <a:xfrm>
            <a:off x="5912285" y="887749"/>
            <a:ext cx="4788238" cy="2241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hlinkClick r:id="rId43" action="ppaction://hlinksldjump"/>
            <a:extLst>
              <a:ext uri="{FF2B5EF4-FFF2-40B4-BE49-F238E27FC236}">
                <a16:creationId xmlns:a16="http://schemas.microsoft.com/office/drawing/2014/main" id="{9049DC88-8321-B340-A3CD-53BD6659A666}"/>
              </a:ext>
            </a:extLst>
          </p:cNvPr>
          <p:cNvSpPr/>
          <p:nvPr/>
        </p:nvSpPr>
        <p:spPr>
          <a:xfrm>
            <a:off x="5912285" y="2255058"/>
            <a:ext cx="2417799" cy="2241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Rectangle 13">
            <a:hlinkClick r:id="rId44" action="ppaction://hlinksldjump"/>
            <a:extLst>
              <a:ext uri="{FF2B5EF4-FFF2-40B4-BE49-F238E27FC236}">
                <a16:creationId xmlns:a16="http://schemas.microsoft.com/office/drawing/2014/main" id="{BFCCA245-7D1B-38C0-0A23-6C3D42E02465}"/>
              </a:ext>
            </a:extLst>
          </p:cNvPr>
          <p:cNvSpPr/>
          <p:nvPr/>
        </p:nvSpPr>
        <p:spPr>
          <a:xfrm>
            <a:off x="5834544" y="2792648"/>
            <a:ext cx="3038151" cy="2241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Rectangle 14">
            <a:hlinkClick r:id="rId45" action="ppaction://hlinksldjump"/>
            <a:extLst>
              <a:ext uri="{FF2B5EF4-FFF2-40B4-BE49-F238E27FC236}">
                <a16:creationId xmlns:a16="http://schemas.microsoft.com/office/drawing/2014/main" id="{0875783F-87DD-7832-25A3-C4D19C5B7589}"/>
              </a:ext>
            </a:extLst>
          </p:cNvPr>
          <p:cNvSpPr/>
          <p:nvPr/>
        </p:nvSpPr>
        <p:spPr>
          <a:xfrm>
            <a:off x="5912285" y="3935769"/>
            <a:ext cx="3553262" cy="2241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Rectangle 15">
            <a:hlinkClick r:id="rId46" action="ppaction://hlinksldjump"/>
            <a:extLst>
              <a:ext uri="{FF2B5EF4-FFF2-40B4-BE49-F238E27FC236}">
                <a16:creationId xmlns:a16="http://schemas.microsoft.com/office/drawing/2014/main" id="{9E0D8567-64E8-EB1F-DA80-1B966163AC6F}"/>
              </a:ext>
            </a:extLst>
          </p:cNvPr>
          <p:cNvSpPr/>
          <p:nvPr/>
        </p:nvSpPr>
        <p:spPr>
          <a:xfrm>
            <a:off x="5862162" y="5303078"/>
            <a:ext cx="4216335" cy="2241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Rectangle 16">
            <a:hlinkClick r:id="rId47" action="ppaction://hlinksldjump"/>
            <a:extLst>
              <a:ext uri="{FF2B5EF4-FFF2-40B4-BE49-F238E27FC236}">
                <a16:creationId xmlns:a16="http://schemas.microsoft.com/office/drawing/2014/main" id="{85C3C6F4-9F65-91EB-C70C-811161E1B7EA}"/>
              </a:ext>
            </a:extLst>
          </p:cNvPr>
          <p:cNvSpPr/>
          <p:nvPr/>
        </p:nvSpPr>
        <p:spPr>
          <a:xfrm>
            <a:off x="5862162" y="5858157"/>
            <a:ext cx="3010533" cy="2241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396975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p:txBody>
          <a:bodyPr/>
          <a:lstStyle/>
          <a:p>
            <a:r>
              <a:rPr lang="en-US" sz="4800" b="0"/>
              <a:t>SECTION 1 </a:t>
            </a:r>
            <a:r>
              <a:rPr lang="en-US" sz="4800" b="0">
                <a:solidFill>
                  <a:srgbClr val="56C4CF"/>
                </a:solidFill>
              </a:rPr>
              <a:t>|</a:t>
            </a:r>
            <a:r>
              <a:rPr lang="en-US" sz="4800" b="0"/>
              <a:t> </a:t>
            </a:r>
            <a:r>
              <a:rPr lang="en-US" sz="4800"/>
              <a:t>Weekly </a:t>
            </a:r>
            <a:br>
              <a:rPr lang="en-US" sz="4800"/>
            </a:br>
            <a:r>
              <a:rPr lang="en-US" sz="4800"/>
              <a:t>pedagogic prompts</a:t>
            </a:r>
            <a:endParaRPr lang="en-AU" sz="4800"/>
          </a:p>
        </p:txBody>
      </p:sp>
      <p:pic>
        <p:nvPicPr>
          <p:cNvPr id="2" name="Picture 1">
            <a:extLst>
              <a:ext uri="{FF2B5EF4-FFF2-40B4-BE49-F238E27FC236}">
                <a16:creationId xmlns:a16="http://schemas.microsoft.com/office/drawing/2014/main" id="{A39E89EC-69DE-7EBB-F213-312C8930BC7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483421">
            <a:off x="7946531" y="2875866"/>
            <a:ext cx="1724386" cy="2433300"/>
          </a:xfrm>
          <a:prstGeom prst="rect">
            <a:avLst/>
          </a:prstGeom>
          <a:ln>
            <a:no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651943" y="2358590"/>
            <a:ext cx="1724386" cy="2433301"/>
          </a:xfrm>
          <a:prstGeom prst="rect">
            <a:avLst/>
          </a:prstGeom>
          <a:ln>
            <a:noFill/>
          </a:ln>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EE49DF2C-7ACB-0570-9B4C-A7DA99BD3549}"/>
              </a:ext>
            </a:extLst>
          </p:cNvPr>
          <p:cNvSpPr txBox="1"/>
          <p:nvPr/>
        </p:nvSpPr>
        <p:spPr>
          <a:xfrm>
            <a:off x="7438070"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COMPANION PAGES 39 to 133</a:t>
            </a:r>
          </a:p>
        </p:txBody>
      </p:sp>
      <p:pic>
        <p:nvPicPr>
          <p:cNvPr id="5" name="Picture 4">
            <a:extLst>
              <a:ext uri="{FF2B5EF4-FFF2-40B4-BE49-F238E27FC236}">
                <a16:creationId xmlns:a16="http://schemas.microsoft.com/office/drawing/2014/main" id="{941AAA00-ECF2-3F29-64A7-2EACCC2699C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rot="20883748">
            <a:off x="5484050" y="3052595"/>
            <a:ext cx="1717624" cy="2433301"/>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45456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0B4A527-2348-F567-6178-57142564408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0879" y="2221370"/>
            <a:ext cx="2344959" cy="3054422"/>
          </a:xfrm>
          <a:prstGeom prst="rect">
            <a:avLst/>
          </a:prstGeom>
        </p:spPr>
      </p:pic>
      <p:pic>
        <p:nvPicPr>
          <p:cNvPr id="11" name="Picture 10">
            <a:extLst>
              <a:ext uri="{FF2B5EF4-FFF2-40B4-BE49-F238E27FC236}">
                <a16:creationId xmlns:a16="http://schemas.microsoft.com/office/drawing/2014/main" id="{051BA5BD-BA9A-61EF-4CA9-8E305CC47E2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183539" y="2186714"/>
            <a:ext cx="2518772" cy="1447666"/>
          </a:xfrm>
          <a:prstGeom prst="rect">
            <a:avLst/>
          </a:prstGeom>
        </p:spPr>
      </p:pic>
      <p:pic>
        <p:nvPicPr>
          <p:cNvPr id="12" name="Picture 11">
            <a:extLst>
              <a:ext uri="{FF2B5EF4-FFF2-40B4-BE49-F238E27FC236}">
                <a16:creationId xmlns:a16="http://schemas.microsoft.com/office/drawing/2014/main" id="{40219440-D8C0-9D05-D453-E5BEB95F288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63119" y="2198269"/>
            <a:ext cx="2340632" cy="1426192"/>
          </a:xfrm>
          <a:prstGeom prst="rect">
            <a:avLst/>
          </a:prstGeom>
        </p:spPr>
      </p:pic>
      <p:pic>
        <p:nvPicPr>
          <p:cNvPr id="13" name="Picture 12">
            <a:extLst>
              <a:ext uri="{FF2B5EF4-FFF2-40B4-BE49-F238E27FC236}">
                <a16:creationId xmlns:a16="http://schemas.microsoft.com/office/drawing/2014/main" id="{AD6FC0E2-178F-78DB-91F8-BD258DDB376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906245" y="2183347"/>
            <a:ext cx="2479914" cy="2969149"/>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19346" cy="576319"/>
          </a:xfrm>
        </p:spPr>
        <p:txBody>
          <a:bodyPr lIns="0" tIns="0" rIns="0" bIns="0" anchor="t" anchorCtr="0">
            <a:noAutofit/>
          </a:bodyPr>
          <a:lstStyle/>
          <a:p>
            <a:r>
              <a:rPr lang="en-US" sz="3600">
                <a:solidFill>
                  <a:schemeClr val="accent1"/>
                </a:solidFill>
              </a:rPr>
              <a:t>TERM 1 </a:t>
            </a:r>
            <a:r>
              <a:rPr lang="en-US" sz="3600" b="1">
                <a:solidFill>
                  <a:srgbClr val="A1DDD9"/>
                </a:solidFill>
              </a:rPr>
              <a:t>|</a:t>
            </a:r>
            <a:r>
              <a:rPr lang="en-US" sz="3600">
                <a:solidFill>
                  <a:schemeClr val="accent1"/>
                </a:solidFill>
              </a:rPr>
              <a:t> </a:t>
            </a:r>
            <a:r>
              <a:rPr lang="en-US" sz="3600" b="1">
                <a:solidFill>
                  <a:srgbClr val="077981"/>
                </a:solidFill>
                <a:latin typeface="+mn-lt"/>
              </a:rPr>
              <a:t>Weeks 0 to 2</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Building a strong learning culture</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0	Week 1	Week 2</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a:t>
            </a:fld>
            <a:endParaRPr lang="en-US"/>
          </a:p>
        </p:txBody>
      </p:sp>
      <p:grpSp>
        <p:nvGrpSpPr>
          <p:cNvPr id="3" name="Group 2">
            <a:extLst>
              <a:ext uri="{FF2B5EF4-FFF2-40B4-BE49-F238E27FC236}">
                <a16:creationId xmlns:a16="http://schemas.microsoft.com/office/drawing/2014/main" id="{127087C2-9F83-DFBF-F2BB-52A5966B4993}"/>
              </a:ext>
            </a:extLst>
          </p:cNvPr>
          <p:cNvGrpSpPr/>
          <p:nvPr/>
        </p:nvGrpSpPr>
        <p:grpSpPr>
          <a:xfrm>
            <a:off x="11180189" y="545258"/>
            <a:ext cx="465158" cy="653197"/>
            <a:chOff x="11180189" y="545258"/>
            <a:chExt cx="465158" cy="653197"/>
          </a:xfrm>
        </p:grpSpPr>
        <p:pic>
          <p:nvPicPr>
            <p:cNvPr id="4" name="Picture 3" descr="A black and blue rectangle with a corner&#10;&#10;Description automatically generated">
              <a:extLst>
                <a:ext uri="{FF2B5EF4-FFF2-40B4-BE49-F238E27FC236}">
                  <a16:creationId xmlns:a16="http://schemas.microsoft.com/office/drawing/2014/main" id="{D884464D-3C42-1486-F7BB-1AA78BBCB63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0" name="Content Placeholder 6">
              <a:extLst>
                <a:ext uri="{FF2B5EF4-FFF2-40B4-BE49-F238E27FC236}">
                  <a16:creationId xmlns:a16="http://schemas.microsoft.com/office/drawing/2014/main" id="{4AE6F9D0-7555-2865-8979-4DB42DA6C5AE}"/>
                </a:ext>
              </a:extLst>
            </p:cNvPr>
            <p:cNvSpPr txBox="1">
              <a:spLocks/>
            </p:cNvSpPr>
            <p:nvPr/>
          </p:nvSpPr>
          <p:spPr>
            <a:xfrm>
              <a:off x="11180189" y="599928"/>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PY </a:t>
              </a:r>
              <a:br>
                <a:rPr lang="en-AU" sz="900" b="1">
                  <a:solidFill>
                    <a:srgbClr val="077981"/>
                  </a:solidFill>
                  <a:ea typeface="Calibri"/>
                  <a:cs typeface="Calibri"/>
                </a:rPr>
              </a:br>
              <a:r>
                <a:rPr lang="en-AU" sz="900" b="1">
                  <a:solidFill>
                    <a:srgbClr val="077981"/>
                  </a:solidFill>
                  <a:ea typeface="Calibri"/>
                  <a:cs typeface="Calibri"/>
                </a:rPr>
                <a:t>PAGES</a:t>
              </a:r>
            </a:p>
            <a:p>
              <a:pPr marL="0" indent="0" algn="ctr">
                <a:lnSpc>
                  <a:spcPct val="100000"/>
                </a:lnSpc>
                <a:spcBef>
                  <a:spcPts val="0"/>
                </a:spcBef>
                <a:buNone/>
              </a:pPr>
              <a:r>
                <a:rPr lang="en-AU" sz="900" b="1">
                  <a:solidFill>
                    <a:srgbClr val="077981"/>
                  </a:solidFill>
                  <a:ea typeface="Calibri"/>
                  <a:cs typeface="Calibri"/>
                </a:rPr>
                <a:t>39 to</a:t>
              </a:r>
              <a:br>
                <a:rPr lang="en-AU" sz="900" b="1">
                  <a:solidFill>
                    <a:srgbClr val="077981"/>
                  </a:solidFill>
                  <a:ea typeface="Calibri"/>
                  <a:cs typeface="Calibri"/>
                </a:rPr>
              </a:br>
              <a:r>
                <a:rPr lang="en-AU" sz="900" b="1">
                  <a:solidFill>
                    <a:srgbClr val="077981"/>
                  </a:solidFill>
                  <a:ea typeface="Calibri"/>
                  <a:cs typeface="Calibri"/>
                </a:rPr>
                <a:t>43</a:t>
              </a:r>
            </a:p>
          </p:txBody>
        </p:sp>
      </p:grpSp>
    </p:spTree>
    <p:extLst>
      <p:ext uri="{BB962C8B-B14F-4D97-AF65-F5344CB8AC3E}">
        <p14:creationId xmlns:p14="http://schemas.microsoft.com/office/powerpoint/2010/main" val="3194709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263951" cy="576319"/>
          </a:xfrm>
        </p:spPr>
        <p:txBody>
          <a:bodyPr lIns="0" tIns="0" rIns="0" bIns="0" anchor="t" anchorCtr="0">
            <a:noAutofit/>
          </a:bodyPr>
          <a:lstStyle/>
          <a:p>
            <a:r>
              <a:rPr lang="en-US" sz="3600">
                <a:solidFill>
                  <a:schemeClr val="accent1"/>
                </a:solidFill>
              </a:rPr>
              <a:t>TERM 1 </a:t>
            </a:r>
            <a:r>
              <a:rPr lang="en-US" sz="3600" b="1">
                <a:solidFill>
                  <a:srgbClr val="A1DDD9"/>
                </a:solidFill>
              </a:rPr>
              <a:t>|</a:t>
            </a:r>
            <a:r>
              <a:rPr lang="en-US" sz="3600">
                <a:solidFill>
                  <a:schemeClr val="accent1"/>
                </a:solidFill>
              </a:rPr>
              <a:t> </a:t>
            </a:r>
            <a:r>
              <a:rPr lang="en-US" sz="3600" b="1">
                <a:solidFill>
                  <a:srgbClr val="077981"/>
                </a:solidFill>
                <a:latin typeface="+mn-lt"/>
              </a:rPr>
              <a:t>Weeks 3 to 5</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Check-in and act: Exit slips, </a:t>
            </a:r>
            <a:r>
              <a:rPr lang="en-AU" sz="3200" b="1" err="1">
                <a:solidFill>
                  <a:srgbClr val="00295B"/>
                </a:solidFill>
              </a:rPr>
              <a:t>floorbooks</a:t>
            </a:r>
            <a:r>
              <a:rPr lang="en-AU" sz="3200" b="1">
                <a:solidFill>
                  <a:srgbClr val="00295B"/>
                </a:solidFill>
              </a:rPr>
              <a:t> or oral presentations</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3	Week 4	Week 5</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a:t>
            </a:fld>
            <a:endParaRPr lang="en-US"/>
          </a:p>
        </p:txBody>
      </p:sp>
      <p:pic>
        <p:nvPicPr>
          <p:cNvPr id="4" name="Picture 3">
            <a:extLst>
              <a:ext uri="{FF2B5EF4-FFF2-40B4-BE49-F238E27FC236}">
                <a16:creationId xmlns:a16="http://schemas.microsoft.com/office/drawing/2014/main" id="{17D0E1BD-EFA5-5E5F-9DB1-5B3ED8EB7A5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9998" y="2221369"/>
            <a:ext cx="1309217" cy="3869467"/>
          </a:xfrm>
          <a:prstGeom prst="rect">
            <a:avLst/>
          </a:prstGeom>
        </p:spPr>
      </p:pic>
      <p:pic>
        <p:nvPicPr>
          <p:cNvPr id="13" name="Picture 12" descr="A white text on a white background&#10;&#10;Description automatically generated">
            <a:extLst>
              <a:ext uri="{FF2B5EF4-FFF2-40B4-BE49-F238E27FC236}">
                <a16:creationId xmlns:a16="http://schemas.microsoft.com/office/drawing/2014/main" id="{3C0C3982-47A0-4092-A2C3-8458F2DC2D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1317" y="2155451"/>
            <a:ext cx="2489488" cy="1330589"/>
          </a:xfrm>
          <a:prstGeom prst="rect">
            <a:avLst/>
          </a:prstGeom>
        </p:spPr>
      </p:pic>
      <p:pic>
        <p:nvPicPr>
          <p:cNvPr id="15" name="Picture 14" descr="A close-up of text&#10;&#10;Description automatically generated">
            <a:extLst>
              <a:ext uri="{FF2B5EF4-FFF2-40B4-BE49-F238E27FC236}">
                <a16:creationId xmlns:a16="http://schemas.microsoft.com/office/drawing/2014/main" id="{4C16DEF0-96DF-6307-8330-C8D9A28D7F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05334" y="2187201"/>
            <a:ext cx="2661177" cy="1287666"/>
          </a:xfrm>
          <a:prstGeom prst="rect">
            <a:avLst/>
          </a:prstGeom>
        </p:spPr>
      </p:pic>
      <p:pic>
        <p:nvPicPr>
          <p:cNvPr id="18" name="Picture 17" descr="A white background with blue text and blue text&#10;&#10;Description automatically generated">
            <a:extLst>
              <a:ext uri="{FF2B5EF4-FFF2-40B4-BE49-F238E27FC236}">
                <a16:creationId xmlns:a16="http://schemas.microsoft.com/office/drawing/2014/main" id="{A91C3643-8427-2B69-8CF4-803DDAB699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31007" y="2239204"/>
            <a:ext cx="2540995" cy="2575333"/>
          </a:xfrm>
          <a:prstGeom prst="rect">
            <a:avLst/>
          </a:prstGeom>
        </p:spPr>
      </p:pic>
      <p:grpSp>
        <p:nvGrpSpPr>
          <p:cNvPr id="3" name="Group 2">
            <a:extLst>
              <a:ext uri="{FF2B5EF4-FFF2-40B4-BE49-F238E27FC236}">
                <a16:creationId xmlns:a16="http://schemas.microsoft.com/office/drawing/2014/main" id="{EA003D91-D2B0-90AC-C928-508F05C068FC}"/>
              </a:ext>
            </a:extLst>
          </p:cNvPr>
          <p:cNvGrpSpPr/>
          <p:nvPr/>
        </p:nvGrpSpPr>
        <p:grpSpPr>
          <a:xfrm>
            <a:off x="11180189" y="545258"/>
            <a:ext cx="465158" cy="653197"/>
            <a:chOff x="11180189" y="545258"/>
            <a:chExt cx="465158" cy="653197"/>
          </a:xfrm>
        </p:grpSpPr>
        <p:pic>
          <p:nvPicPr>
            <p:cNvPr id="8" name="Picture 7" descr="A black and blue rectangle with a corner&#10;&#10;Description automatically generated">
              <a:extLst>
                <a:ext uri="{FF2B5EF4-FFF2-40B4-BE49-F238E27FC236}">
                  <a16:creationId xmlns:a16="http://schemas.microsoft.com/office/drawing/2014/main" id="{67BE6B8E-6E18-36F2-FFAE-907E2C6E0DC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0" name="Content Placeholder 6">
              <a:extLst>
                <a:ext uri="{FF2B5EF4-FFF2-40B4-BE49-F238E27FC236}">
                  <a16:creationId xmlns:a16="http://schemas.microsoft.com/office/drawing/2014/main" id="{8FBA1A64-FF65-CE24-3F2F-3BDAE4233C30}"/>
                </a:ext>
              </a:extLst>
            </p:cNvPr>
            <p:cNvSpPr txBox="1">
              <a:spLocks/>
            </p:cNvSpPr>
            <p:nvPr/>
          </p:nvSpPr>
          <p:spPr>
            <a:xfrm>
              <a:off x="11180189" y="599928"/>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PY </a:t>
              </a:r>
              <a:br>
                <a:rPr lang="en-AU" sz="900" b="1">
                  <a:solidFill>
                    <a:srgbClr val="077981"/>
                  </a:solidFill>
                  <a:ea typeface="Calibri"/>
                  <a:cs typeface="Calibri"/>
                </a:rPr>
              </a:br>
              <a:r>
                <a:rPr lang="en-AU" sz="900" b="1">
                  <a:solidFill>
                    <a:srgbClr val="077981"/>
                  </a:solidFill>
                  <a:ea typeface="Calibri"/>
                  <a:cs typeface="Calibri"/>
                </a:rPr>
                <a:t>PAGES</a:t>
              </a:r>
            </a:p>
            <a:p>
              <a:pPr marL="0" indent="0" algn="ctr">
                <a:lnSpc>
                  <a:spcPct val="100000"/>
                </a:lnSpc>
                <a:spcBef>
                  <a:spcPts val="0"/>
                </a:spcBef>
                <a:buNone/>
              </a:pPr>
              <a:r>
                <a:rPr lang="en-AU" sz="900" b="1">
                  <a:solidFill>
                    <a:srgbClr val="077981"/>
                  </a:solidFill>
                  <a:ea typeface="Calibri"/>
                  <a:cs typeface="Calibri"/>
                </a:rPr>
                <a:t>45 to </a:t>
              </a:r>
              <a:br>
                <a:rPr lang="en-AU" sz="900" b="1">
                  <a:solidFill>
                    <a:srgbClr val="077981"/>
                  </a:solidFill>
                  <a:ea typeface="Calibri"/>
                  <a:cs typeface="Calibri"/>
                </a:rPr>
              </a:br>
              <a:r>
                <a:rPr lang="en-AU" sz="900" b="1">
                  <a:solidFill>
                    <a:srgbClr val="077981"/>
                  </a:solidFill>
                  <a:ea typeface="Calibri"/>
                  <a:cs typeface="Calibri"/>
                </a:rPr>
                <a:t>49</a:t>
              </a:r>
            </a:p>
          </p:txBody>
        </p:sp>
      </p:grpSp>
    </p:spTree>
    <p:extLst>
      <p:ext uri="{BB962C8B-B14F-4D97-AF65-F5344CB8AC3E}">
        <p14:creationId xmlns:p14="http://schemas.microsoft.com/office/powerpoint/2010/main" val="1083155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close up of text&#10;&#10;Description automatically generated">
            <a:extLst>
              <a:ext uri="{FF2B5EF4-FFF2-40B4-BE49-F238E27FC236}">
                <a16:creationId xmlns:a16="http://schemas.microsoft.com/office/drawing/2014/main" id="{8BD53C83-E222-42D1-9FBE-67C638D11A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6368" y="2179418"/>
            <a:ext cx="2727524" cy="1315835"/>
          </a:xfrm>
          <a:prstGeom prst="rect">
            <a:avLst/>
          </a:prstGeom>
        </p:spPr>
      </p:pic>
      <p:pic>
        <p:nvPicPr>
          <p:cNvPr id="15" name="Picture 14" descr="A white text with blue and black text&#10;&#10;Description automatically generated">
            <a:extLst>
              <a:ext uri="{FF2B5EF4-FFF2-40B4-BE49-F238E27FC236}">
                <a16:creationId xmlns:a16="http://schemas.microsoft.com/office/drawing/2014/main" id="{B8FC86B4-ECCB-4C48-55F2-70C6A3429B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00437" y="2191945"/>
            <a:ext cx="2640383" cy="2195962"/>
          </a:xfrm>
          <a:prstGeom prst="rect">
            <a:avLst/>
          </a:prstGeom>
        </p:spPr>
      </p:pic>
      <p:pic>
        <p:nvPicPr>
          <p:cNvPr id="18" name="Picture 17" descr="A white and blue text with blue text&#10;&#10;Description automatically generated">
            <a:extLst>
              <a:ext uri="{FF2B5EF4-FFF2-40B4-BE49-F238E27FC236}">
                <a16:creationId xmlns:a16="http://schemas.microsoft.com/office/drawing/2014/main" id="{FB59F664-A7C7-936A-1961-C2CBA4E62C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17820" y="2204470"/>
            <a:ext cx="2727526" cy="2823381"/>
          </a:xfrm>
          <a:prstGeom prst="rect">
            <a:avLst/>
          </a:prstGeom>
        </p:spPr>
      </p:pic>
      <p:pic>
        <p:nvPicPr>
          <p:cNvPr id="4" name="Picture 3">
            <a:extLst>
              <a:ext uri="{FF2B5EF4-FFF2-40B4-BE49-F238E27FC236}">
                <a16:creationId xmlns:a16="http://schemas.microsoft.com/office/drawing/2014/main" id="{D10A4B5F-DCCA-29C7-2933-8746BE3879E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07472" y="2233895"/>
            <a:ext cx="2135770" cy="3132461"/>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30498" cy="576319"/>
          </a:xfrm>
        </p:spPr>
        <p:txBody>
          <a:bodyPr lIns="0" tIns="0" rIns="0" bIns="0" anchor="t" anchorCtr="0">
            <a:noAutofit/>
          </a:bodyPr>
          <a:lstStyle/>
          <a:p>
            <a:r>
              <a:rPr lang="en-US" sz="3600">
                <a:solidFill>
                  <a:schemeClr val="accent1"/>
                </a:solidFill>
              </a:rPr>
              <a:t>TERM 1 </a:t>
            </a:r>
            <a:r>
              <a:rPr lang="en-US" sz="3600" b="1">
                <a:solidFill>
                  <a:srgbClr val="A1DDD9"/>
                </a:solidFill>
              </a:rPr>
              <a:t>|</a:t>
            </a:r>
            <a:r>
              <a:rPr lang="en-US" sz="3600">
                <a:solidFill>
                  <a:schemeClr val="accent1"/>
                </a:solidFill>
              </a:rPr>
              <a:t> </a:t>
            </a:r>
            <a:r>
              <a:rPr lang="en-US" sz="3600" b="1">
                <a:solidFill>
                  <a:srgbClr val="077981"/>
                </a:solidFill>
                <a:latin typeface="+mn-lt"/>
              </a:rPr>
              <a:t>Weeks 6 to 8</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The Learning Pit</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6	Week 7	Week 8</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a:t>
            </a:fld>
            <a:endParaRPr lang="en-US"/>
          </a:p>
        </p:txBody>
      </p:sp>
      <p:grpSp>
        <p:nvGrpSpPr>
          <p:cNvPr id="16" name="Group 15">
            <a:extLst>
              <a:ext uri="{FF2B5EF4-FFF2-40B4-BE49-F238E27FC236}">
                <a16:creationId xmlns:a16="http://schemas.microsoft.com/office/drawing/2014/main" id="{2E97F816-1672-0AAB-9229-A30918863121}"/>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8193D740-5405-6AE2-F049-D370E233A6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D5DC6456-49E3-126B-F489-C1F8C7161AAA}"/>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51 to 55</a:t>
              </a:r>
            </a:p>
          </p:txBody>
        </p:sp>
      </p:grpSp>
    </p:spTree>
    <p:extLst>
      <p:ext uri="{BB962C8B-B14F-4D97-AF65-F5344CB8AC3E}">
        <p14:creationId xmlns:p14="http://schemas.microsoft.com/office/powerpoint/2010/main" val="4259369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creenshot of a cell phone&#10;&#10;Description automatically generated">
            <a:extLst>
              <a:ext uri="{FF2B5EF4-FFF2-40B4-BE49-F238E27FC236}">
                <a16:creationId xmlns:a16="http://schemas.microsoft.com/office/drawing/2014/main" id="{FE750A44-ED47-424E-DC3A-D755E852FD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948" y="2231828"/>
            <a:ext cx="2189602" cy="3667932"/>
          </a:xfrm>
          <a:prstGeom prst="rect">
            <a:avLst/>
          </a:prstGeom>
        </p:spPr>
      </p:pic>
      <p:pic>
        <p:nvPicPr>
          <p:cNvPr id="11" name="Picture 10" descr="A close up of text&#10;&#10;Description automatically generated">
            <a:extLst>
              <a:ext uri="{FF2B5EF4-FFF2-40B4-BE49-F238E27FC236}">
                <a16:creationId xmlns:a16="http://schemas.microsoft.com/office/drawing/2014/main" id="{D9F39F17-E4B6-A721-E68B-B9F7E00C9C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5428" y="2200476"/>
            <a:ext cx="2669743" cy="1043938"/>
          </a:xfrm>
          <a:prstGeom prst="rect">
            <a:avLst/>
          </a:prstGeom>
        </p:spPr>
      </p:pic>
      <p:pic>
        <p:nvPicPr>
          <p:cNvPr id="13" name="Picture 12" descr="A diagram of a learning process&#10;&#10;Description automatically generated with medium confidence">
            <a:extLst>
              <a:ext uri="{FF2B5EF4-FFF2-40B4-BE49-F238E27FC236}">
                <a16:creationId xmlns:a16="http://schemas.microsoft.com/office/drawing/2014/main" id="{1E41143E-74A5-3113-A1FF-7E595E8B54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2779" y="2187950"/>
            <a:ext cx="2703971" cy="1976637"/>
          </a:xfrm>
          <a:prstGeom prst="rect">
            <a:avLst/>
          </a:prstGeom>
        </p:spPr>
      </p:pic>
      <p:pic>
        <p:nvPicPr>
          <p:cNvPr id="15" name="Picture 14" descr="A group of people with text&#10;&#10;Description automatically generated">
            <a:extLst>
              <a:ext uri="{FF2B5EF4-FFF2-40B4-BE49-F238E27FC236}">
                <a16:creationId xmlns:a16="http://schemas.microsoft.com/office/drawing/2014/main" id="{473F2B7B-C418-B841-4BAD-8FCC1102F9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10406" y="2191944"/>
            <a:ext cx="2729641" cy="2609845"/>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308556" cy="576319"/>
          </a:xfrm>
        </p:spPr>
        <p:txBody>
          <a:bodyPr lIns="0" tIns="0" rIns="0" bIns="0" anchor="t" anchorCtr="0">
            <a:noAutofit/>
          </a:bodyPr>
          <a:lstStyle/>
          <a:p>
            <a:r>
              <a:rPr lang="en-US" sz="3600">
                <a:solidFill>
                  <a:schemeClr val="accent1"/>
                </a:solidFill>
              </a:rPr>
              <a:t>TERM 1 </a:t>
            </a:r>
            <a:r>
              <a:rPr lang="en-US" sz="3600" b="1">
                <a:solidFill>
                  <a:srgbClr val="A1DDD9"/>
                </a:solidFill>
              </a:rPr>
              <a:t>|</a:t>
            </a:r>
            <a:r>
              <a:rPr lang="en-US" sz="3600">
                <a:solidFill>
                  <a:schemeClr val="accent1"/>
                </a:solidFill>
              </a:rPr>
              <a:t> </a:t>
            </a:r>
            <a:r>
              <a:rPr lang="en-US" sz="3600" b="1">
                <a:solidFill>
                  <a:srgbClr val="077981"/>
                </a:solidFill>
                <a:latin typeface="+mn-lt"/>
              </a:rPr>
              <a:t>Weeks 9 to 11</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Austin’s butterfly</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9	Week 10	Week 11</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199979"/>
            <a:ext cx="271714" cy="365125"/>
          </a:xfrm>
        </p:spPr>
        <p:txBody>
          <a:bodyPr/>
          <a:lstStyle/>
          <a:p>
            <a:fld id="{60086B51-FD67-4E4A-A057-C2FE25ADFE84}" type="slidenum">
              <a:rPr lang="en-US" smtClean="0"/>
              <a:pPr/>
              <a:t>9</a:t>
            </a:fld>
            <a:endParaRPr lang="en-US"/>
          </a:p>
        </p:txBody>
      </p:sp>
      <p:grpSp>
        <p:nvGrpSpPr>
          <p:cNvPr id="3" name="Group 2">
            <a:extLst>
              <a:ext uri="{FF2B5EF4-FFF2-40B4-BE49-F238E27FC236}">
                <a16:creationId xmlns:a16="http://schemas.microsoft.com/office/drawing/2014/main" id="{AEB6BA1F-64D8-37D8-EAD9-AFEF9B31D194}"/>
              </a:ext>
            </a:extLst>
          </p:cNvPr>
          <p:cNvGrpSpPr/>
          <p:nvPr/>
        </p:nvGrpSpPr>
        <p:grpSpPr>
          <a:xfrm>
            <a:off x="11180189" y="545258"/>
            <a:ext cx="465158" cy="653197"/>
            <a:chOff x="11180189" y="545258"/>
            <a:chExt cx="465158" cy="653197"/>
          </a:xfrm>
        </p:grpSpPr>
        <p:pic>
          <p:nvPicPr>
            <p:cNvPr id="4" name="Picture 3" descr="A black and blue rectangle with a corner&#10;&#10;Description automatically generated">
              <a:extLst>
                <a:ext uri="{FF2B5EF4-FFF2-40B4-BE49-F238E27FC236}">
                  <a16:creationId xmlns:a16="http://schemas.microsoft.com/office/drawing/2014/main" id="{9B4F1BB1-34AE-8966-0D26-2713E1713E2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0" name="Content Placeholder 6">
              <a:extLst>
                <a:ext uri="{FF2B5EF4-FFF2-40B4-BE49-F238E27FC236}">
                  <a16:creationId xmlns:a16="http://schemas.microsoft.com/office/drawing/2014/main" id="{633CDF7A-1F47-F119-3190-3253FF9B2DEC}"/>
                </a:ext>
              </a:extLst>
            </p:cNvPr>
            <p:cNvSpPr txBox="1">
              <a:spLocks/>
            </p:cNvSpPr>
            <p:nvPr/>
          </p:nvSpPr>
          <p:spPr>
            <a:xfrm>
              <a:off x="11180189" y="599928"/>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PY </a:t>
              </a:r>
              <a:br>
                <a:rPr lang="en-AU" sz="900" b="1">
                  <a:solidFill>
                    <a:srgbClr val="077981"/>
                  </a:solidFill>
                  <a:ea typeface="Calibri"/>
                  <a:cs typeface="Calibri"/>
                </a:rPr>
              </a:br>
              <a:r>
                <a:rPr lang="en-AU" sz="900" b="1">
                  <a:solidFill>
                    <a:srgbClr val="077981"/>
                  </a:solidFill>
                  <a:ea typeface="Calibri"/>
                  <a:cs typeface="Calibri"/>
                </a:rPr>
                <a:t>PAGES</a:t>
              </a:r>
            </a:p>
            <a:p>
              <a:pPr marL="0" indent="0" algn="ctr">
                <a:lnSpc>
                  <a:spcPct val="100000"/>
                </a:lnSpc>
                <a:spcBef>
                  <a:spcPts val="0"/>
                </a:spcBef>
                <a:buNone/>
              </a:pPr>
              <a:r>
                <a:rPr lang="en-AU" sz="900" b="1">
                  <a:solidFill>
                    <a:srgbClr val="077981"/>
                  </a:solidFill>
                  <a:ea typeface="Calibri"/>
                  <a:cs typeface="Calibri"/>
                </a:rPr>
                <a:t>57 to</a:t>
              </a:r>
              <a:br>
                <a:rPr lang="en-AU" sz="900" b="1">
                  <a:solidFill>
                    <a:srgbClr val="077981"/>
                  </a:solidFill>
                  <a:ea typeface="Calibri"/>
                  <a:cs typeface="Calibri"/>
                </a:rPr>
              </a:br>
              <a:r>
                <a:rPr lang="en-AU" sz="900" b="1">
                  <a:solidFill>
                    <a:srgbClr val="077981"/>
                  </a:solidFill>
                  <a:ea typeface="Calibri"/>
                  <a:cs typeface="Calibri"/>
                </a:rPr>
                <a:t>61</a:t>
              </a:r>
            </a:p>
          </p:txBody>
        </p:sp>
      </p:grpSp>
    </p:spTree>
    <p:extLst>
      <p:ext uri="{BB962C8B-B14F-4D97-AF65-F5344CB8AC3E}">
        <p14:creationId xmlns:p14="http://schemas.microsoft.com/office/powerpoint/2010/main" val="4294894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white background with black text&#10;&#10;Description automatically generated">
            <a:extLst>
              <a:ext uri="{FF2B5EF4-FFF2-40B4-BE49-F238E27FC236}">
                <a16:creationId xmlns:a16="http://schemas.microsoft.com/office/drawing/2014/main" id="{30F8A5CF-E5ED-0B04-23DD-C95798A1F1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4581" y="2223698"/>
            <a:ext cx="2640607" cy="825190"/>
          </a:xfrm>
          <a:prstGeom prst="rect">
            <a:avLst/>
          </a:prstGeom>
        </p:spPr>
      </p:pic>
      <p:pic>
        <p:nvPicPr>
          <p:cNvPr id="13" name="Picture 12" descr="A white text on a white background&#10;&#10;Description automatically generated">
            <a:extLst>
              <a:ext uri="{FF2B5EF4-FFF2-40B4-BE49-F238E27FC236}">
                <a16:creationId xmlns:a16="http://schemas.microsoft.com/office/drawing/2014/main" id="{35372B72-674A-6324-1A25-1DBFF00290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04361" y="2186119"/>
            <a:ext cx="2744841" cy="1572203"/>
          </a:xfrm>
          <a:prstGeom prst="rect">
            <a:avLst/>
          </a:prstGeom>
        </p:spPr>
      </p:pic>
      <p:pic>
        <p:nvPicPr>
          <p:cNvPr id="15" name="Picture 14" descr="A white background with blue text and blue text&#10;&#10;Description automatically generated">
            <a:extLst>
              <a:ext uri="{FF2B5EF4-FFF2-40B4-BE49-F238E27FC236}">
                <a16:creationId xmlns:a16="http://schemas.microsoft.com/office/drawing/2014/main" id="{F39A660F-B2D4-6624-5CA2-F7A20BFE27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45203" y="2198646"/>
            <a:ext cx="2631921" cy="2423452"/>
          </a:xfrm>
          <a:prstGeom prst="rect">
            <a:avLst/>
          </a:prstGeom>
        </p:spPr>
      </p:pic>
      <p:pic>
        <p:nvPicPr>
          <p:cNvPr id="8" name="Picture 7" descr="A screenshot of a cell phone&#10;&#10;Description automatically generated">
            <a:extLst>
              <a:ext uri="{FF2B5EF4-FFF2-40B4-BE49-F238E27FC236}">
                <a16:creationId xmlns:a16="http://schemas.microsoft.com/office/drawing/2014/main" id="{7F326B85-7F12-819B-AC70-A6687565B5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2422" y="2223697"/>
            <a:ext cx="2280158" cy="3249043"/>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19346" cy="576319"/>
          </a:xfrm>
        </p:spPr>
        <p:txBody>
          <a:bodyPr lIns="0" tIns="0" rIns="0" bIns="0" anchor="t" anchorCtr="0">
            <a:noAutofit/>
          </a:bodyPr>
          <a:lstStyle/>
          <a:p>
            <a:r>
              <a:rPr lang="en-US" sz="3600">
                <a:solidFill>
                  <a:schemeClr val="accent1"/>
                </a:solidFill>
              </a:rPr>
              <a:t>TERM 2 </a:t>
            </a:r>
            <a:r>
              <a:rPr lang="en-US" sz="3600" b="1">
                <a:solidFill>
                  <a:srgbClr val="A1DDD9"/>
                </a:solidFill>
              </a:rPr>
              <a:t>|</a:t>
            </a:r>
            <a:r>
              <a:rPr lang="en-US" sz="3600">
                <a:solidFill>
                  <a:schemeClr val="accent1"/>
                </a:solidFill>
              </a:rPr>
              <a:t> </a:t>
            </a:r>
            <a:r>
              <a:rPr lang="en-US" sz="3600" b="1">
                <a:solidFill>
                  <a:srgbClr val="077981"/>
                </a:solidFill>
                <a:latin typeface="+mn-lt"/>
              </a:rPr>
              <a:t>Weeks 1 to 3</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Wait time</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1	Week 2	Week 3</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10</a:t>
            </a:fld>
            <a:endParaRPr lang="en-US"/>
          </a:p>
        </p:txBody>
      </p:sp>
      <p:grpSp>
        <p:nvGrpSpPr>
          <p:cNvPr id="12" name="Group 11">
            <a:extLst>
              <a:ext uri="{FF2B5EF4-FFF2-40B4-BE49-F238E27FC236}">
                <a16:creationId xmlns:a16="http://schemas.microsoft.com/office/drawing/2014/main" id="{E5B9A90E-5683-CA75-2B2E-67F3A1E320F9}"/>
              </a:ext>
            </a:extLst>
          </p:cNvPr>
          <p:cNvGrpSpPr/>
          <p:nvPr/>
        </p:nvGrpSpPr>
        <p:grpSpPr>
          <a:xfrm>
            <a:off x="11180189" y="545258"/>
            <a:ext cx="465158" cy="653197"/>
            <a:chOff x="11180189" y="545258"/>
            <a:chExt cx="465158" cy="653197"/>
          </a:xfrm>
        </p:grpSpPr>
        <p:pic>
          <p:nvPicPr>
            <p:cNvPr id="14" name="Picture 13" descr="A black and blue rectangle with a corner&#10;&#10;Description automatically generated">
              <a:extLst>
                <a:ext uri="{FF2B5EF4-FFF2-40B4-BE49-F238E27FC236}">
                  <a16:creationId xmlns:a16="http://schemas.microsoft.com/office/drawing/2014/main" id="{607E997A-4675-027F-8120-D731CFE8889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7" name="Content Placeholder 6">
              <a:extLst>
                <a:ext uri="{FF2B5EF4-FFF2-40B4-BE49-F238E27FC236}">
                  <a16:creationId xmlns:a16="http://schemas.microsoft.com/office/drawing/2014/main" id="{DB49C710-59B9-A91B-8DD4-D46B965E3E97}"/>
                </a:ext>
              </a:extLst>
            </p:cNvPr>
            <p:cNvSpPr txBox="1">
              <a:spLocks/>
            </p:cNvSpPr>
            <p:nvPr/>
          </p:nvSpPr>
          <p:spPr>
            <a:xfrm>
              <a:off x="11180189" y="599928"/>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PY </a:t>
              </a:r>
              <a:br>
                <a:rPr lang="en-AU" sz="900" b="1">
                  <a:solidFill>
                    <a:srgbClr val="077981"/>
                  </a:solidFill>
                  <a:ea typeface="Calibri"/>
                  <a:cs typeface="Calibri"/>
                </a:rPr>
              </a:br>
              <a:r>
                <a:rPr lang="en-AU" sz="900" b="1">
                  <a:solidFill>
                    <a:srgbClr val="077981"/>
                  </a:solidFill>
                  <a:ea typeface="Calibri"/>
                  <a:cs typeface="Calibri"/>
                </a:rPr>
                <a:t>PAGES</a:t>
              </a:r>
            </a:p>
            <a:p>
              <a:pPr marL="0" indent="0" algn="ctr">
                <a:lnSpc>
                  <a:spcPct val="100000"/>
                </a:lnSpc>
                <a:spcBef>
                  <a:spcPts val="0"/>
                </a:spcBef>
                <a:buNone/>
              </a:pPr>
              <a:r>
                <a:rPr lang="en-AU" sz="900" b="1">
                  <a:solidFill>
                    <a:srgbClr val="077981"/>
                  </a:solidFill>
                  <a:ea typeface="Calibri"/>
                  <a:cs typeface="Calibri"/>
                </a:rPr>
                <a:t>67 to</a:t>
              </a:r>
              <a:br>
                <a:rPr lang="en-AU" sz="900" b="1">
                  <a:solidFill>
                    <a:srgbClr val="077981"/>
                  </a:solidFill>
                  <a:ea typeface="Calibri"/>
                  <a:cs typeface="Calibri"/>
                </a:rPr>
              </a:br>
              <a:r>
                <a:rPr lang="en-AU" sz="900" b="1">
                  <a:solidFill>
                    <a:srgbClr val="077981"/>
                  </a:solidFill>
                  <a:ea typeface="Calibri"/>
                  <a:cs typeface="Calibri"/>
                </a:rPr>
                <a:t>71</a:t>
              </a:r>
            </a:p>
          </p:txBody>
        </p:sp>
      </p:grpSp>
    </p:spTree>
    <p:extLst>
      <p:ext uri="{BB962C8B-B14F-4D97-AF65-F5344CB8AC3E}">
        <p14:creationId xmlns:p14="http://schemas.microsoft.com/office/powerpoint/2010/main" val="1462543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creenshot of a cell phone&#10;&#10;Description automatically generated">
            <a:extLst>
              <a:ext uri="{FF2B5EF4-FFF2-40B4-BE49-F238E27FC236}">
                <a16:creationId xmlns:a16="http://schemas.microsoft.com/office/drawing/2014/main" id="{59A54D93-6255-9B5C-677F-6A773D8FA0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919" y="2228678"/>
            <a:ext cx="1414979" cy="4100734"/>
          </a:xfrm>
          <a:prstGeom prst="rect">
            <a:avLst/>
          </a:prstGeom>
        </p:spPr>
      </p:pic>
      <p:pic>
        <p:nvPicPr>
          <p:cNvPr id="11" name="Picture 10" descr="A close-up of a white background&#10;&#10;Description automatically generated">
            <a:extLst>
              <a:ext uri="{FF2B5EF4-FFF2-40B4-BE49-F238E27FC236}">
                <a16:creationId xmlns:a16="http://schemas.microsoft.com/office/drawing/2014/main" id="{1F181D7F-A9E5-267C-8EF0-64DD2EC1AC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6557" y="2180818"/>
            <a:ext cx="2618223" cy="916819"/>
          </a:xfrm>
          <a:prstGeom prst="rect">
            <a:avLst/>
          </a:prstGeom>
        </p:spPr>
      </p:pic>
      <p:pic>
        <p:nvPicPr>
          <p:cNvPr id="13" name="Picture 12" descr="A close-up of a white background&#10;&#10;Description automatically generated">
            <a:extLst>
              <a:ext uri="{FF2B5EF4-FFF2-40B4-BE49-F238E27FC236}">
                <a16:creationId xmlns:a16="http://schemas.microsoft.com/office/drawing/2014/main" id="{676642A7-DBFE-72F5-CD84-F14CF62DBD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0393" y="2194646"/>
            <a:ext cx="2521252" cy="1110761"/>
          </a:xfrm>
          <a:prstGeom prst="rect">
            <a:avLst/>
          </a:prstGeom>
        </p:spPr>
      </p:pic>
      <p:pic>
        <p:nvPicPr>
          <p:cNvPr id="15" name="Picture 14" descr="A screen shot of a cell phone&#10;&#10;Description automatically generated">
            <a:extLst>
              <a:ext uri="{FF2B5EF4-FFF2-40B4-BE49-F238E27FC236}">
                <a16:creationId xmlns:a16="http://schemas.microsoft.com/office/drawing/2014/main" id="{8DDD4999-FFAB-21B2-5F31-AE61D3CD243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77258" y="2204470"/>
            <a:ext cx="2768088" cy="3288207"/>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19346" cy="576319"/>
          </a:xfrm>
        </p:spPr>
        <p:txBody>
          <a:bodyPr lIns="0" tIns="0" rIns="0" bIns="0" anchor="t" anchorCtr="0">
            <a:noAutofit/>
          </a:bodyPr>
          <a:lstStyle/>
          <a:p>
            <a:r>
              <a:rPr lang="en-US" sz="3600">
                <a:solidFill>
                  <a:schemeClr val="accent1"/>
                </a:solidFill>
              </a:rPr>
              <a:t>TERM 2 </a:t>
            </a:r>
            <a:r>
              <a:rPr lang="en-US" sz="3600" b="1">
                <a:solidFill>
                  <a:srgbClr val="A1DDD9"/>
                </a:solidFill>
              </a:rPr>
              <a:t>|</a:t>
            </a:r>
            <a:r>
              <a:rPr lang="en-US" sz="3600">
                <a:solidFill>
                  <a:schemeClr val="accent1"/>
                </a:solidFill>
              </a:rPr>
              <a:t> </a:t>
            </a:r>
            <a:r>
              <a:rPr lang="en-US" sz="3600" b="1">
                <a:solidFill>
                  <a:srgbClr val="077981"/>
                </a:solidFill>
                <a:latin typeface="+mn-lt"/>
              </a:rPr>
              <a:t>Weeks 4 to 6</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Check-in and act: Learning logs</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4	Week 5	Week 6</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11</a:t>
            </a:fld>
            <a:endParaRPr lang="en-US"/>
          </a:p>
        </p:txBody>
      </p:sp>
      <p:grpSp>
        <p:nvGrpSpPr>
          <p:cNvPr id="3" name="Group 2">
            <a:extLst>
              <a:ext uri="{FF2B5EF4-FFF2-40B4-BE49-F238E27FC236}">
                <a16:creationId xmlns:a16="http://schemas.microsoft.com/office/drawing/2014/main" id="{1D03B9BF-735D-99C1-DCBC-29331977348E}"/>
              </a:ext>
            </a:extLst>
          </p:cNvPr>
          <p:cNvGrpSpPr/>
          <p:nvPr/>
        </p:nvGrpSpPr>
        <p:grpSpPr>
          <a:xfrm>
            <a:off x="11180189" y="545258"/>
            <a:ext cx="465158" cy="653197"/>
            <a:chOff x="11180189" y="545258"/>
            <a:chExt cx="465158" cy="653197"/>
          </a:xfrm>
        </p:grpSpPr>
        <p:pic>
          <p:nvPicPr>
            <p:cNvPr id="4" name="Picture 3" descr="A black and blue rectangle with a corner&#10;&#10;Description automatically generated">
              <a:extLst>
                <a:ext uri="{FF2B5EF4-FFF2-40B4-BE49-F238E27FC236}">
                  <a16:creationId xmlns:a16="http://schemas.microsoft.com/office/drawing/2014/main" id="{BE907CC4-BE96-3C94-59FB-AED91A36E26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0" name="Content Placeholder 6">
              <a:extLst>
                <a:ext uri="{FF2B5EF4-FFF2-40B4-BE49-F238E27FC236}">
                  <a16:creationId xmlns:a16="http://schemas.microsoft.com/office/drawing/2014/main" id="{D73BE731-B2E2-E3E5-64C8-050BA59503D2}"/>
                </a:ext>
              </a:extLst>
            </p:cNvPr>
            <p:cNvSpPr txBox="1">
              <a:spLocks/>
            </p:cNvSpPr>
            <p:nvPr/>
          </p:nvSpPr>
          <p:spPr>
            <a:xfrm>
              <a:off x="11180189" y="599928"/>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PY </a:t>
              </a:r>
              <a:br>
                <a:rPr lang="en-AU" sz="900" b="1">
                  <a:solidFill>
                    <a:srgbClr val="077981"/>
                  </a:solidFill>
                  <a:ea typeface="Calibri"/>
                  <a:cs typeface="Calibri"/>
                </a:rPr>
              </a:br>
              <a:r>
                <a:rPr lang="en-AU" sz="900" b="1">
                  <a:solidFill>
                    <a:srgbClr val="077981"/>
                  </a:solidFill>
                  <a:ea typeface="Calibri"/>
                  <a:cs typeface="Calibri"/>
                </a:rPr>
                <a:t>PAGES</a:t>
              </a:r>
            </a:p>
            <a:p>
              <a:pPr marL="0" indent="0" algn="ctr">
                <a:lnSpc>
                  <a:spcPct val="100000"/>
                </a:lnSpc>
                <a:spcBef>
                  <a:spcPts val="0"/>
                </a:spcBef>
                <a:buNone/>
              </a:pPr>
              <a:r>
                <a:rPr lang="en-AU" sz="900" b="1">
                  <a:solidFill>
                    <a:srgbClr val="077981"/>
                  </a:solidFill>
                  <a:ea typeface="Calibri"/>
                  <a:cs typeface="Calibri"/>
                </a:rPr>
                <a:t>73 to</a:t>
              </a:r>
              <a:br>
                <a:rPr lang="en-AU" sz="900" b="1">
                  <a:solidFill>
                    <a:srgbClr val="077981"/>
                  </a:solidFill>
                  <a:ea typeface="Calibri"/>
                  <a:cs typeface="Calibri"/>
                </a:rPr>
              </a:br>
              <a:r>
                <a:rPr lang="en-AU" sz="900" b="1">
                  <a:solidFill>
                    <a:srgbClr val="077981"/>
                  </a:solidFill>
                  <a:ea typeface="Calibri"/>
                  <a:cs typeface="Calibri"/>
                </a:rPr>
                <a:t>77</a:t>
              </a:r>
            </a:p>
          </p:txBody>
        </p:sp>
      </p:grpSp>
    </p:spTree>
    <p:extLst>
      <p:ext uri="{BB962C8B-B14F-4D97-AF65-F5344CB8AC3E}">
        <p14:creationId xmlns:p14="http://schemas.microsoft.com/office/powerpoint/2010/main" val="1964792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creenshot of a cell phone&#10;&#10;Description automatically generated">
            <a:extLst>
              <a:ext uri="{FF2B5EF4-FFF2-40B4-BE49-F238E27FC236}">
                <a16:creationId xmlns:a16="http://schemas.microsoft.com/office/drawing/2014/main" id="{5A249584-21FF-D1D1-D460-A8EF8EAD61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999" y="2246422"/>
            <a:ext cx="1133851" cy="4027872"/>
          </a:xfrm>
          <a:prstGeom prst="rect">
            <a:avLst/>
          </a:prstGeom>
        </p:spPr>
      </p:pic>
      <p:pic>
        <p:nvPicPr>
          <p:cNvPr id="11" name="Picture 10" descr="A white background with black text&#10;&#10;Description automatically generated">
            <a:extLst>
              <a:ext uri="{FF2B5EF4-FFF2-40B4-BE49-F238E27FC236}">
                <a16:creationId xmlns:a16="http://schemas.microsoft.com/office/drawing/2014/main" id="{11CB37F4-130D-4EAB-EEBD-FC72B85E40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3564" y="2186134"/>
            <a:ext cx="2648914" cy="1084044"/>
          </a:xfrm>
          <a:prstGeom prst="rect">
            <a:avLst/>
          </a:prstGeom>
        </p:spPr>
      </p:pic>
      <p:pic>
        <p:nvPicPr>
          <p:cNvPr id="13" name="Picture 12" descr="A close up of black text&#10;&#10;Description automatically generated">
            <a:extLst>
              <a:ext uri="{FF2B5EF4-FFF2-40B4-BE49-F238E27FC236}">
                <a16:creationId xmlns:a16="http://schemas.microsoft.com/office/drawing/2014/main" id="{D2E7F288-E0D7-1628-88E4-A1FC6839BF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33324" y="2207200"/>
            <a:ext cx="2613945" cy="1075302"/>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9E853F98-4547-B0B2-0A91-E9C73830CB4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13978" y="2211688"/>
            <a:ext cx="2596460" cy="3663019"/>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19346" cy="576319"/>
          </a:xfrm>
        </p:spPr>
        <p:txBody>
          <a:bodyPr lIns="0" tIns="0" rIns="0" bIns="0" anchor="t" anchorCtr="0">
            <a:noAutofit/>
          </a:bodyPr>
          <a:lstStyle/>
          <a:p>
            <a:r>
              <a:rPr lang="en-US" sz="3600">
                <a:solidFill>
                  <a:schemeClr val="accent1"/>
                </a:solidFill>
              </a:rPr>
              <a:t>TERM 2 </a:t>
            </a:r>
            <a:r>
              <a:rPr lang="en-US" sz="3600" b="1">
                <a:solidFill>
                  <a:srgbClr val="A1DDD9"/>
                </a:solidFill>
              </a:rPr>
              <a:t>|</a:t>
            </a:r>
            <a:r>
              <a:rPr lang="en-US" sz="3600">
                <a:solidFill>
                  <a:schemeClr val="accent1"/>
                </a:solidFill>
              </a:rPr>
              <a:t> </a:t>
            </a:r>
            <a:r>
              <a:rPr lang="en-US" sz="3600" b="1">
                <a:solidFill>
                  <a:srgbClr val="077981"/>
                </a:solidFill>
                <a:latin typeface="+mn-lt"/>
              </a:rPr>
              <a:t>Weeks 7 to 9</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Creating safety for challenge</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7	Week 8	Week 9</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12</a:t>
            </a:fld>
            <a:endParaRPr lang="en-US"/>
          </a:p>
        </p:txBody>
      </p:sp>
      <p:grpSp>
        <p:nvGrpSpPr>
          <p:cNvPr id="12" name="Group 11">
            <a:extLst>
              <a:ext uri="{FF2B5EF4-FFF2-40B4-BE49-F238E27FC236}">
                <a16:creationId xmlns:a16="http://schemas.microsoft.com/office/drawing/2014/main" id="{B1C3376D-C539-840E-6296-2CE1CEAF7CED}"/>
              </a:ext>
            </a:extLst>
          </p:cNvPr>
          <p:cNvGrpSpPr/>
          <p:nvPr/>
        </p:nvGrpSpPr>
        <p:grpSpPr>
          <a:xfrm>
            <a:off x="11180189" y="545258"/>
            <a:ext cx="465158" cy="653197"/>
            <a:chOff x="11180189" y="545258"/>
            <a:chExt cx="465158" cy="653197"/>
          </a:xfrm>
        </p:grpSpPr>
        <p:pic>
          <p:nvPicPr>
            <p:cNvPr id="14" name="Picture 13" descr="A black and blue rectangle with a corner&#10;&#10;Description automatically generated">
              <a:extLst>
                <a:ext uri="{FF2B5EF4-FFF2-40B4-BE49-F238E27FC236}">
                  <a16:creationId xmlns:a16="http://schemas.microsoft.com/office/drawing/2014/main" id="{997B04D7-4AAC-4176-A73F-F24965FD16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7" name="Content Placeholder 6">
              <a:extLst>
                <a:ext uri="{FF2B5EF4-FFF2-40B4-BE49-F238E27FC236}">
                  <a16:creationId xmlns:a16="http://schemas.microsoft.com/office/drawing/2014/main" id="{272B6812-2F84-12AB-0790-5D0FF3D49263}"/>
                </a:ext>
              </a:extLst>
            </p:cNvPr>
            <p:cNvSpPr txBox="1">
              <a:spLocks/>
            </p:cNvSpPr>
            <p:nvPr/>
          </p:nvSpPr>
          <p:spPr>
            <a:xfrm>
              <a:off x="11180189" y="599928"/>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PY </a:t>
              </a:r>
              <a:br>
                <a:rPr lang="en-AU" sz="900" b="1">
                  <a:solidFill>
                    <a:srgbClr val="077981"/>
                  </a:solidFill>
                  <a:ea typeface="Calibri"/>
                  <a:cs typeface="Calibri"/>
                </a:rPr>
              </a:br>
              <a:r>
                <a:rPr lang="en-AU" sz="900" b="1">
                  <a:solidFill>
                    <a:srgbClr val="077981"/>
                  </a:solidFill>
                  <a:ea typeface="Calibri"/>
                  <a:cs typeface="Calibri"/>
                </a:rPr>
                <a:t>PAGES</a:t>
              </a:r>
            </a:p>
            <a:p>
              <a:pPr marL="0" indent="0" algn="ctr">
                <a:lnSpc>
                  <a:spcPct val="100000"/>
                </a:lnSpc>
                <a:spcBef>
                  <a:spcPts val="0"/>
                </a:spcBef>
                <a:buNone/>
              </a:pPr>
              <a:r>
                <a:rPr lang="en-AU" sz="900" b="1">
                  <a:solidFill>
                    <a:srgbClr val="077981"/>
                  </a:solidFill>
                  <a:ea typeface="Calibri"/>
                  <a:cs typeface="Calibri"/>
                </a:rPr>
                <a:t>79 to</a:t>
              </a:r>
              <a:br>
                <a:rPr lang="en-AU" sz="900" b="1">
                  <a:solidFill>
                    <a:srgbClr val="077981"/>
                  </a:solidFill>
                  <a:ea typeface="Calibri"/>
                  <a:cs typeface="Calibri"/>
                </a:rPr>
              </a:br>
              <a:r>
                <a:rPr lang="en-AU" sz="900" b="1">
                  <a:solidFill>
                    <a:srgbClr val="077981"/>
                  </a:solidFill>
                  <a:ea typeface="Calibri"/>
                  <a:cs typeface="Calibri"/>
                </a:rPr>
                <a:t>83</a:t>
              </a:r>
            </a:p>
          </p:txBody>
        </p:sp>
      </p:grpSp>
    </p:spTree>
    <p:extLst>
      <p:ext uri="{BB962C8B-B14F-4D97-AF65-F5344CB8AC3E}">
        <p14:creationId xmlns:p14="http://schemas.microsoft.com/office/powerpoint/2010/main" val="2333024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white text on a blue background&#10;&#10;Description automatically generated">
            <a:extLst>
              <a:ext uri="{FF2B5EF4-FFF2-40B4-BE49-F238E27FC236}">
                <a16:creationId xmlns:a16="http://schemas.microsoft.com/office/drawing/2014/main" id="{2A433A83-4825-BFB8-67D0-525686B142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0690" y="2183641"/>
            <a:ext cx="2746858" cy="1524063"/>
          </a:xfrm>
          <a:prstGeom prst="rect">
            <a:avLst/>
          </a:prstGeom>
        </p:spPr>
      </p:pic>
      <p:pic>
        <p:nvPicPr>
          <p:cNvPr id="10" name="Picture 9" descr="A screen shot of a cell phone&#10;&#10;Description automatically generated">
            <a:extLst>
              <a:ext uri="{FF2B5EF4-FFF2-40B4-BE49-F238E27FC236}">
                <a16:creationId xmlns:a16="http://schemas.microsoft.com/office/drawing/2014/main" id="{A51A8193-3437-822E-4E2B-7D3A71C901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245" y="2208693"/>
            <a:ext cx="2184937" cy="3014660"/>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19346" cy="576319"/>
          </a:xfrm>
        </p:spPr>
        <p:txBody>
          <a:bodyPr lIns="0" tIns="0" rIns="0" bIns="0" anchor="t" anchorCtr="0">
            <a:noAutofit/>
          </a:bodyPr>
          <a:lstStyle/>
          <a:p>
            <a:r>
              <a:rPr lang="en-US" sz="3600">
                <a:solidFill>
                  <a:schemeClr val="accent1"/>
                </a:solidFill>
              </a:rPr>
              <a:t>TERM 2 </a:t>
            </a:r>
            <a:r>
              <a:rPr lang="en-US" sz="3600" b="1">
                <a:solidFill>
                  <a:srgbClr val="A1DDD9"/>
                </a:solidFill>
              </a:rPr>
              <a:t>|</a:t>
            </a:r>
            <a:r>
              <a:rPr lang="en-US" sz="3600">
                <a:solidFill>
                  <a:schemeClr val="accent1"/>
                </a:solidFill>
              </a:rPr>
              <a:t> </a:t>
            </a:r>
            <a:r>
              <a:rPr lang="en-US" sz="3600" b="1">
                <a:solidFill>
                  <a:srgbClr val="077981"/>
                </a:solidFill>
                <a:latin typeface="+mn-lt"/>
              </a:rPr>
              <a:t>Week 10</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Curiosity: Notice and wonder</a:t>
            </a:r>
          </a:p>
          <a:p>
            <a:pPr marL="0" indent="0">
              <a:lnSpc>
                <a:spcPct val="100000"/>
              </a:lnSpc>
              <a:spcBef>
                <a:spcPts val="0"/>
              </a:spcBef>
              <a:spcAft>
                <a:spcPts val="500"/>
              </a:spcAft>
              <a:buNone/>
              <a:tabLst>
                <a:tab pos="2476500" algn="l"/>
                <a:tab pos="5724525" algn="l"/>
                <a:tab pos="8615363" algn="l"/>
              </a:tabLst>
            </a:pPr>
            <a:r>
              <a:rPr lang="en-AU" b="1">
                <a:solidFill>
                  <a:srgbClr val="077981"/>
                </a:solidFill>
              </a:rPr>
              <a:t>Provocation	Week 10 	</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13</a:t>
            </a:fld>
            <a:endParaRPr lang="en-US"/>
          </a:p>
        </p:txBody>
      </p:sp>
      <p:grpSp>
        <p:nvGrpSpPr>
          <p:cNvPr id="13" name="Group 12">
            <a:extLst>
              <a:ext uri="{FF2B5EF4-FFF2-40B4-BE49-F238E27FC236}">
                <a16:creationId xmlns:a16="http://schemas.microsoft.com/office/drawing/2014/main" id="{9A9141FA-590B-7D7E-23EC-8C46BF197B9F}"/>
              </a:ext>
            </a:extLst>
          </p:cNvPr>
          <p:cNvGrpSpPr/>
          <p:nvPr/>
        </p:nvGrpSpPr>
        <p:grpSpPr>
          <a:xfrm>
            <a:off x="11180189" y="545258"/>
            <a:ext cx="465158" cy="653197"/>
            <a:chOff x="11180189" y="545258"/>
            <a:chExt cx="465158" cy="653197"/>
          </a:xfrm>
        </p:grpSpPr>
        <p:pic>
          <p:nvPicPr>
            <p:cNvPr id="14" name="Picture 13" descr="A black and blue rectangle with a corner&#10;&#10;Description automatically generated">
              <a:extLst>
                <a:ext uri="{FF2B5EF4-FFF2-40B4-BE49-F238E27FC236}">
                  <a16:creationId xmlns:a16="http://schemas.microsoft.com/office/drawing/2014/main" id="{3840F301-6EFC-53BE-A898-C7A67FF4A3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5" name="Content Placeholder 6">
              <a:extLst>
                <a:ext uri="{FF2B5EF4-FFF2-40B4-BE49-F238E27FC236}">
                  <a16:creationId xmlns:a16="http://schemas.microsoft.com/office/drawing/2014/main" id="{77212D22-2807-9333-9AA3-1207F7CC5134}"/>
                </a:ext>
              </a:extLst>
            </p:cNvPr>
            <p:cNvSpPr txBox="1">
              <a:spLocks/>
            </p:cNvSpPr>
            <p:nvPr/>
          </p:nvSpPr>
          <p:spPr>
            <a:xfrm>
              <a:off x="11180189" y="651354"/>
              <a:ext cx="465158" cy="49984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PY </a:t>
              </a:r>
              <a:br>
                <a:rPr lang="en-AU" sz="1100" b="1">
                  <a:solidFill>
                    <a:srgbClr val="077981"/>
                  </a:solidFill>
                  <a:ea typeface="Calibri"/>
                  <a:cs typeface="Calibri"/>
                </a:rPr>
              </a:br>
              <a:r>
                <a:rPr lang="en-AU" sz="1100" b="1">
                  <a:solidFill>
                    <a:srgbClr val="077981"/>
                  </a:solidFill>
                  <a:ea typeface="Calibri"/>
                  <a:cs typeface="Calibri"/>
                </a:rPr>
                <a:t>PAGE 85</a:t>
              </a:r>
            </a:p>
          </p:txBody>
        </p:sp>
      </p:grpSp>
    </p:spTree>
    <p:extLst>
      <p:ext uri="{BB962C8B-B14F-4D97-AF65-F5344CB8AC3E}">
        <p14:creationId xmlns:p14="http://schemas.microsoft.com/office/powerpoint/2010/main" val="3887251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screen shot of a computer&#10;&#10;Description automatically generated">
            <a:extLst>
              <a:ext uri="{FF2B5EF4-FFF2-40B4-BE49-F238E27FC236}">
                <a16:creationId xmlns:a16="http://schemas.microsoft.com/office/drawing/2014/main" id="{87AF29AE-BD7B-CA0C-360F-210D696690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421" y="2218656"/>
            <a:ext cx="2236143" cy="4009390"/>
          </a:xfrm>
          <a:prstGeom prst="rect">
            <a:avLst/>
          </a:prstGeom>
        </p:spPr>
      </p:pic>
      <p:pic>
        <p:nvPicPr>
          <p:cNvPr id="20" name="Picture 19" descr="A close-up of a white background&#10;&#10;Description automatically generated">
            <a:extLst>
              <a:ext uri="{FF2B5EF4-FFF2-40B4-BE49-F238E27FC236}">
                <a16:creationId xmlns:a16="http://schemas.microsoft.com/office/drawing/2014/main" id="{714A3B5C-B9A1-6885-CE2B-999C7769F3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9382" y="2180752"/>
            <a:ext cx="2459068" cy="1079591"/>
          </a:xfrm>
          <a:prstGeom prst="rect">
            <a:avLst/>
          </a:prstGeom>
        </p:spPr>
      </p:pic>
      <p:pic>
        <p:nvPicPr>
          <p:cNvPr id="22" name="Picture 21" descr="A white background with blue text and blue text&#10;&#10;Description automatically generated">
            <a:extLst>
              <a:ext uri="{FF2B5EF4-FFF2-40B4-BE49-F238E27FC236}">
                <a16:creationId xmlns:a16="http://schemas.microsoft.com/office/drawing/2014/main" id="{42301BBA-6A18-2D9B-68E0-5C14E29C1A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09580" y="2193604"/>
            <a:ext cx="2707546" cy="2133478"/>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3DC4246F-A8B7-0B92-4AD5-BF49CB98DC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12748" y="2218656"/>
            <a:ext cx="2707546" cy="3855683"/>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19346" cy="576319"/>
          </a:xfrm>
        </p:spPr>
        <p:txBody>
          <a:bodyPr lIns="0" tIns="0" rIns="0" bIns="0" anchor="t" anchorCtr="0">
            <a:noAutofit/>
          </a:bodyPr>
          <a:lstStyle/>
          <a:p>
            <a:r>
              <a:rPr lang="en-US" sz="3600">
                <a:solidFill>
                  <a:schemeClr val="accent1"/>
                </a:solidFill>
              </a:rPr>
              <a:t>TERM 3 </a:t>
            </a:r>
            <a:r>
              <a:rPr lang="en-US" sz="3600" b="1">
                <a:solidFill>
                  <a:srgbClr val="A1DDD9"/>
                </a:solidFill>
              </a:rPr>
              <a:t>|</a:t>
            </a:r>
            <a:r>
              <a:rPr lang="en-US" sz="3600">
                <a:solidFill>
                  <a:schemeClr val="accent1"/>
                </a:solidFill>
              </a:rPr>
              <a:t> </a:t>
            </a:r>
            <a:r>
              <a:rPr lang="en-US" sz="3600" b="1">
                <a:solidFill>
                  <a:srgbClr val="077981"/>
                </a:solidFill>
                <a:latin typeface="+mn-lt"/>
              </a:rPr>
              <a:t>Weeks 1 to 3</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Noticing dispositions</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1	Week 2	Week 3</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14</a:t>
            </a:fld>
            <a:endParaRPr lang="en-US"/>
          </a:p>
        </p:txBody>
      </p:sp>
      <p:grpSp>
        <p:nvGrpSpPr>
          <p:cNvPr id="3" name="Group 2">
            <a:extLst>
              <a:ext uri="{FF2B5EF4-FFF2-40B4-BE49-F238E27FC236}">
                <a16:creationId xmlns:a16="http://schemas.microsoft.com/office/drawing/2014/main" id="{701F6B76-B654-D0A2-E4B4-66E81A618B5C}"/>
              </a:ext>
            </a:extLst>
          </p:cNvPr>
          <p:cNvGrpSpPr/>
          <p:nvPr/>
        </p:nvGrpSpPr>
        <p:grpSpPr>
          <a:xfrm>
            <a:off x="11180189" y="545258"/>
            <a:ext cx="465158" cy="653197"/>
            <a:chOff x="11180189" y="545258"/>
            <a:chExt cx="465158" cy="653197"/>
          </a:xfrm>
        </p:grpSpPr>
        <p:pic>
          <p:nvPicPr>
            <p:cNvPr id="4" name="Picture 3" descr="A black and blue rectangle with a corner&#10;&#10;Description automatically generated">
              <a:extLst>
                <a:ext uri="{FF2B5EF4-FFF2-40B4-BE49-F238E27FC236}">
                  <a16:creationId xmlns:a16="http://schemas.microsoft.com/office/drawing/2014/main" id="{6D8133A7-8EE3-D55F-1368-1185025DDC6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8" name="Content Placeholder 6">
              <a:extLst>
                <a:ext uri="{FF2B5EF4-FFF2-40B4-BE49-F238E27FC236}">
                  <a16:creationId xmlns:a16="http://schemas.microsoft.com/office/drawing/2014/main" id="{B35F7EBD-3FF8-DBB2-31ED-9B717BF781DA}"/>
                </a:ext>
              </a:extLst>
            </p:cNvPr>
            <p:cNvSpPr txBox="1">
              <a:spLocks/>
            </p:cNvSpPr>
            <p:nvPr/>
          </p:nvSpPr>
          <p:spPr>
            <a:xfrm>
              <a:off x="11180189" y="599928"/>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PY </a:t>
              </a:r>
              <a:br>
                <a:rPr lang="en-AU" sz="900" b="1">
                  <a:solidFill>
                    <a:srgbClr val="077981"/>
                  </a:solidFill>
                  <a:ea typeface="Calibri"/>
                  <a:cs typeface="Calibri"/>
                </a:rPr>
              </a:br>
              <a:r>
                <a:rPr lang="en-AU" sz="900" b="1">
                  <a:solidFill>
                    <a:srgbClr val="077981"/>
                  </a:solidFill>
                  <a:ea typeface="Calibri"/>
                  <a:cs typeface="Calibri"/>
                </a:rPr>
                <a:t>PAGES</a:t>
              </a:r>
            </a:p>
            <a:p>
              <a:pPr marL="0" indent="0" algn="ctr">
                <a:lnSpc>
                  <a:spcPct val="100000"/>
                </a:lnSpc>
                <a:spcBef>
                  <a:spcPts val="0"/>
                </a:spcBef>
                <a:buNone/>
              </a:pPr>
              <a:r>
                <a:rPr lang="en-AU" sz="900" b="1">
                  <a:solidFill>
                    <a:srgbClr val="077981"/>
                  </a:solidFill>
                  <a:ea typeface="Calibri"/>
                  <a:cs typeface="Calibri"/>
                </a:rPr>
                <a:t>93 to </a:t>
              </a:r>
              <a:br>
                <a:rPr lang="en-AU" sz="900" b="1">
                  <a:solidFill>
                    <a:srgbClr val="077981"/>
                  </a:solidFill>
                  <a:ea typeface="Calibri"/>
                  <a:cs typeface="Calibri"/>
                </a:rPr>
              </a:br>
              <a:r>
                <a:rPr lang="en-AU" sz="900" b="1">
                  <a:solidFill>
                    <a:srgbClr val="077981"/>
                  </a:solidFill>
                  <a:ea typeface="Calibri"/>
                  <a:cs typeface="Calibri"/>
                </a:rPr>
                <a:t>97</a:t>
              </a:r>
            </a:p>
          </p:txBody>
        </p:sp>
      </p:grpSp>
    </p:spTree>
    <p:extLst>
      <p:ext uri="{BB962C8B-B14F-4D97-AF65-F5344CB8AC3E}">
        <p14:creationId xmlns:p14="http://schemas.microsoft.com/office/powerpoint/2010/main" val="2653033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ell phone&#10;&#10;Description automatically generated">
            <a:extLst>
              <a:ext uri="{FF2B5EF4-FFF2-40B4-BE49-F238E27FC236}">
                <a16:creationId xmlns:a16="http://schemas.microsoft.com/office/drawing/2014/main" id="{7680F81A-B84D-C74C-DF0A-A437DB5B9F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813" y="2233053"/>
            <a:ext cx="1727762" cy="4094408"/>
          </a:xfrm>
          <a:prstGeom prst="rect">
            <a:avLst/>
          </a:prstGeom>
        </p:spPr>
      </p:pic>
      <p:pic>
        <p:nvPicPr>
          <p:cNvPr id="8" name="Picture 7" descr="A white text on a white background&#10;&#10;Description automatically generated">
            <a:extLst>
              <a:ext uri="{FF2B5EF4-FFF2-40B4-BE49-F238E27FC236}">
                <a16:creationId xmlns:a16="http://schemas.microsoft.com/office/drawing/2014/main" id="{73089B58-C737-A4F0-A31D-0EE9DC1122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3700" y="2190706"/>
            <a:ext cx="2579068" cy="1238294"/>
          </a:xfrm>
          <a:prstGeom prst="rect">
            <a:avLst/>
          </a:prstGeom>
        </p:spPr>
      </p:pic>
      <p:pic>
        <p:nvPicPr>
          <p:cNvPr id="10" name="Picture 9" descr="A white text on a white background&#10;&#10;Description automatically generated">
            <a:extLst>
              <a:ext uri="{FF2B5EF4-FFF2-40B4-BE49-F238E27FC236}">
                <a16:creationId xmlns:a16="http://schemas.microsoft.com/office/drawing/2014/main" id="{6C510B5E-66AB-CECE-F747-8DDD38171E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58422" y="2204753"/>
            <a:ext cx="2638847" cy="1246834"/>
          </a:xfrm>
          <a:prstGeom prst="rect">
            <a:avLst/>
          </a:prstGeom>
        </p:spPr>
      </p:pic>
      <p:pic>
        <p:nvPicPr>
          <p:cNvPr id="11" name="Picture 10" descr="A white background with blue text and blue text&#10;&#10;Description automatically generated">
            <a:extLst>
              <a:ext uri="{FF2B5EF4-FFF2-40B4-BE49-F238E27FC236}">
                <a16:creationId xmlns:a16="http://schemas.microsoft.com/office/drawing/2014/main" id="{ABD1C2C2-A808-FF7F-5027-E76FB9CD87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25389" y="2211688"/>
            <a:ext cx="2621768" cy="2536368"/>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19346" cy="576319"/>
          </a:xfrm>
        </p:spPr>
        <p:txBody>
          <a:bodyPr lIns="0" tIns="0" rIns="0" bIns="0" anchor="t" anchorCtr="0">
            <a:noAutofit/>
          </a:bodyPr>
          <a:lstStyle/>
          <a:p>
            <a:r>
              <a:rPr lang="en-US" sz="3600">
                <a:solidFill>
                  <a:schemeClr val="accent1"/>
                </a:solidFill>
              </a:rPr>
              <a:t>TERM 3 </a:t>
            </a:r>
            <a:r>
              <a:rPr lang="en-US" sz="3600" b="1">
                <a:solidFill>
                  <a:srgbClr val="A1DDD9"/>
                </a:solidFill>
              </a:rPr>
              <a:t>|</a:t>
            </a:r>
            <a:r>
              <a:rPr lang="en-US" sz="3600">
                <a:solidFill>
                  <a:schemeClr val="accent1"/>
                </a:solidFill>
              </a:rPr>
              <a:t> </a:t>
            </a:r>
            <a:r>
              <a:rPr lang="en-US" sz="3600" b="1">
                <a:solidFill>
                  <a:srgbClr val="077981"/>
                </a:solidFill>
                <a:latin typeface="+mn-lt"/>
              </a:rPr>
              <a:t>Weeks 4 to 6</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Check-in and act: Mini whiteboards</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4	Week 5	Week 6</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15</a:t>
            </a:fld>
            <a:endParaRPr lang="en-US"/>
          </a:p>
        </p:txBody>
      </p:sp>
      <p:grpSp>
        <p:nvGrpSpPr>
          <p:cNvPr id="14" name="Group 13">
            <a:extLst>
              <a:ext uri="{FF2B5EF4-FFF2-40B4-BE49-F238E27FC236}">
                <a16:creationId xmlns:a16="http://schemas.microsoft.com/office/drawing/2014/main" id="{F5C5EE2C-D636-E59E-FD2D-EE7C4DD98549}"/>
              </a:ext>
            </a:extLst>
          </p:cNvPr>
          <p:cNvGrpSpPr/>
          <p:nvPr/>
        </p:nvGrpSpPr>
        <p:grpSpPr>
          <a:xfrm>
            <a:off x="11180189" y="545258"/>
            <a:ext cx="465158" cy="653197"/>
            <a:chOff x="11180189" y="545258"/>
            <a:chExt cx="465158" cy="653197"/>
          </a:xfrm>
        </p:grpSpPr>
        <p:pic>
          <p:nvPicPr>
            <p:cNvPr id="15" name="Picture 14" descr="A black and blue rectangle with a corner&#10;&#10;Description automatically generated">
              <a:extLst>
                <a:ext uri="{FF2B5EF4-FFF2-40B4-BE49-F238E27FC236}">
                  <a16:creationId xmlns:a16="http://schemas.microsoft.com/office/drawing/2014/main" id="{F2594627-C65C-8982-111D-995FF4F487D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7" name="Content Placeholder 6">
              <a:extLst>
                <a:ext uri="{FF2B5EF4-FFF2-40B4-BE49-F238E27FC236}">
                  <a16:creationId xmlns:a16="http://schemas.microsoft.com/office/drawing/2014/main" id="{E67796FB-E844-66AB-E364-ED14D4D48603}"/>
                </a:ext>
              </a:extLst>
            </p:cNvPr>
            <p:cNvSpPr txBox="1">
              <a:spLocks/>
            </p:cNvSpPr>
            <p:nvPr/>
          </p:nvSpPr>
          <p:spPr>
            <a:xfrm>
              <a:off x="11180189" y="599928"/>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PY </a:t>
              </a:r>
              <a:br>
                <a:rPr lang="en-AU" sz="900" b="1">
                  <a:solidFill>
                    <a:srgbClr val="077981"/>
                  </a:solidFill>
                  <a:ea typeface="Calibri"/>
                  <a:cs typeface="Calibri"/>
                </a:rPr>
              </a:br>
              <a:r>
                <a:rPr lang="en-AU" sz="900" b="1">
                  <a:solidFill>
                    <a:srgbClr val="077981"/>
                  </a:solidFill>
                  <a:ea typeface="Calibri"/>
                  <a:cs typeface="Calibri"/>
                </a:rPr>
                <a:t>PAGES</a:t>
              </a:r>
            </a:p>
            <a:p>
              <a:pPr marL="0" indent="0" algn="ctr">
                <a:lnSpc>
                  <a:spcPct val="100000"/>
                </a:lnSpc>
                <a:spcBef>
                  <a:spcPts val="0"/>
                </a:spcBef>
                <a:buNone/>
              </a:pPr>
              <a:r>
                <a:rPr lang="en-AU" sz="900" b="1">
                  <a:solidFill>
                    <a:srgbClr val="077981"/>
                  </a:solidFill>
                  <a:ea typeface="Calibri"/>
                  <a:cs typeface="Calibri"/>
                </a:rPr>
                <a:t>99 to</a:t>
              </a:r>
              <a:br>
                <a:rPr lang="en-AU" sz="900" b="1">
                  <a:solidFill>
                    <a:srgbClr val="077981"/>
                  </a:solidFill>
                  <a:ea typeface="Calibri"/>
                  <a:cs typeface="Calibri"/>
                </a:rPr>
              </a:br>
              <a:r>
                <a:rPr lang="en-AU" sz="900" b="1">
                  <a:solidFill>
                    <a:srgbClr val="077981"/>
                  </a:solidFill>
                  <a:ea typeface="Calibri"/>
                  <a:cs typeface="Calibri"/>
                </a:rPr>
                <a:t>103</a:t>
              </a:r>
            </a:p>
          </p:txBody>
        </p:sp>
      </p:grpSp>
    </p:spTree>
    <p:extLst>
      <p:ext uri="{BB962C8B-B14F-4D97-AF65-F5344CB8AC3E}">
        <p14:creationId xmlns:p14="http://schemas.microsoft.com/office/powerpoint/2010/main" val="3551458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creen shot of a cell phone&#10;&#10;Description automatically generated">
            <a:extLst>
              <a:ext uri="{FF2B5EF4-FFF2-40B4-BE49-F238E27FC236}">
                <a16:creationId xmlns:a16="http://schemas.microsoft.com/office/drawing/2014/main" id="{491B16BE-3D59-A438-41D4-2505EB2FA5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41361" y="2198924"/>
            <a:ext cx="2703985" cy="3260185"/>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FBC82771-10CC-8360-E0DC-6C4057C6DD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534" y="2233896"/>
            <a:ext cx="1561277" cy="4084104"/>
          </a:xfrm>
          <a:prstGeom prst="rect">
            <a:avLst/>
          </a:prstGeom>
        </p:spPr>
      </p:pic>
      <p:pic>
        <p:nvPicPr>
          <p:cNvPr id="13" name="Picture 12" descr="A close-up of a message&#10;&#10;Description automatically generated">
            <a:extLst>
              <a:ext uri="{FF2B5EF4-FFF2-40B4-BE49-F238E27FC236}">
                <a16:creationId xmlns:a16="http://schemas.microsoft.com/office/drawing/2014/main" id="{A7B426A5-19DC-9816-E232-1FE085A289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8108" y="2202202"/>
            <a:ext cx="2455835" cy="1043944"/>
          </a:xfrm>
          <a:prstGeom prst="rect">
            <a:avLst/>
          </a:prstGeom>
        </p:spPr>
      </p:pic>
      <p:pic>
        <p:nvPicPr>
          <p:cNvPr id="15" name="Picture 14" descr="A close-up of a white background&#10;&#10;Description automatically generated">
            <a:extLst>
              <a:ext uri="{FF2B5EF4-FFF2-40B4-BE49-F238E27FC236}">
                <a16:creationId xmlns:a16="http://schemas.microsoft.com/office/drawing/2014/main" id="{5CAA219D-9E4E-93DF-13EA-ECB0A3E34E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70231" y="2214727"/>
            <a:ext cx="2686872" cy="1249310"/>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19346" cy="576319"/>
          </a:xfrm>
        </p:spPr>
        <p:txBody>
          <a:bodyPr lIns="0" tIns="0" rIns="0" bIns="0" anchor="t" anchorCtr="0">
            <a:noAutofit/>
          </a:bodyPr>
          <a:lstStyle/>
          <a:p>
            <a:r>
              <a:rPr lang="en-US" sz="3600">
                <a:solidFill>
                  <a:schemeClr val="accent1"/>
                </a:solidFill>
              </a:rPr>
              <a:t>TERM 3 </a:t>
            </a:r>
            <a:r>
              <a:rPr lang="en-US" sz="3600" b="1">
                <a:solidFill>
                  <a:srgbClr val="A1DDD9"/>
                </a:solidFill>
              </a:rPr>
              <a:t>|</a:t>
            </a:r>
            <a:r>
              <a:rPr lang="en-US" sz="3600">
                <a:solidFill>
                  <a:schemeClr val="accent1"/>
                </a:solidFill>
              </a:rPr>
              <a:t> </a:t>
            </a:r>
            <a:r>
              <a:rPr lang="en-US" sz="3600" b="1">
                <a:solidFill>
                  <a:srgbClr val="077981"/>
                </a:solidFill>
                <a:latin typeface="+mn-lt"/>
              </a:rPr>
              <a:t>Weeks 7 to 9</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Check-in and act: Question shells</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7	Week 8	Week 9</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16</a:t>
            </a:fld>
            <a:endParaRPr lang="en-US"/>
          </a:p>
        </p:txBody>
      </p:sp>
      <p:grpSp>
        <p:nvGrpSpPr>
          <p:cNvPr id="3" name="Group 2">
            <a:extLst>
              <a:ext uri="{FF2B5EF4-FFF2-40B4-BE49-F238E27FC236}">
                <a16:creationId xmlns:a16="http://schemas.microsoft.com/office/drawing/2014/main" id="{95679828-C8D6-F186-D25E-E5DBC03B814A}"/>
              </a:ext>
            </a:extLst>
          </p:cNvPr>
          <p:cNvGrpSpPr/>
          <p:nvPr/>
        </p:nvGrpSpPr>
        <p:grpSpPr>
          <a:xfrm>
            <a:off x="11180189" y="545258"/>
            <a:ext cx="465158" cy="653197"/>
            <a:chOff x="11180189" y="545258"/>
            <a:chExt cx="465158" cy="653197"/>
          </a:xfrm>
        </p:grpSpPr>
        <p:pic>
          <p:nvPicPr>
            <p:cNvPr id="4" name="Picture 3" descr="A black and blue rectangle with a corner&#10;&#10;Description automatically generated">
              <a:extLst>
                <a:ext uri="{FF2B5EF4-FFF2-40B4-BE49-F238E27FC236}">
                  <a16:creationId xmlns:a16="http://schemas.microsoft.com/office/drawing/2014/main" id="{D592F467-C0D6-0612-8D08-4AAEFFE406C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0" name="Content Placeholder 6">
              <a:extLst>
                <a:ext uri="{FF2B5EF4-FFF2-40B4-BE49-F238E27FC236}">
                  <a16:creationId xmlns:a16="http://schemas.microsoft.com/office/drawing/2014/main" id="{3FFFD7CD-30D4-338C-4C7E-684031C5F6A5}"/>
                </a:ext>
              </a:extLst>
            </p:cNvPr>
            <p:cNvSpPr txBox="1">
              <a:spLocks/>
            </p:cNvSpPr>
            <p:nvPr/>
          </p:nvSpPr>
          <p:spPr>
            <a:xfrm>
              <a:off x="11180189" y="599928"/>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PY </a:t>
              </a:r>
              <a:br>
                <a:rPr lang="en-AU" sz="900" b="1">
                  <a:solidFill>
                    <a:srgbClr val="077981"/>
                  </a:solidFill>
                  <a:ea typeface="Calibri"/>
                  <a:cs typeface="Calibri"/>
                </a:rPr>
              </a:br>
              <a:r>
                <a:rPr lang="en-AU" sz="900" b="1">
                  <a:solidFill>
                    <a:srgbClr val="077981"/>
                  </a:solidFill>
                  <a:ea typeface="Calibri"/>
                  <a:cs typeface="Calibri"/>
                </a:rPr>
                <a:t>PAGES</a:t>
              </a:r>
            </a:p>
            <a:p>
              <a:pPr marL="0" indent="0" algn="ctr">
                <a:lnSpc>
                  <a:spcPct val="100000"/>
                </a:lnSpc>
                <a:spcBef>
                  <a:spcPts val="0"/>
                </a:spcBef>
                <a:buNone/>
              </a:pPr>
              <a:r>
                <a:rPr lang="en-AU" sz="900" b="1">
                  <a:solidFill>
                    <a:srgbClr val="077981"/>
                  </a:solidFill>
                  <a:ea typeface="Calibri"/>
                  <a:cs typeface="Calibri"/>
                </a:rPr>
                <a:t>105 to</a:t>
              </a:r>
              <a:br>
                <a:rPr lang="en-AU" sz="900" b="1">
                  <a:solidFill>
                    <a:srgbClr val="077981"/>
                  </a:solidFill>
                  <a:ea typeface="Calibri"/>
                  <a:cs typeface="Calibri"/>
                </a:rPr>
              </a:br>
              <a:r>
                <a:rPr lang="en-AU" sz="900" b="1">
                  <a:solidFill>
                    <a:srgbClr val="077981"/>
                  </a:solidFill>
                  <a:ea typeface="Calibri"/>
                  <a:cs typeface="Calibri"/>
                </a:rPr>
                <a:t>109</a:t>
              </a:r>
            </a:p>
          </p:txBody>
        </p:sp>
      </p:grpSp>
    </p:spTree>
    <p:extLst>
      <p:ext uri="{BB962C8B-B14F-4D97-AF65-F5344CB8AC3E}">
        <p14:creationId xmlns:p14="http://schemas.microsoft.com/office/powerpoint/2010/main" val="27157077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screenshot of a cell phone&#10;&#10;Description automatically generated">
            <a:extLst>
              <a:ext uri="{FF2B5EF4-FFF2-40B4-BE49-F238E27FC236}">
                <a16:creationId xmlns:a16="http://schemas.microsoft.com/office/drawing/2014/main" id="{F227109F-1AB4-9CB2-AE55-FCB7F3F876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474" y="2221370"/>
            <a:ext cx="2136114" cy="2651255"/>
          </a:xfrm>
          <a:prstGeom prst="rect">
            <a:avLst/>
          </a:prstGeom>
        </p:spPr>
      </p:pic>
      <p:pic>
        <p:nvPicPr>
          <p:cNvPr id="12" name="Picture 11" descr="A white text on a white background&#10;&#10;Description automatically generated">
            <a:extLst>
              <a:ext uri="{FF2B5EF4-FFF2-40B4-BE49-F238E27FC236}">
                <a16:creationId xmlns:a16="http://schemas.microsoft.com/office/drawing/2014/main" id="{82D77B86-A816-65A3-908A-27DC92EF89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5931" y="2211450"/>
            <a:ext cx="2647822" cy="2400122"/>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19346" cy="576319"/>
          </a:xfrm>
        </p:spPr>
        <p:txBody>
          <a:bodyPr lIns="0" tIns="0" rIns="0" bIns="0" anchor="t" anchorCtr="0">
            <a:noAutofit/>
          </a:bodyPr>
          <a:lstStyle/>
          <a:p>
            <a:r>
              <a:rPr lang="en-US" sz="3600">
                <a:solidFill>
                  <a:schemeClr val="accent1"/>
                </a:solidFill>
              </a:rPr>
              <a:t>TERM 3 </a:t>
            </a:r>
            <a:r>
              <a:rPr lang="en-US" sz="3600" b="1">
                <a:solidFill>
                  <a:srgbClr val="A1DDD9"/>
                </a:solidFill>
              </a:rPr>
              <a:t>|</a:t>
            </a:r>
            <a:r>
              <a:rPr lang="en-US" sz="3600">
                <a:solidFill>
                  <a:schemeClr val="accent1"/>
                </a:solidFill>
              </a:rPr>
              <a:t> </a:t>
            </a:r>
            <a:r>
              <a:rPr lang="en-US" sz="3600" b="1">
                <a:solidFill>
                  <a:srgbClr val="077981"/>
                </a:solidFill>
                <a:latin typeface="+mn-lt"/>
              </a:rPr>
              <a:t>Week 10</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Cognitive engagement: Growth mindsets</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10</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17</a:t>
            </a:fld>
            <a:endParaRPr lang="en-US"/>
          </a:p>
        </p:txBody>
      </p:sp>
      <p:grpSp>
        <p:nvGrpSpPr>
          <p:cNvPr id="5" name="Group 4">
            <a:extLst>
              <a:ext uri="{FF2B5EF4-FFF2-40B4-BE49-F238E27FC236}">
                <a16:creationId xmlns:a16="http://schemas.microsoft.com/office/drawing/2014/main" id="{0BA9CF2D-3456-3B6E-D8E9-91F3046EBC18}"/>
              </a:ext>
            </a:extLst>
          </p:cNvPr>
          <p:cNvGrpSpPr/>
          <p:nvPr/>
        </p:nvGrpSpPr>
        <p:grpSpPr>
          <a:xfrm>
            <a:off x="11180189" y="545258"/>
            <a:ext cx="465158" cy="653197"/>
            <a:chOff x="11180189" y="545258"/>
            <a:chExt cx="465158" cy="653197"/>
          </a:xfrm>
        </p:grpSpPr>
        <p:pic>
          <p:nvPicPr>
            <p:cNvPr id="6" name="Picture 5" descr="A black and blue rectangle with a corner&#10;&#10;Description automatically generated">
              <a:extLst>
                <a:ext uri="{FF2B5EF4-FFF2-40B4-BE49-F238E27FC236}">
                  <a16:creationId xmlns:a16="http://schemas.microsoft.com/office/drawing/2014/main" id="{AFE3E8A4-BEE6-0792-40C2-F26972FE78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1" name="Content Placeholder 6">
              <a:extLst>
                <a:ext uri="{FF2B5EF4-FFF2-40B4-BE49-F238E27FC236}">
                  <a16:creationId xmlns:a16="http://schemas.microsoft.com/office/drawing/2014/main" id="{CB2A7E5C-2885-039D-2714-73F3012FC0E5}"/>
                </a:ext>
              </a:extLst>
            </p:cNvPr>
            <p:cNvSpPr txBox="1">
              <a:spLocks/>
            </p:cNvSpPr>
            <p:nvPr/>
          </p:nvSpPr>
          <p:spPr>
            <a:xfrm>
              <a:off x="11180189" y="651136"/>
              <a:ext cx="465158" cy="412377"/>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PY </a:t>
              </a:r>
              <a:br>
                <a:rPr lang="en-AU" sz="1100" b="1">
                  <a:solidFill>
                    <a:srgbClr val="077981"/>
                  </a:solidFill>
                  <a:ea typeface="Calibri"/>
                  <a:cs typeface="Calibri"/>
                </a:rPr>
              </a:br>
              <a:r>
                <a:rPr lang="en-AU" sz="1100" b="1">
                  <a:solidFill>
                    <a:srgbClr val="077981"/>
                  </a:solidFill>
                  <a:ea typeface="Calibri"/>
                  <a:cs typeface="Calibri"/>
                </a:rPr>
                <a:t>PAGE</a:t>
              </a:r>
              <a:br>
                <a:rPr lang="en-AU" sz="1100" b="1">
                  <a:solidFill>
                    <a:srgbClr val="077981"/>
                  </a:solidFill>
                  <a:ea typeface="Calibri"/>
                  <a:cs typeface="Calibri"/>
                </a:rPr>
              </a:br>
              <a:r>
                <a:rPr lang="en-AU" sz="1100" b="1">
                  <a:solidFill>
                    <a:srgbClr val="077981"/>
                  </a:solidFill>
                  <a:ea typeface="Calibri"/>
                  <a:cs typeface="Calibri"/>
                </a:rPr>
                <a:t>111</a:t>
              </a:r>
            </a:p>
          </p:txBody>
        </p:sp>
      </p:grpSp>
    </p:spTree>
    <p:extLst>
      <p:ext uri="{BB962C8B-B14F-4D97-AF65-F5344CB8AC3E}">
        <p14:creationId xmlns:p14="http://schemas.microsoft.com/office/powerpoint/2010/main" val="474354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up of a person's face&#10;&#10;Description automatically generated">
            <a:extLst>
              <a:ext uri="{FF2B5EF4-FFF2-40B4-BE49-F238E27FC236}">
                <a16:creationId xmlns:a16="http://schemas.microsoft.com/office/drawing/2014/main" id="{B9C2D3B0-BF64-E414-DEBA-01332B43DC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948" y="2226634"/>
            <a:ext cx="2143284" cy="3923646"/>
          </a:xfrm>
          <a:prstGeom prst="rect">
            <a:avLst/>
          </a:prstGeom>
        </p:spPr>
      </p:pic>
      <p:pic>
        <p:nvPicPr>
          <p:cNvPr id="11" name="Picture 10" descr="A white background with black text&#10;&#10;Description automatically generated">
            <a:extLst>
              <a:ext uri="{FF2B5EF4-FFF2-40B4-BE49-F238E27FC236}">
                <a16:creationId xmlns:a16="http://schemas.microsoft.com/office/drawing/2014/main" id="{5CC1A222-6D93-CBFD-305C-3C70D765CA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2269" y="2208843"/>
            <a:ext cx="2638847" cy="1041875"/>
          </a:xfrm>
          <a:prstGeom prst="rect">
            <a:avLst/>
          </a:prstGeom>
        </p:spPr>
      </p:pic>
      <p:pic>
        <p:nvPicPr>
          <p:cNvPr id="13" name="Picture 12" descr="A white text with blue and green text&#10;&#10;Description automatically generated with medium confidence">
            <a:extLst>
              <a:ext uri="{FF2B5EF4-FFF2-40B4-BE49-F238E27FC236}">
                <a16:creationId xmlns:a16="http://schemas.microsoft.com/office/drawing/2014/main" id="{C6683989-605A-847C-28F6-D2B4FA8813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37787" y="2211546"/>
            <a:ext cx="2579068" cy="1733612"/>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38E3B6F3-5D94-6D03-FFE9-5ED2B1F168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17396" y="2196318"/>
            <a:ext cx="2570528" cy="3356204"/>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19346" cy="576319"/>
          </a:xfrm>
        </p:spPr>
        <p:txBody>
          <a:bodyPr lIns="0" tIns="0" rIns="0" bIns="0" anchor="t" anchorCtr="0">
            <a:noAutofit/>
          </a:bodyPr>
          <a:lstStyle/>
          <a:p>
            <a:r>
              <a:rPr lang="en-US" sz="3600">
                <a:solidFill>
                  <a:schemeClr val="accent1"/>
                </a:solidFill>
              </a:rPr>
              <a:t>TERM 4 </a:t>
            </a:r>
            <a:r>
              <a:rPr lang="en-US" sz="3600" b="1">
                <a:solidFill>
                  <a:srgbClr val="A1DDD9"/>
                </a:solidFill>
              </a:rPr>
              <a:t>|</a:t>
            </a:r>
            <a:r>
              <a:rPr lang="en-US" sz="3600">
                <a:solidFill>
                  <a:schemeClr val="accent1"/>
                </a:solidFill>
              </a:rPr>
              <a:t> </a:t>
            </a:r>
            <a:r>
              <a:rPr lang="en-US" sz="3600" b="1">
                <a:solidFill>
                  <a:srgbClr val="077981"/>
                </a:solidFill>
                <a:latin typeface="+mn-lt"/>
              </a:rPr>
              <a:t>Weeks 1 to 3</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Creating a culture of critique</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1	Week 2	Week 3</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18</a:t>
            </a:fld>
            <a:endParaRPr lang="en-US"/>
          </a:p>
        </p:txBody>
      </p:sp>
      <p:grpSp>
        <p:nvGrpSpPr>
          <p:cNvPr id="3" name="Group 2">
            <a:extLst>
              <a:ext uri="{FF2B5EF4-FFF2-40B4-BE49-F238E27FC236}">
                <a16:creationId xmlns:a16="http://schemas.microsoft.com/office/drawing/2014/main" id="{EAB0421E-BF9C-0639-4F6D-5BD82F9D0705}"/>
              </a:ext>
            </a:extLst>
          </p:cNvPr>
          <p:cNvGrpSpPr/>
          <p:nvPr/>
        </p:nvGrpSpPr>
        <p:grpSpPr>
          <a:xfrm>
            <a:off x="11180189" y="545258"/>
            <a:ext cx="465158" cy="653197"/>
            <a:chOff x="11180189" y="545258"/>
            <a:chExt cx="465158" cy="653197"/>
          </a:xfrm>
        </p:grpSpPr>
        <p:pic>
          <p:nvPicPr>
            <p:cNvPr id="4" name="Picture 3" descr="A black and blue rectangle with a corner&#10;&#10;Description automatically generated">
              <a:extLst>
                <a:ext uri="{FF2B5EF4-FFF2-40B4-BE49-F238E27FC236}">
                  <a16:creationId xmlns:a16="http://schemas.microsoft.com/office/drawing/2014/main" id="{7B5A165E-EF12-5B37-47AB-424615E793F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0" name="Content Placeholder 6">
              <a:extLst>
                <a:ext uri="{FF2B5EF4-FFF2-40B4-BE49-F238E27FC236}">
                  <a16:creationId xmlns:a16="http://schemas.microsoft.com/office/drawing/2014/main" id="{DF33E16C-1B79-2281-0C44-F79CD1F588F3}"/>
                </a:ext>
              </a:extLst>
            </p:cNvPr>
            <p:cNvSpPr txBox="1">
              <a:spLocks/>
            </p:cNvSpPr>
            <p:nvPr/>
          </p:nvSpPr>
          <p:spPr>
            <a:xfrm>
              <a:off x="11180189" y="599928"/>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PY </a:t>
              </a:r>
              <a:br>
                <a:rPr lang="en-AU" sz="900" b="1">
                  <a:solidFill>
                    <a:srgbClr val="077981"/>
                  </a:solidFill>
                  <a:ea typeface="Calibri"/>
                  <a:cs typeface="Calibri"/>
                </a:rPr>
              </a:br>
              <a:r>
                <a:rPr lang="en-AU" sz="900" b="1">
                  <a:solidFill>
                    <a:srgbClr val="077981"/>
                  </a:solidFill>
                  <a:ea typeface="Calibri"/>
                  <a:cs typeface="Calibri"/>
                </a:rPr>
                <a:t>PAGES</a:t>
              </a:r>
            </a:p>
            <a:p>
              <a:pPr marL="0" indent="0" algn="ctr">
                <a:lnSpc>
                  <a:spcPct val="100000"/>
                </a:lnSpc>
                <a:spcBef>
                  <a:spcPts val="0"/>
                </a:spcBef>
                <a:buNone/>
              </a:pPr>
              <a:r>
                <a:rPr lang="en-AU" sz="900" b="1">
                  <a:solidFill>
                    <a:srgbClr val="077981"/>
                  </a:solidFill>
                  <a:ea typeface="Calibri"/>
                  <a:cs typeface="Calibri"/>
                </a:rPr>
                <a:t>117 to</a:t>
              </a:r>
              <a:br>
                <a:rPr lang="en-AU" sz="900" b="1">
                  <a:solidFill>
                    <a:srgbClr val="077981"/>
                  </a:solidFill>
                  <a:ea typeface="Calibri"/>
                  <a:cs typeface="Calibri"/>
                </a:rPr>
              </a:br>
              <a:r>
                <a:rPr lang="en-AU" sz="900" b="1">
                  <a:solidFill>
                    <a:srgbClr val="077981"/>
                  </a:solidFill>
                  <a:ea typeface="Calibri"/>
                  <a:cs typeface="Calibri"/>
                </a:rPr>
                <a:t>121</a:t>
              </a:r>
            </a:p>
          </p:txBody>
        </p:sp>
      </p:grpSp>
    </p:spTree>
    <p:extLst>
      <p:ext uri="{BB962C8B-B14F-4D97-AF65-F5344CB8AC3E}">
        <p14:creationId xmlns:p14="http://schemas.microsoft.com/office/powerpoint/2010/main" val="21270206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qr code on a screen&#10;&#10;Description automatically generated">
            <a:extLst>
              <a:ext uri="{FF2B5EF4-FFF2-40B4-BE49-F238E27FC236}">
                <a16:creationId xmlns:a16="http://schemas.microsoft.com/office/drawing/2014/main" id="{B7B85C61-43DC-FD88-37B3-F97BD02ADA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298" y="2229127"/>
            <a:ext cx="2194315" cy="3494133"/>
          </a:xfrm>
          <a:prstGeom prst="rect">
            <a:avLst/>
          </a:prstGeom>
        </p:spPr>
      </p:pic>
      <p:pic>
        <p:nvPicPr>
          <p:cNvPr id="11" name="Picture 10" descr="A white text with blue and black outline&#10;&#10;Description automatically generated">
            <a:extLst>
              <a:ext uri="{FF2B5EF4-FFF2-40B4-BE49-F238E27FC236}">
                <a16:creationId xmlns:a16="http://schemas.microsoft.com/office/drawing/2014/main" id="{449CBF2D-A375-A7D7-78F4-3727CC4FD4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4032" y="2229127"/>
            <a:ext cx="2629048" cy="1925624"/>
          </a:xfrm>
          <a:prstGeom prst="rect">
            <a:avLst/>
          </a:prstGeom>
        </p:spPr>
      </p:pic>
      <p:pic>
        <p:nvPicPr>
          <p:cNvPr id="13" name="Picture 12" descr="A close up of black text&#10;&#10;Description automatically generated">
            <a:extLst>
              <a:ext uri="{FF2B5EF4-FFF2-40B4-BE49-F238E27FC236}">
                <a16:creationId xmlns:a16="http://schemas.microsoft.com/office/drawing/2014/main" id="{04A3F9B8-F408-C776-FDE8-076F44933E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58422" y="2238666"/>
            <a:ext cx="2488362" cy="1055136"/>
          </a:xfrm>
          <a:prstGeom prst="rect">
            <a:avLst/>
          </a:prstGeom>
        </p:spPr>
      </p:pic>
      <p:pic>
        <p:nvPicPr>
          <p:cNvPr id="15" name="Picture 14" descr="A screen shot of a cell phone&#10;&#10;Description automatically generated">
            <a:extLst>
              <a:ext uri="{FF2B5EF4-FFF2-40B4-BE49-F238E27FC236}">
                <a16:creationId xmlns:a16="http://schemas.microsoft.com/office/drawing/2014/main" id="{D2E31DAB-4252-8DBF-A246-56E921F8D87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10785" y="2216601"/>
            <a:ext cx="2734561" cy="3534706"/>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19346" cy="576319"/>
          </a:xfrm>
        </p:spPr>
        <p:txBody>
          <a:bodyPr lIns="0" tIns="0" rIns="0" bIns="0" anchor="t" anchorCtr="0">
            <a:noAutofit/>
          </a:bodyPr>
          <a:lstStyle/>
          <a:p>
            <a:r>
              <a:rPr lang="en-US" sz="3600">
                <a:solidFill>
                  <a:schemeClr val="accent1"/>
                </a:solidFill>
              </a:rPr>
              <a:t>TERM 4 </a:t>
            </a:r>
            <a:r>
              <a:rPr lang="en-US" sz="3600" b="1">
                <a:solidFill>
                  <a:srgbClr val="A1DDD9"/>
                </a:solidFill>
              </a:rPr>
              <a:t>|</a:t>
            </a:r>
            <a:r>
              <a:rPr lang="en-US" sz="3600">
                <a:solidFill>
                  <a:schemeClr val="accent1"/>
                </a:solidFill>
              </a:rPr>
              <a:t> </a:t>
            </a:r>
            <a:r>
              <a:rPr lang="en-US" sz="3600" b="1">
                <a:solidFill>
                  <a:srgbClr val="077981"/>
                </a:solidFill>
                <a:latin typeface="+mn-lt"/>
              </a:rPr>
              <a:t>Weeks 4 to 6</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Curiosity: Community partnerships</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4	Week 5	Week 6</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19</a:t>
            </a:fld>
            <a:endParaRPr lang="en-US"/>
          </a:p>
        </p:txBody>
      </p:sp>
      <p:grpSp>
        <p:nvGrpSpPr>
          <p:cNvPr id="3" name="Group 2">
            <a:extLst>
              <a:ext uri="{FF2B5EF4-FFF2-40B4-BE49-F238E27FC236}">
                <a16:creationId xmlns:a16="http://schemas.microsoft.com/office/drawing/2014/main" id="{71DE260E-5177-2306-64DC-FCA3F0C43B18}"/>
              </a:ext>
            </a:extLst>
          </p:cNvPr>
          <p:cNvGrpSpPr/>
          <p:nvPr/>
        </p:nvGrpSpPr>
        <p:grpSpPr>
          <a:xfrm>
            <a:off x="11180189" y="545258"/>
            <a:ext cx="465158" cy="653197"/>
            <a:chOff x="11180189" y="545258"/>
            <a:chExt cx="465158" cy="653197"/>
          </a:xfrm>
        </p:grpSpPr>
        <p:pic>
          <p:nvPicPr>
            <p:cNvPr id="4" name="Picture 3" descr="A black and blue rectangle with a corner&#10;&#10;Description automatically generated">
              <a:extLst>
                <a:ext uri="{FF2B5EF4-FFF2-40B4-BE49-F238E27FC236}">
                  <a16:creationId xmlns:a16="http://schemas.microsoft.com/office/drawing/2014/main" id="{F7ACE690-C89F-666C-82C2-78153C234A9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0" name="Content Placeholder 6">
              <a:extLst>
                <a:ext uri="{FF2B5EF4-FFF2-40B4-BE49-F238E27FC236}">
                  <a16:creationId xmlns:a16="http://schemas.microsoft.com/office/drawing/2014/main" id="{520245E0-864B-FEFE-CDEA-94DA9DC5F817}"/>
                </a:ext>
              </a:extLst>
            </p:cNvPr>
            <p:cNvSpPr txBox="1">
              <a:spLocks/>
            </p:cNvSpPr>
            <p:nvPr/>
          </p:nvSpPr>
          <p:spPr>
            <a:xfrm>
              <a:off x="11180189" y="599928"/>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PY </a:t>
              </a:r>
              <a:br>
                <a:rPr lang="en-AU" sz="900" b="1">
                  <a:solidFill>
                    <a:srgbClr val="077981"/>
                  </a:solidFill>
                  <a:ea typeface="Calibri"/>
                  <a:cs typeface="Calibri"/>
                </a:rPr>
              </a:br>
              <a:r>
                <a:rPr lang="en-AU" sz="900" b="1">
                  <a:solidFill>
                    <a:srgbClr val="077981"/>
                  </a:solidFill>
                  <a:ea typeface="Calibri"/>
                  <a:cs typeface="Calibri"/>
                </a:rPr>
                <a:t>PAGES</a:t>
              </a:r>
            </a:p>
            <a:p>
              <a:pPr marL="0" indent="0" algn="ctr">
                <a:lnSpc>
                  <a:spcPct val="100000"/>
                </a:lnSpc>
                <a:spcBef>
                  <a:spcPts val="0"/>
                </a:spcBef>
                <a:buNone/>
              </a:pPr>
              <a:r>
                <a:rPr lang="en-AU" sz="900" b="1">
                  <a:solidFill>
                    <a:srgbClr val="077981"/>
                  </a:solidFill>
                  <a:ea typeface="Calibri"/>
                  <a:cs typeface="Calibri"/>
                </a:rPr>
                <a:t>123 to</a:t>
              </a:r>
              <a:br>
                <a:rPr lang="en-AU" sz="900" b="1">
                  <a:solidFill>
                    <a:srgbClr val="077981"/>
                  </a:solidFill>
                  <a:ea typeface="Calibri"/>
                  <a:cs typeface="Calibri"/>
                </a:rPr>
              </a:br>
              <a:r>
                <a:rPr lang="en-AU" sz="900" b="1">
                  <a:solidFill>
                    <a:srgbClr val="077981"/>
                  </a:solidFill>
                  <a:ea typeface="Calibri"/>
                  <a:cs typeface="Calibri"/>
                </a:rPr>
                <a:t>127</a:t>
              </a:r>
            </a:p>
          </p:txBody>
        </p:sp>
      </p:grpSp>
    </p:spTree>
    <p:extLst>
      <p:ext uri="{BB962C8B-B14F-4D97-AF65-F5344CB8AC3E}">
        <p14:creationId xmlns:p14="http://schemas.microsoft.com/office/powerpoint/2010/main" val="40697253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creenshot of a cell phone&#10;&#10;Description automatically generated">
            <a:extLst>
              <a:ext uri="{FF2B5EF4-FFF2-40B4-BE49-F238E27FC236}">
                <a16:creationId xmlns:a16="http://schemas.microsoft.com/office/drawing/2014/main" id="{08A3E971-DF4F-81C0-A401-D98D112D7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468" y="2226214"/>
            <a:ext cx="2221622" cy="3834774"/>
          </a:xfrm>
          <a:prstGeom prst="rect">
            <a:avLst/>
          </a:prstGeom>
        </p:spPr>
      </p:pic>
      <p:pic>
        <p:nvPicPr>
          <p:cNvPr id="11" name="Picture 10" descr="A close-up of a white background&#10;&#10;Description automatically generated">
            <a:extLst>
              <a:ext uri="{FF2B5EF4-FFF2-40B4-BE49-F238E27FC236}">
                <a16:creationId xmlns:a16="http://schemas.microsoft.com/office/drawing/2014/main" id="{8AF9A23E-7419-814B-2AB3-25AC054D71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35601" y="2233895"/>
            <a:ext cx="2681547" cy="1041875"/>
          </a:xfrm>
          <a:prstGeom prst="rect">
            <a:avLst/>
          </a:prstGeom>
        </p:spPr>
      </p:pic>
      <p:pic>
        <p:nvPicPr>
          <p:cNvPr id="13" name="Picture 12" descr="A white text on a blue background&#10;&#10;Description automatically generated">
            <a:extLst>
              <a:ext uri="{FF2B5EF4-FFF2-40B4-BE49-F238E27FC236}">
                <a16:creationId xmlns:a16="http://schemas.microsoft.com/office/drawing/2014/main" id="{929C54D0-A5D7-BE5D-CB7B-CDDF00EE35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1091" y="2211688"/>
            <a:ext cx="2570527" cy="1819011"/>
          </a:xfrm>
          <a:prstGeom prst="rect">
            <a:avLst/>
          </a:prstGeom>
        </p:spPr>
      </p:pic>
      <p:pic>
        <p:nvPicPr>
          <p:cNvPr id="15" name="Picture 14" descr="A close up of text&#10;&#10;Description automatically generated">
            <a:extLst>
              <a:ext uri="{FF2B5EF4-FFF2-40B4-BE49-F238E27FC236}">
                <a16:creationId xmlns:a16="http://schemas.microsoft.com/office/drawing/2014/main" id="{8A8A67FD-69D5-F01E-D7F2-CA87FB650B4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46367" y="2211688"/>
            <a:ext cx="2613227" cy="1622592"/>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19346" cy="576319"/>
          </a:xfrm>
        </p:spPr>
        <p:txBody>
          <a:bodyPr lIns="0" tIns="0" rIns="0" bIns="0" anchor="t" anchorCtr="0">
            <a:noAutofit/>
          </a:bodyPr>
          <a:lstStyle/>
          <a:p>
            <a:r>
              <a:rPr lang="en-US" sz="3600">
                <a:solidFill>
                  <a:schemeClr val="accent1"/>
                </a:solidFill>
              </a:rPr>
              <a:t>TERM 4 </a:t>
            </a:r>
            <a:r>
              <a:rPr lang="en-US" sz="3600" b="1">
                <a:solidFill>
                  <a:srgbClr val="A1DDD9"/>
                </a:solidFill>
              </a:rPr>
              <a:t>|</a:t>
            </a:r>
            <a:r>
              <a:rPr lang="en-US" sz="3600">
                <a:solidFill>
                  <a:schemeClr val="accent1"/>
                </a:solidFill>
              </a:rPr>
              <a:t> </a:t>
            </a:r>
            <a:r>
              <a:rPr lang="en-US" sz="3600" b="1">
                <a:solidFill>
                  <a:srgbClr val="077981"/>
                </a:solidFill>
                <a:latin typeface="+mn-lt"/>
              </a:rPr>
              <a:t>Weeks 7 to 9</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Partners in learning</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7	Week 8	Week 9</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20</a:t>
            </a:fld>
            <a:endParaRPr lang="en-US"/>
          </a:p>
        </p:txBody>
      </p:sp>
      <p:grpSp>
        <p:nvGrpSpPr>
          <p:cNvPr id="3" name="Group 2">
            <a:extLst>
              <a:ext uri="{FF2B5EF4-FFF2-40B4-BE49-F238E27FC236}">
                <a16:creationId xmlns:a16="http://schemas.microsoft.com/office/drawing/2014/main" id="{F750DF1E-06BD-3F7F-F88A-C1B6EE1E860C}"/>
              </a:ext>
            </a:extLst>
          </p:cNvPr>
          <p:cNvGrpSpPr/>
          <p:nvPr/>
        </p:nvGrpSpPr>
        <p:grpSpPr>
          <a:xfrm>
            <a:off x="11180189" y="545258"/>
            <a:ext cx="465158" cy="653197"/>
            <a:chOff x="11180189" y="545258"/>
            <a:chExt cx="465158" cy="653197"/>
          </a:xfrm>
        </p:grpSpPr>
        <p:pic>
          <p:nvPicPr>
            <p:cNvPr id="4" name="Picture 3" descr="A black and blue rectangle with a corner&#10;&#10;Description automatically generated">
              <a:extLst>
                <a:ext uri="{FF2B5EF4-FFF2-40B4-BE49-F238E27FC236}">
                  <a16:creationId xmlns:a16="http://schemas.microsoft.com/office/drawing/2014/main" id="{3F518B26-D1CE-2B85-5020-FEDF726487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0" name="Content Placeholder 6">
              <a:extLst>
                <a:ext uri="{FF2B5EF4-FFF2-40B4-BE49-F238E27FC236}">
                  <a16:creationId xmlns:a16="http://schemas.microsoft.com/office/drawing/2014/main" id="{DB2B7423-D62A-7FAD-89B1-25CC0D129168}"/>
                </a:ext>
              </a:extLst>
            </p:cNvPr>
            <p:cNvSpPr txBox="1">
              <a:spLocks/>
            </p:cNvSpPr>
            <p:nvPr/>
          </p:nvSpPr>
          <p:spPr>
            <a:xfrm>
              <a:off x="11180189" y="599928"/>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PY </a:t>
              </a:r>
              <a:br>
                <a:rPr lang="en-AU" sz="900" b="1">
                  <a:solidFill>
                    <a:srgbClr val="077981"/>
                  </a:solidFill>
                  <a:ea typeface="Calibri"/>
                  <a:cs typeface="Calibri"/>
                </a:rPr>
              </a:br>
              <a:r>
                <a:rPr lang="en-AU" sz="900" b="1">
                  <a:solidFill>
                    <a:srgbClr val="077981"/>
                  </a:solidFill>
                  <a:ea typeface="Calibri"/>
                  <a:cs typeface="Calibri"/>
                </a:rPr>
                <a:t>PAGES</a:t>
              </a:r>
            </a:p>
            <a:p>
              <a:pPr marL="0" indent="0" algn="ctr">
                <a:lnSpc>
                  <a:spcPct val="100000"/>
                </a:lnSpc>
                <a:spcBef>
                  <a:spcPts val="0"/>
                </a:spcBef>
                <a:buNone/>
              </a:pPr>
              <a:r>
                <a:rPr lang="en-AU" sz="900" b="1">
                  <a:solidFill>
                    <a:srgbClr val="077981"/>
                  </a:solidFill>
                  <a:ea typeface="Calibri"/>
                  <a:cs typeface="Calibri"/>
                </a:rPr>
                <a:t>129 to</a:t>
              </a:r>
              <a:br>
                <a:rPr lang="en-AU" sz="900" b="1">
                  <a:solidFill>
                    <a:srgbClr val="077981"/>
                  </a:solidFill>
                  <a:ea typeface="Calibri"/>
                  <a:cs typeface="Calibri"/>
                </a:rPr>
              </a:br>
              <a:r>
                <a:rPr lang="en-AU" sz="900" b="1">
                  <a:solidFill>
                    <a:srgbClr val="077981"/>
                  </a:solidFill>
                  <a:ea typeface="Calibri"/>
                  <a:cs typeface="Calibri"/>
                </a:rPr>
                <a:t>133</a:t>
              </a:r>
            </a:p>
          </p:txBody>
        </p:sp>
      </p:grpSp>
    </p:spTree>
    <p:extLst>
      <p:ext uri="{BB962C8B-B14F-4D97-AF65-F5344CB8AC3E}">
        <p14:creationId xmlns:p14="http://schemas.microsoft.com/office/powerpoint/2010/main" val="5114149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p:txBody>
          <a:bodyPr/>
          <a:lstStyle/>
          <a:p>
            <a:r>
              <a:rPr lang="en-US" sz="4800" b="0"/>
              <a:t>SECTION 2 </a:t>
            </a:r>
            <a:r>
              <a:rPr lang="en-US" sz="4800" b="0">
                <a:solidFill>
                  <a:srgbClr val="56C4CF"/>
                </a:solidFill>
              </a:rPr>
              <a:t>|</a:t>
            </a:r>
            <a:r>
              <a:rPr lang="en-US" sz="4800" b="0"/>
              <a:t> </a:t>
            </a:r>
            <a:r>
              <a:rPr lang="en-US" sz="4800"/>
              <a:t>Our learners</a:t>
            </a:r>
            <a:endParaRPr lang="en-AU" sz="4800"/>
          </a:p>
        </p:txBody>
      </p:sp>
      <p:pic>
        <p:nvPicPr>
          <p:cNvPr id="2" name="Picture 1">
            <a:extLst>
              <a:ext uri="{FF2B5EF4-FFF2-40B4-BE49-F238E27FC236}">
                <a16:creationId xmlns:a16="http://schemas.microsoft.com/office/drawing/2014/main" id="{A39E89EC-69DE-7EBB-F213-312C8930BC7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483421">
            <a:off x="7946532" y="2804013"/>
            <a:ext cx="1724386" cy="2433301"/>
          </a:xfrm>
          <a:prstGeom prst="rect">
            <a:avLst/>
          </a:prstGeom>
          <a:ln>
            <a:noFill/>
          </a:ln>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941AAA00-ECF2-3F29-64A7-2EACCC2699C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20883748">
            <a:off x="5480670" y="2980742"/>
            <a:ext cx="1724387" cy="2433301"/>
          </a:xfrm>
          <a:prstGeom prst="rect">
            <a:avLst/>
          </a:prstGeom>
          <a:ln>
            <a:no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420590" y="2286737"/>
            <a:ext cx="1724387" cy="2433301"/>
          </a:xfrm>
          <a:prstGeom prst="rect">
            <a:avLst/>
          </a:prstGeom>
          <a:ln>
            <a:noFill/>
          </a:ln>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EE49DF2C-7ACB-0570-9B4C-A7DA99BD3549}"/>
              </a:ext>
            </a:extLst>
          </p:cNvPr>
          <p:cNvSpPr txBox="1"/>
          <p:nvPr/>
        </p:nvSpPr>
        <p:spPr>
          <a:xfrm>
            <a:off x="6420590" y="6376996"/>
            <a:ext cx="446599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AND SY COMPANION PAGES 6, 7 and 8</a:t>
            </a:r>
          </a:p>
        </p:txBody>
      </p:sp>
    </p:spTree>
    <p:extLst>
      <p:ext uri="{BB962C8B-B14F-4D97-AF65-F5344CB8AC3E}">
        <p14:creationId xmlns:p14="http://schemas.microsoft.com/office/powerpoint/2010/main" val="34669200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1"/>
            <a:ext cx="10925348" cy="558238"/>
          </a:xfrm>
        </p:spPr>
        <p:txBody>
          <a:bodyPr lIns="0" tIns="0" rIns="0" bIns="0" anchor="t" anchorCtr="0">
            <a:normAutofit/>
          </a:bodyPr>
          <a:lstStyle/>
          <a:p>
            <a:r>
              <a:rPr lang="en-US" sz="3600">
                <a:solidFill>
                  <a:schemeClr val="accent1"/>
                </a:solidFill>
              </a:rPr>
              <a:t>2.1 </a:t>
            </a:r>
            <a:r>
              <a:rPr lang="en-US" sz="3600" b="1">
                <a:solidFill>
                  <a:srgbClr val="A1DDD9"/>
                </a:solidFill>
              </a:rPr>
              <a:t>|</a:t>
            </a:r>
            <a:r>
              <a:rPr lang="en-US" sz="3600">
                <a:solidFill>
                  <a:schemeClr val="accent1"/>
                </a:solidFill>
              </a:rPr>
              <a:t> </a:t>
            </a:r>
            <a:r>
              <a:rPr lang="en-US" sz="3600" b="1">
                <a:solidFill>
                  <a:srgbClr val="077981"/>
                </a:solidFill>
                <a:latin typeface="+mn-lt"/>
              </a:rPr>
              <a:t>The voices of our SA learners</a:t>
            </a:r>
            <a:endParaRPr lang="en-AU" sz="3600" b="1">
              <a:solidFill>
                <a:srgbClr val="077981"/>
              </a:solidFill>
              <a:latin typeface="+mn-lt"/>
            </a:endParaRPr>
          </a:p>
        </p:txBody>
      </p:sp>
      <p:sp>
        <p:nvSpPr>
          <p:cNvPr id="4" name="Slide Number Placeholder 3">
            <a:extLst>
              <a:ext uri="{FF2B5EF4-FFF2-40B4-BE49-F238E27FC236}">
                <a16:creationId xmlns:a16="http://schemas.microsoft.com/office/drawing/2014/main" id="{A64E47A2-DE26-E2F1-1A37-895D76AD0437}"/>
              </a:ext>
            </a:extLst>
          </p:cNvPr>
          <p:cNvSpPr>
            <a:spLocks noGrp="1"/>
          </p:cNvSpPr>
          <p:nvPr>
            <p:ph type="sldNum" sz="quarter" idx="4"/>
          </p:nvPr>
        </p:nvSpPr>
        <p:spPr>
          <a:xfrm>
            <a:off x="11471999" y="6325239"/>
            <a:ext cx="173347" cy="365125"/>
          </a:xfrm>
        </p:spPr>
        <p:txBody>
          <a:bodyPr/>
          <a:lstStyle/>
          <a:p>
            <a:fld id="{60086B51-FD67-4E4A-A057-C2FE25ADFE84}" type="slidenum">
              <a:rPr lang="en-US" smtClean="0"/>
              <a:pPr/>
              <a:t>22</a:t>
            </a:fld>
            <a:endParaRPr lang="en-US"/>
          </a:p>
        </p:txBody>
      </p:sp>
      <p:sp>
        <p:nvSpPr>
          <p:cNvPr id="8" name="Rectangle: Rounded Corners 13">
            <a:extLst>
              <a:ext uri="{FF2B5EF4-FFF2-40B4-BE49-F238E27FC236}">
                <a16:creationId xmlns:a16="http://schemas.microsoft.com/office/drawing/2014/main" id="{A0DD8A5D-4AF1-0DE4-902B-943E8D192077}"/>
              </a:ext>
            </a:extLst>
          </p:cNvPr>
          <p:cNvSpPr/>
          <p:nvPr/>
        </p:nvSpPr>
        <p:spPr>
          <a:xfrm>
            <a:off x="667339" y="1308380"/>
            <a:ext cx="3495675" cy="2268000"/>
          </a:xfrm>
          <a:prstGeom prst="roundRect">
            <a:avLst>
              <a:gd name="adj" fmla="val 4167"/>
            </a:avLst>
          </a:prstGeom>
          <a:noFill/>
          <a:ln w="15875">
            <a:solidFill>
              <a:srgbClr val="07798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Freeform: Shape 14">
            <a:extLst>
              <a:ext uri="{FF2B5EF4-FFF2-40B4-BE49-F238E27FC236}">
                <a16:creationId xmlns:a16="http://schemas.microsoft.com/office/drawing/2014/main" id="{277723F5-8082-3525-B9B6-5A1082A860A8}"/>
              </a:ext>
            </a:extLst>
          </p:cNvPr>
          <p:cNvSpPr/>
          <p:nvPr/>
        </p:nvSpPr>
        <p:spPr>
          <a:xfrm>
            <a:off x="660437" y="2438437"/>
            <a:ext cx="3509479" cy="1152000"/>
          </a:xfrm>
          <a:custGeom>
            <a:avLst/>
            <a:gdLst>
              <a:gd name="connsiteX0" fmla="*/ 0 w 3495675"/>
              <a:gd name="connsiteY0" fmla="*/ 0 h 812336"/>
              <a:gd name="connsiteX1" fmla="*/ 3495675 w 3495675"/>
              <a:gd name="connsiteY1" fmla="*/ 0 h 812336"/>
              <a:gd name="connsiteX2" fmla="*/ 3495675 w 3495675"/>
              <a:gd name="connsiteY2" fmla="*/ 717078 h 812336"/>
              <a:gd name="connsiteX3" fmla="*/ 3400417 w 3495675"/>
              <a:gd name="connsiteY3" fmla="*/ 812336 h 812336"/>
              <a:gd name="connsiteX4" fmla="*/ 95258 w 3495675"/>
              <a:gd name="connsiteY4" fmla="*/ 812336 h 812336"/>
              <a:gd name="connsiteX5" fmla="*/ 0 w 3495675"/>
              <a:gd name="connsiteY5" fmla="*/ 717078 h 81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95675" h="812336">
                <a:moveTo>
                  <a:pt x="0" y="0"/>
                </a:moveTo>
                <a:lnTo>
                  <a:pt x="3495675" y="0"/>
                </a:lnTo>
                <a:lnTo>
                  <a:pt x="3495675" y="717078"/>
                </a:lnTo>
                <a:cubicBezTo>
                  <a:pt x="3495675" y="769688"/>
                  <a:pt x="3453027" y="812336"/>
                  <a:pt x="3400417" y="812336"/>
                </a:cubicBezTo>
                <a:lnTo>
                  <a:pt x="95258" y="812336"/>
                </a:lnTo>
                <a:cubicBezTo>
                  <a:pt x="42648" y="812336"/>
                  <a:pt x="0" y="769688"/>
                  <a:pt x="0" y="717078"/>
                </a:cubicBezTo>
                <a:close/>
              </a:path>
            </a:pathLst>
          </a:custGeom>
          <a:solidFill>
            <a:srgbClr val="077981"/>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2F15B997-869D-F405-E167-C3415EBE6824}"/>
              </a:ext>
            </a:extLst>
          </p:cNvPr>
          <p:cNvSpPr txBox="1"/>
          <p:nvPr/>
        </p:nvSpPr>
        <p:spPr>
          <a:xfrm>
            <a:off x="779898" y="1419598"/>
            <a:ext cx="2936389" cy="985248"/>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Students desire more </a:t>
            </a:r>
            <a:r>
              <a:rPr kumimoji="0" lang="en-US" sz="1800" b="1"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active learning</a:t>
            </a: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 and </a:t>
            </a:r>
            <a:r>
              <a:rPr kumimoji="0" lang="en-US" sz="1800" b="1"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opportunities beyond the classroom.</a:t>
            </a:r>
            <a:endParaRPr kumimoji="0" lang="en-AU" sz="1800" b="1"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endParaRPr>
          </a:p>
        </p:txBody>
      </p:sp>
      <p:sp>
        <p:nvSpPr>
          <p:cNvPr id="11" name="TextBox 10">
            <a:extLst>
              <a:ext uri="{FF2B5EF4-FFF2-40B4-BE49-F238E27FC236}">
                <a16:creationId xmlns:a16="http://schemas.microsoft.com/office/drawing/2014/main" id="{BD97E921-4953-8427-0563-B0C610B1E8C4}"/>
              </a:ext>
            </a:extLst>
          </p:cNvPr>
          <p:cNvSpPr txBox="1"/>
          <p:nvPr/>
        </p:nvSpPr>
        <p:spPr>
          <a:xfrm>
            <a:off x="1068353" y="2527986"/>
            <a:ext cx="315034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rPr>
              <a:t>Discussed is the somewhat perceived outdated education delivery and assessment methods.</a:t>
            </a:r>
            <a:endParaRPr kumimoji="0" lang="en-AU"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1B431AC9-AB0C-3179-8BAC-B74ADB2E1C6D}"/>
              </a:ext>
            </a:extLst>
          </p:cNvPr>
          <p:cNvSpPr txBox="1"/>
          <p:nvPr/>
        </p:nvSpPr>
        <p:spPr>
          <a:xfrm>
            <a:off x="699379" y="2506533"/>
            <a:ext cx="470000" cy="7829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Calibri" panose="020F0502020204030204"/>
                <a:ea typeface="+mn-ea"/>
                <a:cs typeface="+mn-cs"/>
              </a:rPr>
              <a:t>1</a:t>
            </a:r>
            <a:endParaRPr kumimoji="0" lang="en-AU" sz="44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Rectangle: Rounded Corners 19">
            <a:extLst>
              <a:ext uri="{FF2B5EF4-FFF2-40B4-BE49-F238E27FC236}">
                <a16:creationId xmlns:a16="http://schemas.microsoft.com/office/drawing/2014/main" id="{93EA1884-F064-DAC4-E33F-B158A34A5E58}"/>
              </a:ext>
            </a:extLst>
          </p:cNvPr>
          <p:cNvSpPr/>
          <p:nvPr/>
        </p:nvSpPr>
        <p:spPr>
          <a:xfrm>
            <a:off x="4314930" y="1304437"/>
            <a:ext cx="3495675" cy="2268000"/>
          </a:xfrm>
          <a:prstGeom prst="roundRect">
            <a:avLst>
              <a:gd name="adj" fmla="val 4167"/>
            </a:avLst>
          </a:prstGeom>
          <a:noFill/>
          <a:ln w="15875">
            <a:solidFill>
              <a:srgbClr val="07798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Freeform: Shape 20">
            <a:extLst>
              <a:ext uri="{FF2B5EF4-FFF2-40B4-BE49-F238E27FC236}">
                <a16:creationId xmlns:a16="http://schemas.microsoft.com/office/drawing/2014/main" id="{6BECE862-30FB-8ED8-D740-5DD578A29684}"/>
              </a:ext>
            </a:extLst>
          </p:cNvPr>
          <p:cNvSpPr/>
          <p:nvPr/>
        </p:nvSpPr>
        <p:spPr>
          <a:xfrm>
            <a:off x="4308028" y="2428152"/>
            <a:ext cx="3509479" cy="1144278"/>
          </a:xfrm>
          <a:custGeom>
            <a:avLst/>
            <a:gdLst>
              <a:gd name="connsiteX0" fmla="*/ 0 w 3495675"/>
              <a:gd name="connsiteY0" fmla="*/ 0 h 812336"/>
              <a:gd name="connsiteX1" fmla="*/ 3495675 w 3495675"/>
              <a:gd name="connsiteY1" fmla="*/ 0 h 812336"/>
              <a:gd name="connsiteX2" fmla="*/ 3495675 w 3495675"/>
              <a:gd name="connsiteY2" fmla="*/ 717078 h 812336"/>
              <a:gd name="connsiteX3" fmla="*/ 3400417 w 3495675"/>
              <a:gd name="connsiteY3" fmla="*/ 812336 h 812336"/>
              <a:gd name="connsiteX4" fmla="*/ 95258 w 3495675"/>
              <a:gd name="connsiteY4" fmla="*/ 812336 h 812336"/>
              <a:gd name="connsiteX5" fmla="*/ 0 w 3495675"/>
              <a:gd name="connsiteY5" fmla="*/ 717078 h 81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95675" h="812336">
                <a:moveTo>
                  <a:pt x="0" y="0"/>
                </a:moveTo>
                <a:lnTo>
                  <a:pt x="3495675" y="0"/>
                </a:lnTo>
                <a:lnTo>
                  <a:pt x="3495675" y="717078"/>
                </a:lnTo>
                <a:cubicBezTo>
                  <a:pt x="3495675" y="769688"/>
                  <a:pt x="3453027" y="812336"/>
                  <a:pt x="3400417" y="812336"/>
                </a:cubicBezTo>
                <a:lnTo>
                  <a:pt x="95258" y="812336"/>
                </a:lnTo>
                <a:cubicBezTo>
                  <a:pt x="42648" y="812336"/>
                  <a:pt x="0" y="769688"/>
                  <a:pt x="0" y="717078"/>
                </a:cubicBezTo>
                <a:close/>
              </a:path>
            </a:pathLst>
          </a:custGeom>
          <a:solidFill>
            <a:srgbClr val="077981"/>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9D3C02A1-83E3-EED5-8CAF-53019CDEAFF2}"/>
              </a:ext>
            </a:extLst>
          </p:cNvPr>
          <p:cNvSpPr txBox="1"/>
          <p:nvPr/>
        </p:nvSpPr>
        <p:spPr>
          <a:xfrm>
            <a:off x="4355404" y="1423362"/>
            <a:ext cx="2973879" cy="968278"/>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Students </a:t>
            </a:r>
            <a:r>
              <a:rPr kumimoji="0" lang="en-US" sz="1800" b="1"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value collaboration and discussions</a:t>
            </a: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 with their peers.</a:t>
            </a:r>
            <a:endParaRPr kumimoji="0" lang="en-AU"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endParaRPr>
          </a:p>
        </p:txBody>
      </p:sp>
      <p:sp>
        <p:nvSpPr>
          <p:cNvPr id="18" name="TextBox 17">
            <a:extLst>
              <a:ext uri="{FF2B5EF4-FFF2-40B4-BE49-F238E27FC236}">
                <a16:creationId xmlns:a16="http://schemas.microsoft.com/office/drawing/2014/main" id="{49B624D7-2EE4-6633-7D3E-BCFABE8E8508}"/>
              </a:ext>
            </a:extLst>
          </p:cNvPr>
          <p:cNvSpPr txBox="1"/>
          <p:nvPr/>
        </p:nvSpPr>
        <p:spPr>
          <a:xfrm>
            <a:off x="4745327" y="2547742"/>
            <a:ext cx="3121310"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rPr>
              <a:t>But often feel they don’t get </a:t>
            </a:r>
            <a:br>
              <a:rPr kumimoji="0" lang="en-US"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rPr>
            </a:br>
            <a:r>
              <a:rPr kumimoji="0" lang="en-US"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rPr>
              <a:t>the opportunity to work through problems and tasks in this manner.</a:t>
            </a:r>
            <a:endParaRPr kumimoji="0" lang="en-AU"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55C8701E-7434-E409-510C-7EE3B08D4EC5}"/>
              </a:ext>
            </a:extLst>
          </p:cNvPr>
          <p:cNvSpPr txBox="1"/>
          <p:nvPr/>
        </p:nvSpPr>
        <p:spPr>
          <a:xfrm>
            <a:off x="4355404" y="2508488"/>
            <a:ext cx="470000" cy="76258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Calibri" panose="020F0502020204030204"/>
                <a:ea typeface="+mn-ea"/>
                <a:cs typeface="+mn-cs"/>
              </a:rPr>
              <a:t>2</a:t>
            </a:r>
            <a:endParaRPr kumimoji="0" lang="en-AU" sz="44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Rounded Corners 25">
            <a:extLst>
              <a:ext uri="{FF2B5EF4-FFF2-40B4-BE49-F238E27FC236}">
                <a16:creationId xmlns:a16="http://schemas.microsoft.com/office/drawing/2014/main" id="{B355A087-F081-6669-7D30-E8B9ADA4C6EB}"/>
              </a:ext>
            </a:extLst>
          </p:cNvPr>
          <p:cNvSpPr/>
          <p:nvPr/>
        </p:nvSpPr>
        <p:spPr>
          <a:xfrm>
            <a:off x="7969423" y="1289018"/>
            <a:ext cx="3495675" cy="2268000"/>
          </a:xfrm>
          <a:prstGeom prst="roundRect">
            <a:avLst>
              <a:gd name="adj" fmla="val 4167"/>
            </a:avLst>
          </a:prstGeom>
          <a:noFill/>
          <a:ln w="15875">
            <a:solidFill>
              <a:srgbClr val="07798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Freeform: Shape 26">
            <a:extLst>
              <a:ext uri="{FF2B5EF4-FFF2-40B4-BE49-F238E27FC236}">
                <a16:creationId xmlns:a16="http://schemas.microsoft.com/office/drawing/2014/main" id="{A3C385B7-6F72-E5D2-A4FE-2FC284F2054B}"/>
              </a:ext>
            </a:extLst>
          </p:cNvPr>
          <p:cNvSpPr/>
          <p:nvPr/>
        </p:nvSpPr>
        <p:spPr>
          <a:xfrm>
            <a:off x="7962521" y="2411991"/>
            <a:ext cx="3509479" cy="1144241"/>
          </a:xfrm>
          <a:custGeom>
            <a:avLst/>
            <a:gdLst>
              <a:gd name="connsiteX0" fmla="*/ 0 w 3495675"/>
              <a:gd name="connsiteY0" fmla="*/ 0 h 812336"/>
              <a:gd name="connsiteX1" fmla="*/ 3495675 w 3495675"/>
              <a:gd name="connsiteY1" fmla="*/ 0 h 812336"/>
              <a:gd name="connsiteX2" fmla="*/ 3495675 w 3495675"/>
              <a:gd name="connsiteY2" fmla="*/ 717078 h 812336"/>
              <a:gd name="connsiteX3" fmla="*/ 3400417 w 3495675"/>
              <a:gd name="connsiteY3" fmla="*/ 812336 h 812336"/>
              <a:gd name="connsiteX4" fmla="*/ 95258 w 3495675"/>
              <a:gd name="connsiteY4" fmla="*/ 812336 h 812336"/>
              <a:gd name="connsiteX5" fmla="*/ 0 w 3495675"/>
              <a:gd name="connsiteY5" fmla="*/ 717078 h 81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95675" h="812336">
                <a:moveTo>
                  <a:pt x="0" y="0"/>
                </a:moveTo>
                <a:lnTo>
                  <a:pt x="3495675" y="0"/>
                </a:lnTo>
                <a:lnTo>
                  <a:pt x="3495675" y="717078"/>
                </a:lnTo>
                <a:cubicBezTo>
                  <a:pt x="3495675" y="769688"/>
                  <a:pt x="3453027" y="812336"/>
                  <a:pt x="3400417" y="812336"/>
                </a:cubicBezTo>
                <a:lnTo>
                  <a:pt x="95258" y="812336"/>
                </a:lnTo>
                <a:cubicBezTo>
                  <a:pt x="42648" y="812336"/>
                  <a:pt x="0" y="769688"/>
                  <a:pt x="0" y="717078"/>
                </a:cubicBezTo>
                <a:close/>
              </a:path>
            </a:pathLst>
          </a:custGeom>
          <a:solidFill>
            <a:srgbClr val="077981"/>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C9B8C069-A319-4249-63BD-D76DE8914881}"/>
              </a:ext>
            </a:extLst>
          </p:cNvPr>
          <p:cNvSpPr txBox="1"/>
          <p:nvPr/>
        </p:nvSpPr>
        <p:spPr>
          <a:xfrm>
            <a:off x="8100633" y="1376534"/>
            <a:ext cx="2524525" cy="968278"/>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Students seek</a:t>
            </a:r>
            <a:r>
              <a:rPr kumimoji="0" lang="en-US" sz="1800" b="1"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 flexibility in learning </a:t>
            </a: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connected to their world and passions.</a:t>
            </a:r>
            <a:endParaRPr kumimoji="0" lang="en-AU"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endParaRPr>
          </a:p>
        </p:txBody>
      </p:sp>
      <p:sp>
        <p:nvSpPr>
          <p:cNvPr id="25" name="TextBox 24">
            <a:extLst>
              <a:ext uri="{FF2B5EF4-FFF2-40B4-BE49-F238E27FC236}">
                <a16:creationId xmlns:a16="http://schemas.microsoft.com/office/drawing/2014/main" id="{9F1FFB50-C2FD-D7BA-FDE7-113A0D98FAE9}"/>
              </a:ext>
            </a:extLst>
          </p:cNvPr>
          <p:cNvSpPr txBox="1"/>
          <p:nvPr/>
        </p:nvSpPr>
        <p:spPr>
          <a:xfrm>
            <a:off x="8382744" y="2522682"/>
            <a:ext cx="2950500" cy="10497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rPr>
              <a:t>As suggestions to increase student engagement and motivation to learn.</a:t>
            </a:r>
            <a:endParaRPr kumimoji="0" lang="en-AU"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5AF10E39-FE8C-5B7D-FC32-4249D95BD314}"/>
              </a:ext>
            </a:extLst>
          </p:cNvPr>
          <p:cNvSpPr txBox="1"/>
          <p:nvPr/>
        </p:nvSpPr>
        <p:spPr>
          <a:xfrm>
            <a:off x="8016586" y="2461660"/>
            <a:ext cx="470000" cy="97278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Calibri" panose="020F0502020204030204"/>
                <a:ea typeface="+mn-ea"/>
                <a:cs typeface="+mn-cs"/>
              </a:rPr>
              <a:t>3</a:t>
            </a:r>
            <a:endParaRPr kumimoji="0" lang="en-AU" sz="44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Rectangle: Rounded Corners 6">
            <a:extLst>
              <a:ext uri="{FF2B5EF4-FFF2-40B4-BE49-F238E27FC236}">
                <a16:creationId xmlns:a16="http://schemas.microsoft.com/office/drawing/2014/main" id="{BFDEB2F6-B557-0529-9EEF-FB3E817159EC}"/>
              </a:ext>
            </a:extLst>
          </p:cNvPr>
          <p:cNvSpPr/>
          <p:nvPr/>
        </p:nvSpPr>
        <p:spPr>
          <a:xfrm>
            <a:off x="5679399" y="3737434"/>
            <a:ext cx="4674374" cy="2268000"/>
          </a:xfrm>
          <a:prstGeom prst="roundRect">
            <a:avLst>
              <a:gd name="adj" fmla="val 4167"/>
            </a:avLst>
          </a:prstGeom>
          <a:noFill/>
          <a:ln w="15875">
            <a:solidFill>
              <a:srgbClr val="07798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Freeform: Shape 9">
            <a:extLst>
              <a:ext uri="{FF2B5EF4-FFF2-40B4-BE49-F238E27FC236}">
                <a16:creationId xmlns:a16="http://schemas.microsoft.com/office/drawing/2014/main" id="{2BB89093-EAAC-E1F4-D390-0D5F896746FA}"/>
              </a:ext>
            </a:extLst>
          </p:cNvPr>
          <p:cNvSpPr/>
          <p:nvPr/>
        </p:nvSpPr>
        <p:spPr>
          <a:xfrm>
            <a:off x="5672998" y="4883948"/>
            <a:ext cx="4680775" cy="1127502"/>
          </a:xfrm>
          <a:custGeom>
            <a:avLst/>
            <a:gdLst>
              <a:gd name="connsiteX0" fmla="*/ 0 w 3495675"/>
              <a:gd name="connsiteY0" fmla="*/ 0 h 812336"/>
              <a:gd name="connsiteX1" fmla="*/ 3495675 w 3495675"/>
              <a:gd name="connsiteY1" fmla="*/ 0 h 812336"/>
              <a:gd name="connsiteX2" fmla="*/ 3495675 w 3495675"/>
              <a:gd name="connsiteY2" fmla="*/ 717078 h 812336"/>
              <a:gd name="connsiteX3" fmla="*/ 3400417 w 3495675"/>
              <a:gd name="connsiteY3" fmla="*/ 812336 h 812336"/>
              <a:gd name="connsiteX4" fmla="*/ 95258 w 3495675"/>
              <a:gd name="connsiteY4" fmla="*/ 812336 h 812336"/>
              <a:gd name="connsiteX5" fmla="*/ 0 w 3495675"/>
              <a:gd name="connsiteY5" fmla="*/ 717078 h 81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95675" h="812336">
                <a:moveTo>
                  <a:pt x="0" y="0"/>
                </a:moveTo>
                <a:lnTo>
                  <a:pt x="3495675" y="0"/>
                </a:lnTo>
                <a:lnTo>
                  <a:pt x="3495675" y="717078"/>
                </a:lnTo>
                <a:cubicBezTo>
                  <a:pt x="3495675" y="769688"/>
                  <a:pt x="3453027" y="812336"/>
                  <a:pt x="3400417" y="812336"/>
                </a:cubicBezTo>
                <a:lnTo>
                  <a:pt x="95258" y="812336"/>
                </a:lnTo>
                <a:cubicBezTo>
                  <a:pt x="42648" y="812336"/>
                  <a:pt x="0" y="769688"/>
                  <a:pt x="0" y="717078"/>
                </a:cubicBezTo>
                <a:close/>
              </a:path>
            </a:pathLst>
          </a:custGeom>
          <a:solidFill>
            <a:srgbClr val="077981"/>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E9A63C94-CEF6-439E-0F62-EAFE991B4ECB}"/>
              </a:ext>
            </a:extLst>
          </p:cNvPr>
          <p:cNvSpPr txBox="1"/>
          <p:nvPr/>
        </p:nvSpPr>
        <p:spPr>
          <a:xfrm>
            <a:off x="5755933" y="3846334"/>
            <a:ext cx="3335905" cy="671915"/>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Students crave the </a:t>
            </a:r>
            <a:r>
              <a:rPr kumimoji="0" lang="en-US" sz="1800" b="1"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belonging and curiosity </a:t>
            </a: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present in earlier years.</a:t>
            </a:r>
            <a:endParaRPr kumimoji="0" lang="en-AU"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endParaRPr>
          </a:p>
        </p:txBody>
      </p:sp>
      <p:sp>
        <p:nvSpPr>
          <p:cNvPr id="32" name="TextBox 31">
            <a:extLst>
              <a:ext uri="{FF2B5EF4-FFF2-40B4-BE49-F238E27FC236}">
                <a16:creationId xmlns:a16="http://schemas.microsoft.com/office/drawing/2014/main" id="{E9D5CDB4-26B4-1815-F40D-78D76D3C4D11}"/>
              </a:ext>
            </a:extLst>
          </p:cNvPr>
          <p:cNvSpPr txBox="1"/>
          <p:nvPr/>
        </p:nvSpPr>
        <p:spPr>
          <a:xfrm>
            <a:off x="6081943" y="4890800"/>
            <a:ext cx="4271830" cy="1077218"/>
          </a:xfrm>
          <a:prstGeom prst="rect">
            <a:avLst/>
          </a:prstGeom>
          <a:noFill/>
        </p:spPr>
        <p:txBody>
          <a:bodyPr wrap="square" rtlCol="0">
            <a:spAutoFit/>
          </a:bodyPr>
          <a:lstStyle/>
          <a:p>
            <a:r>
              <a:rPr lang="en-AU" sz="1600">
                <a:solidFill>
                  <a:schemeClr val="bg1"/>
                </a:solidFill>
                <a:effectLst/>
              </a:rPr>
              <a:t>A strong undertone in student feedback includes added pressures, changes in ‘delivery’ and support mechanisms. This is particularly prevalent in relation to transition to high school.</a:t>
            </a:r>
          </a:p>
        </p:txBody>
      </p:sp>
      <p:sp>
        <p:nvSpPr>
          <p:cNvPr id="28" name="TextBox 27">
            <a:extLst>
              <a:ext uri="{FF2B5EF4-FFF2-40B4-BE49-F238E27FC236}">
                <a16:creationId xmlns:a16="http://schemas.microsoft.com/office/drawing/2014/main" id="{621BE149-1648-ADF3-2D67-57FA4E955827}"/>
              </a:ext>
            </a:extLst>
          </p:cNvPr>
          <p:cNvSpPr txBox="1"/>
          <p:nvPr/>
        </p:nvSpPr>
        <p:spPr>
          <a:xfrm>
            <a:off x="5704633" y="5099384"/>
            <a:ext cx="470000" cy="7647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Calibri" panose="020F0502020204030204"/>
                <a:ea typeface="+mn-ea"/>
                <a:cs typeface="+mn-cs"/>
              </a:rPr>
              <a:t>5</a:t>
            </a:r>
            <a:endParaRPr kumimoji="0" lang="en-AU" sz="44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6" name="Freeform: Shape 32">
            <a:extLst>
              <a:ext uri="{FF2B5EF4-FFF2-40B4-BE49-F238E27FC236}">
                <a16:creationId xmlns:a16="http://schemas.microsoft.com/office/drawing/2014/main" id="{FF07AADB-D6A5-1BA9-7FF1-BE17F572B8EB}"/>
              </a:ext>
            </a:extLst>
          </p:cNvPr>
          <p:cNvSpPr/>
          <p:nvPr/>
        </p:nvSpPr>
        <p:spPr>
          <a:xfrm>
            <a:off x="2032309" y="4885955"/>
            <a:ext cx="3509479" cy="1126717"/>
          </a:xfrm>
          <a:custGeom>
            <a:avLst/>
            <a:gdLst>
              <a:gd name="connsiteX0" fmla="*/ 0 w 3495675"/>
              <a:gd name="connsiteY0" fmla="*/ 0 h 812336"/>
              <a:gd name="connsiteX1" fmla="*/ 3495675 w 3495675"/>
              <a:gd name="connsiteY1" fmla="*/ 0 h 812336"/>
              <a:gd name="connsiteX2" fmla="*/ 3495675 w 3495675"/>
              <a:gd name="connsiteY2" fmla="*/ 717078 h 812336"/>
              <a:gd name="connsiteX3" fmla="*/ 3400417 w 3495675"/>
              <a:gd name="connsiteY3" fmla="*/ 812336 h 812336"/>
              <a:gd name="connsiteX4" fmla="*/ 95258 w 3495675"/>
              <a:gd name="connsiteY4" fmla="*/ 812336 h 812336"/>
              <a:gd name="connsiteX5" fmla="*/ 0 w 3495675"/>
              <a:gd name="connsiteY5" fmla="*/ 717078 h 81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95675" h="812336">
                <a:moveTo>
                  <a:pt x="0" y="0"/>
                </a:moveTo>
                <a:lnTo>
                  <a:pt x="3495675" y="0"/>
                </a:lnTo>
                <a:lnTo>
                  <a:pt x="3495675" y="717078"/>
                </a:lnTo>
                <a:cubicBezTo>
                  <a:pt x="3495675" y="769688"/>
                  <a:pt x="3453027" y="812336"/>
                  <a:pt x="3400417" y="812336"/>
                </a:cubicBezTo>
                <a:lnTo>
                  <a:pt x="95258" y="812336"/>
                </a:lnTo>
                <a:cubicBezTo>
                  <a:pt x="42648" y="812336"/>
                  <a:pt x="0" y="769688"/>
                  <a:pt x="0" y="717078"/>
                </a:cubicBezTo>
                <a:close/>
              </a:path>
            </a:pathLst>
          </a:custGeom>
          <a:solidFill>
            <a:srgbClr val="077981"/>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C049500C-66B2-C67D-D2E1-BC36A14EA06D}"/>
              </a:ext>
            </a:extLst>
          </p:cNvPr>
          <p:cNvSpPr txBox="1"/>
          <p:nvPr/>
        </p:nvSpPr>
        <p:spPr>
          <a:xfrm>
            <a:off x="2551234" y="5027440"/>
            <a:ext cx="298288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rPr>
              <a:t>Safety to take risks, to voice their thinking and opportunities to develop and demonstrate agency.</a:t>
            </a:r>
            <a:endParaRPr kumimoji="0" lang="en-AU" sz="16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8" name="Rectangle: Rounded Corners 31">
            <a:extLst>
              <a:ext uri="{FF2B5EF4-FFF2-40B4-BE49-F238E27FC236}">
                <a16:creationId xmlns:a16="http://schemas.microsoft.com/office/drawing/2014/main" id="{5558EC11-B55B-30F3-08D5-612F813870BB}"/>
              </a:ext>
            </a:extLst>
          </p:cNvPr>
          <p:cNvSpPr/>
          <p:nvPr/>
        </p:nvSpPr>
        <p:spPr>
          <a:xfrm>
            <a:off x="2039712" y="3737595"/>
            <a:ext cx="3495675" cy="2268000"/>
          </a:xfrm>
          <a:prstGeom prst="roundRect">
            <a:avLst>
              <a:gd name="adj" fmla="val 4167"/>
            </a:avLst>
          </a:prstGeom>
          <a:noFill/>
          <a:ln w="15875">
            <a:solidFill>
              <a:srgbClr val="07798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9" name="TextBox 38">
            <a:extLst>
              <a:ext uri="{FF2B5EF4-FFF2-40B4-BE49-F238E27FC236}">
                <a16:creationId xmlns:a16="http://schemas.microsoft.com/office/drawing/2014/main" id="{4CB0B5D4-054F-9B30-E401-6CF52BA44782}"/>
              </a:ext>
            </a:extLst>
          </p:cNvPr>
          <p:cNvSpPr txBox="1"/>
          <p:nvPr/>
        </p:nvSpPr>
        <p:spPr>
          <a:xfrm>
            <a:off x="2139849" y="3837582"/>
            <a:ext cx="2701289" cy="968278"/>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Students all want to have </a:t>
            </a:r>
            <a:r>
              <a:rPr kumimoji="0" lang="en-US" sz="1800" b="1"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agency in learning </a:t>
            </a: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and the confidence to participate.</a:t>
            </a:r>
            <a:endParaRPr kumimoji="0" lang="en-AU"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endParaRPr>
          </a:p>
        </p:txBody>
      </p:sp>
      <p:sp>
        <p:nvSpPr>
          <p:cNvPr id="35" name="TextBox 34">
            <a:extLst>
              <a:ext uri="{FF2B5EF4-FFF2-40B4-BE49-F238E27FC236}">
                <a16:creationId xmlns:a16="http://schemas.microsoft.com/office/drawing/2014/main" id="{B5203183-A796-5D0E-ABC5-ED63E919881E}"/>
              </a:ext>
            </a:extLst>
          </p:cNvPr>
          <p:cNvSpPr txBox="1"/>
          <p:nvPr/>
        </p:nvSpPr>
        <p:spPr>
          <a:xfrm>
            <a:off x="2117127" y="5023593"/>
            <a:ext cx="470000" cy="9237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Calibri" panose="020F0502020204030204"/>
                <a:ea typeface="+mn-ea"/>
                <a:cs typeface="+mn-cs"/>
              </a:rPr>
              <a:t>4</a:t>
            </a:r>
            <a:endParaRPr kumimoji="0" lang="en-AU" sz="44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2DFC2D14-BD1A-F912-BB2A-B0B0AC8E24F0}"/>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Square Holes</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 (2022)</a:t>
            </a:r>
          </a:p>
        </p:txBody>
      </p:sp>
      <p:grpSp>
        <p:nvGrpSpPr>
          <p:cNvPr id="42" name="Group 41">
            <a:extLst>
              <a:ext uri="{FF2B5EF4-FFF2-40B4-BE49-F238E27FC236}">
                <a16:creationId xmlns:a16="http://schemas.microsoft.com/office/drawing/2014/main" id="{668C0715-CDB8-797D-1520-356AC836F8D3}"/>
              </a:ext>
            </a:extLst>
          </p:cNvPr>
          <p:cNvGrpSpPr/>
          <p:nvPr/>
        </p:nvGrpSpPr>
        <p:grpSpPr>
          <a:xfrm>
            <a:off x="11180189" y="545258"/>
            <a:ext cx="465158" cy="653197"/>
            <a:chOff x="11180189" y="545258"/>
            <a:chExt cx="465158" cy="653197"/>
          </a:xfrm>
        </p:grpSpPr>
        <p:pic>
          <p:nvPicPr>
            <p:cNvPr id="7" name="Picture 6" descr="A black and blue rectangle with a corner&#10;&#10;Description automatically generated">
              <a:extLst>
                <a:ext uri="{FF2B5EF4-FFF2-40B4-BE49-F238E27FC236}">
                  <a16:creationId xmlns:a16="http://schemas.microsoft.com/office/drawing/2014/main" id="{22D90A24-D251-AF10-5A69-E24C5667BE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41" name="Content Placeholder 6">
              <a:extLst>
                <a:ext uri="{FF2B5EF4-FFF2-40B4-BE49-F238E27FC236}">
                  <a16:creationId xmlns:a16="http://schemas.microsoft.com/office/drawing/2014/main" id="{F0516C7D-8D4A-3C41-7421-C80FFD31EAE8}"/>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6</a:t>
              </a:r>
            </a:p>
          </p:txBody>
        </p:sp>
      </p:grpSp>
      <p:pic>
        <p:nvPicPr>
          <p:cNvPr id="44" name="Picture 43" descr="A blue and black circle with a black background&#10;&#10;Description automatically generated">
            <a:extLst>
              <a:ext uri="{FF2B5EF4-FFF2-40B4-BE49-F238E27FC236}">
                <a16:creationId xmlns:a16="http://schemas.microsoft.com/office/drawing/2014/main" id="{08136844-8A81-8467-C9E3-B86686FBF8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18238" y="1617009"/>
            <a:ext cx="566093" cy="566093"/>
          </a:xfrm>
          <a:prstGeom prst="rect">
            <a:avLst/>
          </a:prstGeom>
        </p:spPr>
      </p:pic>
      <p:pic>
        <p:nvPicPr>
          <p:cNvPr id="46" name="Picture 45" descr="A group of people with a question mark and speech bubbles&#10;&#10;Description automatically generated">
            <a:extLst>
              <a:ext uri="{FF2B5EF4-FFF2-40B4-BE49-F238E27FC236}">
                <a16:creationId xmlns:a16="http://schemas.microsoft.com/office/drawing/2014/main" id="{767A8986-0ACF-0D0C-333D-964948E438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66359" y="1617009"/>
            <a:ext cx="463167" cy="566093"/>
          </a:xfrm>
          <a:prstGeom prst="rect">
            <a:avLst/>
          </a:prstGeom>
        </p:spPr>
      </p:pic>
      <p:pic>
        <p:nvPicPr>
          <p:cNvPr id="48" name="Picture 47" descr="A heart with a group of people in it&#10;&#10;Description automatically generated">
            <a:extLst>
              <a:ext uri="{FF2B5EF4-FFF2-40B4-BE49-F238E27FC236}">
                <a16:creationId xmlns:a16="http://schemas.microsoft.com/office/drawing/2014/main" id="{872C7036-9BD2-4607-E1F0-EBB4EF46BF4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70374" y="1617009"/>
            <a:ext cx="626133" cy="566093"/>
          </a:xfrm>
          <a:prstGeom prst="rect">
            <a:avLst/>
          </a:prstGeom>
        </p:spPr>
      </p:pic>
      <p:pic>
        <p:nvPicPr>
          <p:cNvPr id="50" name="Picture 49" descr="A blue line art of a megaphone&#10;&#10;Description automatically generated">
            <a:extLst>
              <a:ext uri="{FF2B5EF4-FFF2-40B4-BE49-F238E27FC236}">
                <a16:creationId xmlns:a16="http://schemas.microsoft.com/office/drawing/2014/main" id="{DC070386-6397-CA2D-5E25-2EC55AD6A21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08288" y="4058172"/>
            <a:ext cx="647597" cy="502840"/>
          </a:xfrm>
          <a:prstGeom prst="rect">
            <a:avLst/>
          </a:prstGeom>
        </p:spPr>
      </p:pic>
      <p:pic>
        <p:nvPicPr>
          <p:cNvPr id="52" name="Picture 51" descr="A group of blue speech bubbles with a person with question marks above them&#10;&#10;Description automatically generated">
            <a:extLst>
              <a:ext uri="{FF2B5EF4-FFF2-40B4-BE49-F238E27FC236}">
                <a16:creationId xmlns:a16="http://schemas.microsoft.com/office/drawing/2014/main" id="{1386BB40-FA99-DB26-CAC7-9453762B399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08155" y="4058172"/>
            <a:ext cx="600402" cy="566093"/>
          </a:xfrm>
          <a:prstGeom prst="rect">
            <a:avLst/>
          </a:prstGeom>
        </p:spPr>
      </p:pic>
    </p:spTree>
    <p:extLst>
      <p:ext uri="{BB962C8B-B14F-4D97-AF65-F5344CB8AC3E}">
        <p14:creationId xmlns:p14="http://schemas.microsoft.com/office/powerpoint/2010/main" val="34109668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925348" cy="702391"/>
          </a:xfrm>
        </p:spPr>
        <p:txBody>
          <a:bodyPr lIns="0" tIns="0" rIns="0" bIns="0" anchor="t" anchorCtr="0">
            <a:normAutofit/>
          </a:bodyPr>
          <a:lstStyle/>
          <a:p>
            <a:r>
              <a:rPr lang="en-US" sz="3600">
                <a:solidFill>
                  <a:schemeClr val="accent1"/>
                </a:solidFill>
              </a:rPr>
              <a:t>2.1 </a:t>
            </a:r>
            <a:r>
              <a:rPr lang="en-US" sz="3600" b="1">
                <a:solidFill>
                  <a:srgbClr val="A1DDD9"/>
                </a:solidFill>
              </a:rPr>
              <a:t>|</a:t>
            </a:r>
            <a:r>
              <a:rPr lang="en-US" sz="3600">
                <a:solidFill>
                  <a:schemeClr val="accent1"/>
                </a:solidFill>
              </a:rPr>
              <a:t> </a:t>
            </a:r>
            <a:r>
              <a:rPr lang="en-US" sz="3600" b="1">
                <a:solidFill>
                  <a:srgbClr val="077981"/>
                </a:solidFill>
                <a:latin typeface="+mn-lt"/>
              </a:rPr>
              <a:t>The voices of our learners</a:t>
            </a:r>
            <a:endParaRPr lang="en-AU" sz="3600" b="1">
              <a:solidFill>
                <a:srgbClr val="077981"/>
              </a:solidFill>
              <a:latin typeface="+mn-lt"/>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7032523" cy="4277200"/>
          </a:xfrm>
        </p:spPr>
        <p:txBody>
          <a:bodyPr lIns="0" tIns="0" rIns="0" bIns="0">
            <a:noAutofit/>
          </a:bodyPr>
          <a:lstStyle/>
          <a:p>
            <a:r>
              <a:rPr lang="en-AU"/>
              <a:t>What might </a:t>
            </a:r>
            <a:r>
              <a:rPr lang="en-AU" b="1"/>
              <a:t>our</a:t>
            </a:r>
            <a:r>
              <a:rPr lang="en-AU"/>
              <a:t> learners say about </a:t>
            </a:r>
            <a:r>
              <a:rPr lang="en-AU">
                <a:solidFill>
                  <a:srgbClr val="000000"/>
                </a:solidFill>
                <a:effectLst/>
              </a:rPr>
              <a:t>how they want to experience learning for it to be most effective for them?</a:t>
            </a:r>
          </a:p>
          <a:p>
            <a:pPr>
              <a:lnSpc>
                <a:spcPct val="100000"/>
              </a:lnSpc>
              <a:spcBef>
                <a:spcPts val="0"/>
              </a:spcBef>
              <a:spcAft>
                <a:spcPts val="500"/>
              </a:spcAft>
            </a:pPr>
            <a:r>
              <a:rPr lang="en-AU"/>
              <a:t>How do we know that?</a:t>
            </a:r>
            <a:endParaRPr lang="en-AU">
              <a:ea typeface="Calibri"/>
              <a:cs typeface="Calibri"/>
            </a:endParaRPr>
          </a:p>
        </p:txBody>
      </p:sp>
      <p:sp>
        <p:nvSpPr>
          <p:cNvPr id="4" name="Slide Number Placeholder 3">
            <a:extLst>
              <a:ext uri="{FF2B5EF4-FFF2-40B4-BE49-F238E27FC236}">
                <a16:creationId xmlns:a16="http://schemas.microsoft.com/office/drawing/2014/main" id="{A64E47A2-DE26-E2F1-1A37-895D76AD0437}"/>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23</a:t>
            </a:fld>
            <a:endParaRPr lang="en-US"/>
          </a:p>
        </p:txBody>
      </p:sp>
      <p:pic>
        <p:nvPicPr>
          <p:cNvPr id="5" name="Picture 4">
            <a:extLst>
              <a:ext uri="{FF2B5EF4-FFF2-40B4-BE49-F238E27FC236}">
                <a16:creationId xmlns:a16="http://schemas.microsoft.com/office/drawing/2014/main" id="{934410A4-9D68-889E-F92F-028CC14E98A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201255" y="1260001"/>
            <a:ext cx="2296062" cy="3239998"/>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group of people with speech bubbles&#10;&#10;Description automatically generated">
            <a:extLst>
              <a:ext uri="{FF2B5EF4-FFF2-40B4-BE49-F238E27FC236}">
                <a16:creationId xmlns:a16="http://schemas.microsoft.com/office/drawing/2014/main" id="{6218D943-6B7D-3B37-98ED-DBC34F8175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13" name="TextBox 12">
            <a:extLst>
              <a:ext uri="{FF2B5EF4-FFF2-40B4-BE49-F238E27FC236}">
                <a16:creationId xmlns:a16="http://schemas.microsoft.com/office/drawing/2014/main" id="{5A465861-B1FD-65D1-0806-79AA8B7AD410}"/>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PY AND SY COMPANION PAGE 6</a:t>
            </a:r>
          </a:p>
        </p:txBody>
      </p:sp>
    </p:spTree>
    <p:extLst>
      <p:ext uri="{BB962C8B-B14F-4D97-AF65-F5344CB8AC3E}">
        <p14:creationId xmlns:p14="http://schemas.microsoft.com/office/powerpoint/2010/main" val="14146342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925348" cy="559595"/>
          </a:xfrm>
        </p:spPr>
        <p:txBody>
          <a:bodyPr lIns="0" tIns="0" rIns="0" bIns="0" anchor="t" anchorCtr="0">
            <a:normAutofit/>
          </a:bodyPr>
          <a:lstStyle/>
          <a:p>
            <a:r>
              <a:rPr lang="en-US" sz="3600">
                <a:solidFill>
                  <a:schemeClr val="accent1"/>
                </a:solidFill>
              </a:rPr>
              <a:t>2.2 </a:t>
            </a:r>
            <a:r>
              <a:rPr lang="en-US" sz="3600" b="1">
                <a:solidFill>
                  <a:srgbClr val="A1DDD9"/>
                </a:solidFill>
              </a:rPr>
              <a:t>|</a:t>
            </a:r>
            <a:r>
              <a:rPr lang="en-US" sz="3600">
                <a:solidFill>
                  <a:schemeClr val="accent1"/>
                </a:solidFill>
              </a:rPr>
              <a:t> </a:t>
            </a:r>
            <a:r>
              <a:rPr lang="en-US" sz="3600" b="1">
                <a:solidFill>
                  <a:srgbClr val="077981"/>
                </a:solidFill>
                <a:latin typeface="+mn-lt"/>
              </a:rPr>
              <a:t>The aspirations of my learners</a:t>
            </a:r>
            <a:endParaRPr lang="en-AU" sz="3600" b="1">
              <a:solidFill>
                <a:srgbClr val="077981"/>
              </a:solidFill>
              <a:latin typeface="+mn-lt"/>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7069826" cy="2861063"/>
          </a:xfrm>
        </p:spPr>
        <p:txBody>
          <a:bodyPr lIns="0" tIns="0" rIns="0" bIns="0">
            <a:noAutofit/>
          </a:bodyPr>
          <a:lstStyle/>
          <a:p>
            <a:pPr>
              <a:lnSpc>
                <a:spcPct val="100000"/>
              </a:lnSpc>
              <a:spcBef>
                <a:spcPts val="0"/>
              </a:spcBef>
              <a:spcAft>
                <a:spcPts val="500"/>
              </a:spcAft>
            </a:pPr>
            <a:r>
              <a:rPr lang="en-AU"/>
              <a:t>How might we gain insight into the aspirations of our learners this year? </a:t>
            </a:r>
          </a:p>
          <a:p>
            <a:pPr>
              <a:lnSpc>
                <a:spcPct val="100000"/>
              </a:lnSpc>
              <a:spcBef>
                <a:spcPts val="0"/>
              </a:spcBef>
              <a:spcAft>
                <a:spcPts val="500"/>
              </a:spcAft>
            </a:pPr>
            <a:r>
              <a:rPr lang="en-AU"/>
              <a:t>How might we capture their perceptions of themselves as learners? </a:t>
            </a:r>
          </a:p>
          <a:p>
            <a:pPr>
              <a:lnSpc>
                <a:spcPct val="100000"/>
              </a:lnSpc>
              <a:spcBef>
                <a:spcPts val="0"/>
              </a:spcBef>
              <a:spcAft>
                <a:spcPts val="500"/>
              </a:spcAft>
            </a:pPr>
            <a:r>
              <a:rPr lang="en-AU"/>
              <a:t>How might we incorporate these insights into the choices we make in our learning design? </a:t>
            </a:r>
          </a:p>
        </p:txBody>
      </p:sp>
      <p:sp>
        <p:nvSpPr>
          <p:cNvPr id="4" name="Slide Number Placeholder 3">
            <a:extLst>
              <a:ext uri="{FF2B5EF4-FFF2-40B4-BE49-F238E27FC236}">
                <a16:creationId xmlns:a16="http://schemas.microsoft.com/office/drawing/2014/main" id="{A64E47A2-DE26-E2F1-1A37-895D76AD0437}"/>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24</a:t>
            </a:fld>
            <a:endParaRPr lang="en-US"/>
          </a:p>
        </p:txBody>
      </p:sp>
      <p:pic>
        <p:nvPicPr>
          <p:cNvPr id="5" name="Picture 4">
            <a:extLst>
              <a:ext uri="{FF2B5EF4-FFF2-40B4-BE49-F238E27FC236}">
                <a16:creationId xmlns:a16="http://schemas.microsoft.com/office/drawing/2014/main" id="{28D320F1-233B-B92A-F94A-BABCF1BD879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85245" y="1260001"/>
            <a:ext cx="2296061" cy="3239998"/>
          </a:xfrm>
          <a:prstGeom prst="rect">
            <a:avLst/>
          </a:prstGeom>
          <a:ln>
            <a:solidFill>
              <a:schemeClr val="bg2"/>
            </a:solidFill>
          </a:ln>
          <a:effectLst>
            <a:outerShdw blurRad="50800" dist="38100" dir="2700000" algn="tl" rotWithShape="0">
              <a:prstClr val="black">
                <a:alpha val="40000"/>
              </a:prstClr>
            </a:outerShdw>
          </a:effectLst>
        </p:spPr>
      </p:pic>
      <p:pic>
        <p:nvPicPr>
          <p:cNvPr id="6" name="Picture 5" descr="A group of people with speech bubbles&#10;&#10;Description automatically generated">
            <a:extLst>
              <a:ext uri="{FF2B5EF4-FFF2-40B4-BE49-F238E27FC236}">
                <a16:creationId xmlns:a16="http://schemas.microsoft.com/office/drawing/2014/main" id="{E8E4969F-65E2-E23A-9706-EFD035FD4B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1347507"/>
            <a:ext cx="578418" cy="837709"/>
          </a:xfrm>
          <a:prstGeom prst="rect">
            <a:avLst/>
          </a:prstGeom>
        </p:spPr>
      </p:pic>
      <p:grpSp>
        <p:nvGrpSpPr>
          <p:cNvPr id="8" name="Group 7">
            <a:extLst>
              <a:ext uri="{FF2B5EF4-FFF2-40B4-BE49-F238E27FC236}">
                <a16:creationId xmlns:a16="http://schemas.microsoft.com/office/drawing/2014/main" id="{B16F813E-4BE6-E981-4CFD-81D0906A858A}"/>
              </a:ext>
            </a:extLst>
          </p:cNvPr>
          <p:cNvGrpSpPr/>
          <p:nvPr/>
        </p:nvGrpSpPr>
        <p:grpSpPr>
          <a:xfrm>
            <a:off x="11180189" y="545258"/>
            <a:ext cx="465158" cy="653197"/>
            <a:chOff x="11180189" y="545258"/>
            <a:chExt cx="465158" cy="653197"/>
          </a:xfrm>
        </p:grpSpPr>
        <p:pic>
          <p:nvPicPr>
            <p:cNvPr id="9" name="Picture 8" descr="A black and blue rectangle with a corner&#10;&#10;Description automatically generated">
              <a:extLst>
                <a:ext uri="{FF2B5EF4-FFF2-40B4-BE49-F238E27FC236}">
                  <a16:creationId xmlns:a16="http://schemas.microsoft.com/office/drawing/2014/main" id="{90F549BA-8D7F-F90B-1C7D-0B96391288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0" name="Content Placeholder 6">
              <a:extLst>
                <a:ext uri="{FF2B5EF4-FFF2-40B4-BE49-F238E27FC236}">
                  <a16:creationId xmlns:a16="http://schemas.microsoft.com/office/drawing/2014/main" id="{83B7C5BB-CDD8-7B3A-22E0-A770853F2A6D}"/>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7</a:t>
              </a:r>
            </a:p>
          </p:txBody>
        </p:sp>
      </p:grpSp>
      <p:pic>
        <p:nvPicPr>
          <p:cNvPr id="3" name="Picture 2">
            <a:extLst>
              <a:ext uri="{FF2B5EF4-FFF2-40B4-BE49-F238E27FC236}">
                <a16:creationId xmlns:a16="http://schemas.microsoft.com/office/drawing/2014/main" id="{110A99FF-203F-C8CE-54A1-6D4E97B77DF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9349285" y="2841462"/>
            <a:ext cx="2296061" cy="3239997"/>
          </a:xfrm>
          <a:prstGeom prst="rect">
            <a:avLst/>
          </a:prstGeom>
          <a:ln>
            <a:solidFill>
              <a:schemeClr val="bg2"/>
            </a:solidFill>
          </a:ln>
          <a:effectLst>
            <a:outerShdw blurRad="50800" dist="38100" dir="2700000" algn="tl" rotWithShape="0">
              <a:prstClr val="black">
                <a:alpha val="40000"/>
              </a:prstClr>
            </a:outerShdw>
          </a:effectLst>
        </p:spPr>
      </p:pic>
      <p:sp>
        <p:nvSpPr>
          <p:cNvPr id="11" name="Content Placeholder 6">
            <a:extLst>
              <a:ext uri="{FF2B5EF4-FFF2-40B4-BE49-F238E27FC236}">
                <a16:creationId xmlns:a16="http://schemas.microsoft.com/office/drawing/2014/main" id="{4996D23A-4C64-F912-2721-8AEEDD5DDD9B}"/>
              </a:ext>
            </a:extLst>
          </p:cNvPr>
          <p:cNvSpPr txBox="1">
            <a:spLocks/>
          </p:cNvSpPr>
          <p:nvPr/>
        </p:nvSpPr>
        <p:spPr>
          <a:xfrm>
            <a:off x="719999" y="5753810"/>
            <a:ext cx="8424001" cy="32764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500"/>
              </a:spcAft>
              <a:buNone/>
            </a:pPr>
            <a:r>
              <a:rPr lang="en-AU" sz="2000"/>
              <a:t>NOTE: Page 7 differs for primary and secondary years.</a:t>
            </a:r>
          </a:p>
        </p:txBody>
      </p:sp>
    </p:spTree>
    <p:extLst>
      <p:ext uri="{BB962C8B-B14F-4D97-AF65-F5344CB8AC3E}">
        <p14:creationId xmlns:p14="http://schemas.microsoft.com/office/powerpoint/2010/main" val="25052594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0">
            <a:extLst>
              <a:ext uri="{FF2B5EF4-FFF2-40B4-BE49-F238E27FC236}">
                <a16:creationId xmlns:a16="http://schemas.microsoft.com/office/drawing/2014/main" id="{B03EB319-478C-BDDF-7ABA-35920030A819}"/>
              </a:ext>
            </a:extLst>
          </p:cNvPr>
          <p:cNvSpPr>
            <a:spLocks noGrp="1"/>
          </p:cNvSpPr>
          <p:nvPr>
            <p:ph idx="1"/>
          </p:nvPr>
        </p:nvSpPr>
        <p:spPr>
          <a:xfrm>
            <a:off x="3006237" y="1260000"/>
            <a:ext cx="8639110" cy="4925788"/>
          </a:xfrm>
        </p:spPr>
        <p:txBody>
          <a:bodyPr>
            <a:normAutofit fontScale="92500" lnSpcReduction="20000"/>
          </a:bodyPr>
          <a:lstStyle/>
          <a:p>
            <a:pPr marL="0" indent="0">
              <a:buNone/>
            </a:pPr>
            <a:r>
              <a:rPr lang="en-AU" sz="1900" b="1">
                <a:solidFill>
                  <a:srgbClr val="00295B"/>
                </a:solidFill>
              </a:rPr>
              <a:t>Purpose-driven, data-informed </a:t>
            </a:r>
          </a:p>
          <a:p>
            <a:pPr marL="0" indent="0">
              <a:lnSpc>
                <a:spcPct val="110000"/>
              </a:lnSpc>
              <a:buNone/>
            </a:pPr>
            <a:r>
              <a:rPr lang="en-AU" sz="1700"/>
              <a:t>The first big choice is to be a purpose-driven, data-informed education system. Being purpose-driven, </a:t>
            </a:r>
            <a:br>
              <a:rPr lang="en-AU" sz="1700"/>
            </a:br>
            <a:r>
              <a:rPr lang="en-AU" sz="1700"/>
              <a:t>we keep children and young people at the centre when we make decisions and deeply consider what improvement looks like as we work towards our purpose. Data informs us, learner outcomes define us.</a:t>
            </a:r>
          </a:p>
          <a:p>
            <a:pPr marL="0" indent="0">
              <a:buNone/>
            </a:pPr>
            <a:r>
              <a:rPr lang="en-AU" sz="1100">
                <a:solidFill>
                  <a:schemeClr val="accent2"/>
                </a:solidFill>
              </a:rPr>
              <a:t>………………………………………………………………………………………………………………………………………………………………………………………………………………………………........................................</a:t>
            </a:r>
          </a:p>
          <a:p>
            <a:pPr marL="0" indent="0">
              <a:buNone/>
            </a:pPr>
            <a:r>
              <a:rPr lang="en-AU" sz="1900" b="1">
                <a:solidFill>
                  <a:srgbClr val="00295B"/>
                </a:solidFill>
              </a:rPr>
              <a:t>Areas of impact </a:t>
            </a:r>
          </a:p>
          <a:p>
            <a:pPr marL="0" indent="0">
              <a:lnSpc>
                <a:spcPct val="120000"/>
              </a:lnSpc>
              <a:buNone/>
            </a:pPr>
            <a:r>
              <a:rPr lang="en-AU" sz="1700"/>
              <a:t>The second big choice is to define our areas of impact. We can do anything, but we can’t do everything, so we have made choices as a system based on evidence about what makes the biggest difference to students’ learning and lives. Because context matters, schools will identify their focus within these choices. As schools work on their focus area of impact/domain(s) they will open up opportunities to intentionally pursue other areas over time. </a:t>
            </a:r>
          </a:p>
          <a:p>
            <a:pPr marL="0" indent="0">
              <a:buNone/>
            </a:pPr>
            <a:r>
              <a:rPr lang="en-AU" sz="1100">
                <a:solidFill>
                  <a:schemeClr val="accent2"/>
                </a:solidFill>
              </a:rPr>
              <a:t>………………………………………………………………………………………………………………………………………………………………………………………………………………………………........................................</a:t>
            </a:r>
          </a:p>
          <a:p>
            <a:pPr marL="0" indent="0">
              <a:buNone/>
            </a:pPr>
            <a:r>
              <a:rPr lang="en-AU" sz="1900" b="1">
                <a:solidFill>
                  <a:srgbClr val="00295B"/>
                </a:solidFill>
              </a:rPr>
              <a:t>The SA Curriculum for public education</a:t>
            </a:r>
          </a:p>
          <a:p>
            <a:pPr marL="0" indent="0">
              <a:lnSpc>
                <a:spcPct val="110000"/>
              </a:lnSpc>
              <a:buNone/>
            </a:pPr>
            <a:r>
              <a:rPr lang="en-AU" sz="1700"/>
              <a:t>The third big choice is to ensure the curriculum aligns with our purpose and areas of impact. The SA Curriculum</a:t>
            </a:r>
            <a:r>
              <a:rPr lang="en-AU" sz="1500"/>
              <a:t>*</a:t>
            </a:r>
            <a:r>
              <a:rPr lang="en-AU" sz="1700"/>
              <a:t> will help guide teachers on what to focus on and emphasise as they intentionally design learning that develops dispositions, capabilities and knowledge to support our children and young people to learn and thrive.</a:t>
            </a:r>
          </a:p>
          <a:p>
            <a:pPr marL="0" indent="0">
              <a:buNone/>
            </a:pPr>
            <a:r>
              <a:rPr lang="en-AU" sz="1500"/>
              <a:t>* The SA Curriculum is an adaptation of the Australian Curriculum version 9.0.</a:t>
            </a:r>
          </a:p>
        </p:txBody>
      </p:sp>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2.3 </a:t>
            </a:r>
            <a:r>
              <a:rPr lang="en-US" sz="3600" b="1">
                <a:solidFill>
                  <a:srgbClr val="A1DDD9"/>
                </a:solidFill>
              </a:rPr>
              <a:t>|</a:t>
            </a:r>
            <a:r>
              <a:rPr lang="en-US" sz="3600">
                <a:solidFill>
                  <a:schemeClr val="accent1"/>
                </a:solidFill>
              </a:rPr>
              <a:t> </a:t>
            </a:r>
            <a:r>
              <a:rPr lang="en-US" sz="3600" b="1">
                <a:solidFill>
                  <a:srgbClr val="077981"/>
                </a:solidFill>
                <a:latin typeface="+mn-lt"/>
              </a:rPr>
              <a:t>The choices we have made as a system</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25</a:t>
            </a:fld>
            <a:endParaRPr lang="en-US"/>
          </a:p>
        </p:txBody>
      </p:sp>
      <p:pic>
        <p:nvPicPr>
          <p:cNvPr id="14" name="Picture 13" descr="A colorful stripes on a black background&#10;&#10;Description automatically generated">
            <a:extLst>
              <a:ext uri="{FF2B5EF4-FFF2-40B4-BE49-F238E27FC236}">
                <a16:creationId xmlns:a16="http://schemas.microsoft.com/office/drawing/2014/main" id="{1B746B5D-42D6-0E5C-AC6B-7AA034E72A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000" y="1260000"/>
            <a:ext cx="2090192" cy="873513"/>
          </a:xfrm>
          <a:prstGeom prst="rect">
            <a:avLst/>
          </a:prstGeom>
        </p:spPr>
      </p:pic>
      <p:pic>
        <p:nvPicPr>
          <p:cNvPr id="16" name="Picture 15" descr="A diagram of a diagram&#10;&#10;Description automatically generated with medium confidence">
            <a:extLst>
              <a:ext uri="{FF2B5EF4-FFF2-40B4-BE49-F238E27FC236}">
                <a16:creationId xmlns:a16="http://schemas.microsoft.com/office/drawing/2014/main" id="{E9DA92D7-7452-E047-C756-2397D80D47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000" y="2585175"/>
            <a:ext cx="2090192" cy="1469343"/>
          </a:xfrm>
          <a:prstGeom prst="rect">
            <a:avLst/>
          </a:prstGeom>
        </p:spPr>
      </p:pic>
      <p:pic>
        <p:nvPicPr>
          <p:cNvPr id="18" name="Picture 17" descr="A diagram of a child's understanding&#10;&#10;Description automatically generated">
            <a:extLst>
              <a:ext uri="{FF2B5EF4-FFF2-40B4-BE49-F238E27FC236}">
                <a16:creationId xmlns:a16="http://schemas.microsoft.com/office/drawing/2014/main" id="{4D9012A3-ECFF-07C6-8D62-5C592C544B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528" y="4419328"/>
            <a:ext cx="2205664" cy="1512455"/>
          </a:xfrm>
          <a:prstGeom prst="rect">
            <a:avLst/>
          </a:prstGeom>
        </p:spPr>
      </p:pic>
      <p:grpSp>
        <p:nvGrpSpPr>
          <p:cNvPr id="4" name="Group 3">
            <a:extLst>
              <a:ext uri="{FF2B5EF4-FFF2-40B4-BE49-F238E27FC236}">
                <a16:creationId xmlns:a16="http://schemas.microsoft.com/office/drawing/2014/main" id="{034449A9-BBB0-BF7C-82D9-74051E7A5447}"/>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7DB43E2B-D35A-3E2C-3DB6-34EBC2F978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253D5998-A865-61C8-84B7-82A3DDFAC827}"/>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8</a:t>
              </a:r>
            </a:p>
          </p:txBody>
        </p:sp>
      </p:grpSp>
    </p:spTree>
    <p:extLst>
      <p:ext uri="{BB962C8B-B14F-4D97-AF65-F5344CB8AC3E}">
        <p14:creationId xmlns:p14="http://schemas.microsoft.com/office/powerpoint/2010/main" val="21459330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2.3 </a:t>
            </a:r>
            <a:r>
              <a:rPr lang="en-US" sz="3600" b="1">
                <a:solidFill>
                  <a:srgbClr val="A1DDD9"/>
                </a:solidFill>
              </a:rPr>
              <a:t>|</a:t>
            </a:r>
            <a:r>
              <a:rPr lang="en-US" sz="3600">
                <a:solidFill>
                  <a:schemeClr val="accent1"/>
                </a:solidFill>
              </a:rPr>
              <a:t> </a:t>
            </a:r>
            <a:r>
              <a:rPr lang="en-US" sz="3600" b="1">
                <a:solidFill>
                  <a:srgbClr val="077981"/>
                </a:solidFill>
                <a:latin typeface="+mn-lt"/>
              </a:rPr>
              <a:t>Choice 1: Purpose-driven, data-informed</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26</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stretch>
            <a:fillRect/>
          </a:stretch>
        </p:blipFill>
        <p:spPr>
          <a:xfrm>
            <a:off x="1744662" y="1406214"/>
            <a:ext cx="8702676" cy="4351338"/>
          </a:xfrm>
          <a:prstGeom prst="rect">
            <a:avLst/>
          </a:prstGeom>
        </p:spPr>
      </p:pic>
      <p:pic>
        <p:nvPicPr>
          <p:cNvPr id="12" name="Picture 11" descr="A computer screen with a play button&#10;&#10;Description automatically generated">
            <a:extLst>
              <a:ext uri="{FF2B5EF4-FFF2-40B4-BE49-F238E27FC236}">
                <a16:creationId xmlns:a16="http://schemas.microsoft.com/office/drawing/2014/main" id="{ABBD0A06-9621-4393-176E-DD1D138B03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56725"/>
            <a:ext cx="606093" cy="417310"/>
          </a:xfrm>
          <a:prstGeom prst="rect">
            <a:avLst/>
          </a:prstGeom>
        </p:spPr>
      </p:pic>
      <p:sp>
        <p:nvSpPr>
          <p:cNvPr id="13" name="TextBox 12">
            <a:extLst>
              <a:ext uri="{FF2B5EF4-FFF2-40B4-BE49-F238E27FC236}">
                <a16:creationId xmlns:a16="http://schemas.microsoft.com/office/drawing/2014/main" id="{257C9E21-831C-57E3-967F-0384B28701A1}"/>
              </a:ext>
            </a:extLst>
          </p:cNvPr>
          <p:cNvSpPr txBox="1"/>
          <p:nvPr/>
        </p:nvSpPr>
        <p:spPr>
          <a:xfrm>
            <a:off x="6889315" y="6376996"/>
            <a:ext cx="4575783" cy="261610"/>
          </a:xfrm>
          <a:prstGeom prst="rect">
            <a:avLst/>
          </a:prstGeom>
          <a:noFill/>
          <a:ln>
            <a:noFill/>
          </a:ln>
        </p:spPr>
        <p:txBody>
          <a:bodyPr wrap="square" rtlCol="0">
            <a:spAutoFit/>
          </a:bodyPr>
          <a:lstStyle/>
          <a:p>
            <a:pPr algn="r">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AND SY PAGE 8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Department for Education 2024</a:t>
            </a:r>
          </a:p>
        </p:txBody>
      </p:sp>
    </p:spTree>
    <p:extLst>
      <p:ext uri="{BB962C8B-B14F-4D97-AF65-F5344CB8AC3E}">
        <p14:creationId xmlns:p14="http://schemas.microsoft.com/office/powerpoint/2010/main" val="30959585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2.3 </a:t>
            </a:r>
            <a:r>
              <a:rPr lang="en-US" sz="3600" b="1">
                <a:solidFill>
                  <a:srgbClr val="A1DDD9"/>
                </a:solidFill>
              </a:rPr>
              <a:t>|</a:t>
            </a:r>
            <a:r>
              <a:rPr lang="en-US" sz="3600">
                <a:solidFill>
                  <a:schemeClr val="accent1"/>
                </a:solidFill>
              </a:rPr>
              <a:t> </a:t>
            </a:r>
            <a:r>
              <a:rPr lang="en-US" sz="3600" b="1">
                <a:solidFill>
                  <a:srgbClr val="077981"/>
                </a:solidFill>
                <a:latin typeface="+mn-lt"/>
              </a:rPr>
              <a:t>Choice 2: Areas of impact</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27</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stretch>
            <a:fillRect/>
          </a:stretch>
        </p:blipFill>
        <p:spPr>
          <a:xfrm>
            <a:off x="1744662" y="1406214"/>
            <a:ext cx="8702676" cy="4351338"/>
          </a:xfrm>
          <a:prstGeom prst="rect">
            <a:avLst/>
          </a:prstGeom>
        </p:spPr>
      </p:pic>
      <p:sp>
        <p:nvSpPr>
          <p:cNvPr id="3" name="TextBox 2">
            <a:extLst>
              <a:ext uri="{FF2B5EF4-FFF2-40B4-BE49-F238E27FC236}">
                <a16:creationId xmlns:a16="http://schemas.microsoft.com/office/drawing/2014/main" id="{D42B3933-CEBA-5481-7668-5777F662CC76}"/>
              </a:ext>
            </a:extLst>
          </p:cNvPr>
          <p:cNvSpPr txBox="1"/>
          <p:nvPr/>
        </p:nvSpPr>
        <p:spPr>
          <a:xfrm>
            <a:off x="7002049" y="6376996"/>
            <a:ext cx="4463049"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AND SY PAGE 8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Department for Education 2024a</a:t>
            </a:r>
          </a:p>
        </p:txBody>
      </p:sp>
      <p:pic>
        <p:nvPicPr>
          <p:cNvPr id="4" name="Picture 3" descr="A computer screen with a play button&#10;&#10;Description automatically generated">
            <a:extLst>
              <a:ext uri="{FF2B5EF4-FFF2-40B4-BE49-F238E27FC236}">
                <a16:creationId xmlns:a16="http://schemas.microsoft.com/office/drawing/2014/main" id="{4BC0E68B-C6A1-D825-B304-6C4067672F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56725"/>
            <a:ext cx="606093" cy="417310"/>
          </a:xfrm>
          <a:prstGeom prst="rect">
            <a:avLst/>
          </a:prstGeom>
        </p:spPr>
      </p:pic>
    </p:spTree>
    <p:extLst>
      <p:ext uri="{BB962C8B-B14F-4D97-AF65-F5344CB8AC3E}">
        <p14:creationId xmlns:p14="http://schemas.microsoft.com/office/powerpoint/2010/main" val="13703804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2.3 </a:t>
            </a:r>
            <a:r>
              <a:rPr lang="en-US" sz="3600" b="1">
                <a:solidFill>
                  <a:srgbClr val="A1DDD9"/>
                </a:solidFill>
              </a:rPr>
              <a:t>|</a:t>
            </a:r>
            <a:r>
              <a:rPr lang="en-US" sz="3600">
                <a:solidFill>
                  <a:schemeClr val="accent1"/>
                </a:solidFill>
              </a:rPr>
              <a:t> </a:t>
            </a:r>
            <a:r>
              <a:rPr lang="en-US" sz="3600" b="1">
                <a:solidFill>
                  <a:srgbClr val="077981"/>
                </a:solidFill>
                <a:latin typeface="+mn-lt"/>
              </a:rPr>
              <a:t>Choice 3: SA Curriculum for public education</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28</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stretch>
            <a:fillRect/>
          </a:stretch>
        </p:blipFill>
        <p:spPr>
          <a:xfrm>
            <a:off x="1744662" y="1406214"/>
            <a:ext cx="8702676" cy="4351338"/>
          </a:xfrm>
          <a:prstGeom prst="rect">
            <a:avLst/>
          </a:prstGeom>
        </p:spPr>
      </p:pic>
      <p:sp>
        <p:nvSpPr>
          <p:cNvPr id="3" name="TextBox 2">
            <a:extLst>
              <a:ext uri="{FF2B5EF4-FFF2-40B4-BE49-F238E27FC236}">
                <a16:creationId xmlns:a16="http://schemas.microsoft.com/office/drawing/2014/main" id="{620F8A81-C0BC-A8E9-0F75-F5E4F4720096}"/>
              </a:ext>
            </a:extLst>
          </p:cNvPr>
          <p:cNvSpPr txBox="1"/>
          <p:nvPr/>
        </p:nvSpPr>
        <p:spPr>
          <a:xfrm>
            <a:off x="6701425" y="6376996"/>
            <a:ext cx="4763673"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AND SY PAGE 8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Department for Education 2024b</a:t>
            </a: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56725"/>
            <a:ext cx="606093" cy="417310"/>
          </a:xfrm>
          <a:prstGeom prst="rect">
            <a:avLst/>
          </a:prstGeom>
        </p:spPr>
      </p:pic>
    </p:spTree>
    <p:extLst>
      <p:ext uri="{BB962C8B-B14F-4D97-AF65-F5344CB8AC3E}">
        <p14:creationId xmlns:p14="http://schemas.microsoft.com/office/powerpoint/2010/main" val="6390254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2.3 </a:t>
            </a:r>
            <a:r>
              <a:rPr lang="en-US" sz="3600" b="1">
                <a:solidFill>
                  <a:srgbClr val="A1DDD9"/>
                </a:solidFill>
              </a:rPr>
              <a:t>|</a:t>
            </a:r>
            <a:r>
              <a:rPr lang="en-US" sz="3600">
                <a:solidFill>
                  <a:schemeClr val="accent1"/>
                </a:solidFill>
              </a:rPr>
              <a:t> </a:t>
            </a:r>
            <a:r>
              <a:rPr lang="en-US" sz="3600" b="1">
                <a:solidFill>
                  <a:srgbClr val="077981"/>
                </a:solidFill>
                <a:latin typeface="+mn-lt"/>
              </a:rPr>
              <a:t>The choices we have made as a system</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29</a:t>
            </a:fld>
            <a:endParaRPr lang="en-US"/>
          </a:p>
        </p:txBody>
      </p:sp>
      <p:sp>
        <p:nvSpPr>
          <p:cNvPr id="5" name="Content Placeholder 6">
            <a:extLst>
              <a:ext uri="{FF2B5EF4-FFF2-40B4-BE49-F238E27FC236}">
                <a16:creationId xmlns:a16="http://schemas.microsoft.com/office/drawing/2014/main" id="{5DFCF6C3-7615-FA1B-FD8D-2C1BF38D702F}"/>
              </a:ext>
            </a:extLst>
          </p:cNvPr>
          <p:cNvSpPr txBox="1">
            <a:spLocks/>
          </p:cNvSpPr>
          <p:nvPr/>
        </p:nvSpPr>
        <p:spPr>
          <a:xfrm>
            <a:off x="719999" y="1260001"/>
            <a:ext cx="10925347" cy="5065238"/>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500"/>
              </a:spcBef>
            </a:pPr>
            <a:r>
              <a:rPr lang="en-AU">
                <a:solidFill>
                  <a:srgbClr val="000000"/>
                </a:solidFill>
                <a:effectLst/>
              </a:rPr>
              <a:t>Why is it important to be purpose-driven and data-informed?</a:t>
            </a:r>
          </a:p>
          <a:p>
            <a:pPr>
              <a:spcBef>
                <a:spcPts val="500"/>
              </a:spcBef>
            </a:pPr>
            <a:r>
              <a:rPr lang="en-AU">
                <a:solidFill>
                  <a:srgbClr val="000000"/>
                </a:solidFill>
                <a:effectLst/>
              </a:rPr>
              <a:t>What do we see as the difference between being ‘purpose-driven </a:t>
            </a:r>
            <a:br>
              <a:rPr lang="en-AU">
                <a:solidFill>
                  <a:srgbClr val="000000"/>
                </a:solidFill>
                <a:effectLst/>
              </a:rPr>
            </a:br>
            <a:r>
              <a:rPr lang="en-AU">
                <a:solidFill>
                  <a:srgbClr val="000000"/>
                </a:solidFill>
                <a:effectLst/>
              </a:rPr>
              <a:t>and data-informed’ rather than ‘data-driven’? </a:t>
            </a:r>
          </a:p>
          <a:p>
            <a:pPr>
              <a:spcBef>
                <a:spcPts val="500"/>
              </a:spcBef>
            </a:pPr>
            <a:r>
              <a:rPr lang="en-AU">
                <a:solidFill>
                  <a:srgbClr val="000000"/>
                </a:solidFill>
                <a:effectLst/>
              </a:rPr>
              <a:t>Being</a:t>
            </a:r>
            <a:r>
              <a:rPr lang="en-AU" b="1">
                <a:solidFill>
                  <a:srgbClr val="000000"/>
                </a:solidFill>
                <a:effectLst/>
              </a:rPr>
              <a:t> purpose-driven </a:t>
            </a:r>
            <a:r>
              <a:rPr lang="en-AU">
                <a:solidFill>
                  <a:srgbClr val="000000"/>
                </a:solidFill>
                <a:effectLst/>
              </a:rPr>
              <a:t>and </a:t>
            </a:r>
            <a:r>
              <a:rPr lang="en-AU" b="1">
                <a:solidFill>
                  <a:srgbClr val="000000"/>
                </a:solidFill>
                <a:effectLst/>
              </a:rPr>
              <a:t>data-informed</a:t>
            </a:r>
            <a:r>
              <a:rPr lang="en-AU">
                <a:solidFill>
                  <a:srgbClr val="000000"/>
                </a:solidFill>
                <a:effectLst/>
              </a:rPr>
              <a:t> guides us to think beyond standardised measures. Why does this matter for us and our learners?</a:t>
            </a:r>
          </a:p>
          <a:p>
            <a:pPr marL="0" indent="0">
              <a:spcBef>
                <a:spcPts val="500"/>
              </a:spcBef>
              <a:buNone/>
            </a:pPr>
            <a:endParaRPr lang="en-AU">
              <a:solidFill>
                <a:srgbClr val="000000"/>
              </a:solidFill>
              <a:effectLst/>
            </a:endParaRPr>
          </a:p>
        </p:txBody>
      </p:sp>
      <p:pic>
        <p:nvPicPr>
          <p:cNvPr id="3" name="Picture 2" descr="A group of people with speech bubbles&#10;&#10;Description automatically generated">
            <a:extLst>
              <a:ext uri="{FF2B5EF4-FFF2-40B4-BE49-F238E27FC236}">
                <a16:creationId xmlns:a16="http://schemas.microsoft.com/office/drawing/2014/main" id="{E73EA6F9-60F6-4412-A3F4-3307F28337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4" name="TextBox 3">
            <a:extLst>
              <a:ext uri="{FF2B5EF4-FFF2-40B4-BE49-F238E27FC236}">
                <a16:creationId xmlns:a16="http://schemas.microsoft.com/office/drawing/2014/main" id="{7AAD9ED1-7176-9EC2-3D10-0AAACEC10AB4}"/>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AND SY PAGE 8</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8491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2.3 </a:t>
            </a:r>
            <a:r>
              <a:rPr lang="en-US" sz="3600" b="1">
                <a:solidFill>
                  <a:srgbClr val="A1DDD9"/>
                </a:solidFill>
              </a:rPr>
              <a:t>|</a:t>
            </a:r>
            <a:r>
              <a:rPr lang="en-US" sz="3600">
                <a:solidFill>
                  <a:schemeClr val="accent1"/>
                </a:solidFill>
              </a:rPr>
              <a:t> </a:t>
            </a:r>
            <a:r>
              <a:rPr lang="en-US" sz="3600" b="1">
                <a:solidFill>
                  <a:srgbClr val="077981"/>
                </a:solidFill>
                <a:latin typeface="+mn-lt"/>
              </a:rPr>
              <a:t>The choices we have made as a system</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30</a:t>
            </a:fld>
            <a:endParaRPr lang="en-US"/>
          </a:p>
        </p:txBody>
      </p:sp>
      <p:sp>
        <p:nvSpPr>
          <p:cNvPr id="5" name="Content Placeholder 6">
            <a:extLst>
              <a:ext uri="{FF2B5EF4-FFF2-40B4-BE49-F238E27FC236}">
                <a16:creationId xmlns:a16="http://schemas.microsoft.com/office/drawing/2014/main" id="{5DFCF6C3-7615-FA1B-FD8D-2C1BF38D702F}"/>
              </a:ext>
            </a:extLst>
          </p:cNvPr>
          <p:cNvSpPr txBox="1">
            <a:spLocks/>
          </p:cNvSpPr>
          <p:nvPr/>
        </p:nvSpPr>
        <p:spPr>
          <a:xfrm>
            <a:off x="719999" y="1260001"/>
            <a:ext cx="10925348" cy="4300827"/>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500"/>
              </a:spcBef>
            </a:pPr>
            <a:r>
              <a:rPr lang="en-AU" dirty="0">
                <a:solidFill>
                  <a:srgbClr val="000000"/>
                </a:solidFill>
                <a:effectLst/>
              </a:rPr>
              <a:t>We can choose our focus area of impact/domain(s). Our focus will </a:t>
            </a:r>
            <a:br>
              <a:rPr lang="en-AU" dirty="0">
                <a:solidFill>
                  <a:srgbClr val="000000"/>
                </a:solidFill>
                <a:effectLst/>
              </a:rPr>
            </a:br>
            <a:r>
              <a:rPr lang="en-AU" dirty="0">
                <a:solidFill>
                  <a:srgbClr val="000000"/>
                </a:solidFill>
                <a:effectLst/>
              </a:rPr>
              <a:t>guide and inform our work in curriculum </a:t>
            </a:r>
            <a:r>
              <a:rPr lang="en-AU" i="1" dirty="0">
                <a:solidFill>
                  <a:srgbClr val="000000"/>
                </a:solidFill>
                <a:effectLst/>
              </a:rPr>
              <a:t>and</a:t>
            </a:r>
            <a:r>
              <a:rPr lang="en-AU" dirty="0">
                <a:solidFill>
                  <a:srgbClr val="000000"/>
                </a:solidFill>
                <a:effectLst/>
              </a:rPr>
              <a:t> in the broader aspects </a:t>
            </a:r>
            <a:br>
              <a:rPr lang="en-AU" dirty="0">
                <a:solidFill>
                  <a:srgbClr val="000000"/>
                </a:solidFill>
                <a:effectLst/>
              </a:rPr>
            </a:br>
            <a:r>
              <a:rPr lang="en-AU" dirty="0">
                <a:solidFill>
                  <a:srgbClr val="000000"/>
                </a:solidFill>
                <a:effectLst/>
              </a:rPr>
              <a:t>of students’ experiences of school. How might this benefit us and </a:t>
            </a:r>
            <a:br>
              <a:rPr lang="en-AU" dirty="0">
                <a:solidFill>
                  <a:srgbClr val="000000"/>
                </a:solidFill>
                <a:effectLst/>
              </a:rPr>
            </a:br>
            <a:r>
              <a:rPr lang="en-AU" dirty="0">
                <a:solidFill>
                  <a:srgbClr val="000000"/>
                </a:solidFill>
                <a:effectLst/>
              </a:rPr>
              <a:t>our learners?</a:t>
            </a:r>
          </a:p>
          <a:p>
            <a:pPr marL="0" indent="0">
              <a:spcBef>
                <a:spcPts val="500"/>
              </a:spcBef>
              <a:buNone/>
            </a:pPr>
            <a:endParaRPr lang="en-AU" dirty="0">
              <a:solidFill>
                <a:srgbClr val="000000"/>
              </a:solidFill>
              <a:effectLst/>
            </a:endParaRPr>
          </a:p>
          <a:p>
            <a:pPr>
              <a:spcBef>
                <a:spcPts val="500"/>
              </a:spcBef>
            </a:pPr>
            <a:r>
              <a:rPr lang="en-AU" dirty="0">
                <a:solidFill>
                  <a:srgbClr val="000000"/>
                </a:solidFill>
                <a:effectLst/>
              </a:rPr>
              <a:t>Our purpose statement says that </a:t>
            </a:r>
            <a:r>
              <a:rPr lang="en-AU" i="1" dirty="0">
                <a:solidFill>
                  <a:srgbClr val="000000"/>
                </a:solidFill>
                <a:effectLst/>
              </a:rPr>
              <a:t>‘...we are relentless in our ambition for all children and young people to enter the world beyond the classroom ready to learn and to create opportunities to live a satisfying and fulfilling life of their choosing</a:t>
            </a:r>
            <a:r>
              <a:rPr lang="en-AU" dirty="0">
                <a:solidFill>
                  <a:srgbClr val="000000"/>
                </a:solidFill>
                <a:effectLst/>
              </a:rPr>
              <a:t>.’ How do we see the presence of dispositions and capabilities in the curriculum supporting this ambition?</a:t>
            </a:r>
          </a:p>
        </p:txBody>
      </p:sp>
      <p:pic>
        <p:nvPicPr>
          <p:cNvPr id="3" name="Picture 2" descr="A group of people with speech bubbles&#10;&#10;Description automatically generated">
            <a:extLst>
              <a:ext uri="{FF2B5EF4-FFF2-40B4-BE49-F238E27FC236}">
                <a16:creationId xmlns:a16="http://schemas.microsoft.com/office/drawing/2014/main" id="{E73EA6F9-60F6-4412-A3F4-3307F28337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4" name="TextBox 3">
            <a:extLst>
              <a:ext uri="{FF2B5EF4-FFF2-40B4-BE49-F238E27FC236}">
                <a16:creationId xmlns:a16="http://schemas.microsoft.com/office/drawing/2014/main" id="{7AAD9ED1-7176-9EC2-3D10-0AAACEC10AB4}"/>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AND SY PAGE 8</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20156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ACA6E8-8DF4-A47D-C6C5-CC43BA5B71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875030">
            <a:off x="7958923" y="2922498"/>
            <a:ext cx="1717624" cy="2433300"/>
          </a:xfrm>
          <a:prstGeom prst="rect">
            <a:avLst/>
          </a:prstGeom>
          <a:ln>
            <a:noFill/>
          </a:ln>
          <a:effectLst>
            <a:outerShdw blurRad="50800" dist="38100" dir="2700000" algn="tl" rotWithShape="0">
              <a:prstClr val="black">
                <a:alpha val="40000"/>
              </a:prstClr>
            </a:outerShdw>
          </a:effectLst>
        </p:spPr>
      </p:pic>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p:txBody>
          <a:bodyPr/>
          <a:lstStyle/>
          <a:p>
            <a:r>
              <a:rPr lang="en-US" sz="4800" b="0"/>
              <a:t>SECTION 3 </a:t>
            </a:r>
            <a:r>
              <a:rPr lang="en-US" sz="4800" b="0">
                <a:solidFill>
                  <a:srgbClr val="56C4CF"/>
                </a:solidFill>
              </a:rPr>
              <a:t>|</a:t>
            </a:r>
            <a:r>
              <a:rPr lang="en-US" sz="4800" b="0"/>
              <a:t> </a:t>
            </a:r>
            <a:r>
              <a:rPr lang="en-US" sz="4800"/>
              <a:t>Unpacking our strategy for public education</a:t>
            </a:r>
            <a:endParaRPr lang="en-AU" sz="4800"/>
          </a:p>
        </p:txBody>
      </p:sp>
      <p:pic>
        <p:nvPicPr>
          <p:cNvPr id="5" name="Picture 4">
            <a:extLst>
              <a:ext uri="{FF2B5EF4-FFF2-40B4-BE49-F238E27FC236}">
                <a16:creationId xmlns:a16="http://schemas.microsoft.com/office/drawing/2014/main" id="{10D6AB07-FE8B-8174-23F2-7156ECBF0F2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20844974">
            <a:off x="5471244" y="2974152"/>
            <a:ext cx="1724386" cy="2433301"/>
          </a:xfrm>
          <a:prstGeom prst="rect">
            <a:avLst/>
          </a:prstGeom>
          <a:ln>
            <a:no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81175" y="2506657"/>
            <a:ext cx="1717624" cy="2433301"/>
          </a:xfrm>
          <a:prstGeom prst="rect">
            <a:avLst/>
          </a:prstGeom>
          <a:ln>
            <a:noFill/>
          </a:ln>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4DDEC209-47A1-14A0-20D5-1C8C2739F66C}"/>
              </a:ext>
            </a:extLst>
          </p:cNvPr>
          <p:cNvSpPr txBox="1"/>
          <p:nvPr/>
        </p:nvSpPr>
        <p:spPr>
          <a:xfrm>
            <a:off x="5226887" y="6376996"/>
            <a:ext cx="5659695"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COMPANION PY or SY PAGES 12 to 19, 22, 27 to 29</a:t>
            </a:r>
          </a:p>
        </p:txBody>
      </p:sp>
    </p:spTree>
    <p:extLst>
      <p:ext uri="{BB962C8B-B14F-4D97-AF65-F5344CB8AC3E}">
        <p14:creationId xmlns:p14="http://schemas.microsoft.com/office/powerpoint/2010/main" val="26384563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9066938" cy="1106404"/>
          </a:xfrm>
        </p:spPr>
        <p:txBody>
          <a:bodyPr lIns="0" tIns="0" rIns="0" bIns="0" anchor="t" anchorCtr="0">
            <a:noAutofit/>
          </a:bodyPr>
          <a:lstStyle/>
          <a:p>
            <a:r>
              <a:rPr lang="en-US" sz="3600">
                <a:solidFill>
                  <a:schemeClr val="accent1"/>
                </a:solidFill>
              </a:rPr>
              <a:t>3.1 </a:t>
            </a:r>
            <a:r>
              <a:rPr lang="en-US" sz="3600" b="1">
                <a:solidFill>
                  <a:srgbClr val="A1DDD9"/>
                </a:solidFill>
              </a:rPr>
              <a:t>|</a:t>
            </a:r>
            <a:r>
              <a:rPr lang="en-US" sz="3600">
                <a:solidFill>
                  <a:schemeClr val="accent1"/>
                </a:solidFill>
              </a:rPr>
              <a:t> </a:t>
            </a:r>
            <a:r>
              <a:rPr lang="en-US" sz="3600" b="1">
                <a:solidFill>
                  <a:srgbClr val="077981"/>
                </a:solidFill>
                <a:latin typeface="+mn-lt"/>
              </a:rPr>
              <a:t>Deepening our understanding of the areas of impact</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32</a:t>
            </a:fld>
            <a:endParaRPr lang="en-US"/>
          </a:p>
        </p:txBody>
      </p:sp>
      <p:sp>
        <p:nvSpPr>
          <p:cNvPr id="4" name="Content Placeholder 6">
            <a:extLst>
              <a:ext uri="{FF2B5EF4-FFF2-40B4-BE49-F238E27FC236}">
                <a16:creationId xmlns:a16="http://schemas.microsoft.com/office/drawing/2014/main" id="{4F3D69AF-90A1-C1EA-37D1-0960773C36B0}"/>
              </a:ext>
            </a:extLst>
          </p:cNvPr>
          <p:cNvSpPr txBox="1">
            <a:spLocks/>
          </p:cNvSpPr>
          <p:nvPr/>
        </p:nvSpPr>
        <p:spPr>
          <a:xfrm>
            <a:off x="720000" y="1689222"/>
            <a:ext cx="7934438" cy="3011058"/>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000"/>
              </a:spcAft>
              <a:buFont typeface="Arial" panose="020B0604020202020204" pitchFamily="34" charset="0"/>
              <a:buNone/>
            </a:pPr>
            <a:r>
              <a:rPr lang="en-AU" sz="3200" b="1">
                <a:solidFill>
                  <a:srgbClr val="00295B"/>
                </a:solidFill>
              </a:rPr>
              <a:t>Reflecting on practice</a:t>
            </a:r>
          </a:p>
          <a:p>
            <a:pPr marL="0" indent="0">
              <a:lnSpc>
                <a:spcPct val="100000"/>
              </a:lnSpc>
              <a:spcBef>
                <a:spcPts val="0"/>
              </a:spcBef>
              <a:spcAft>
                <a:spcPts val="500"/>
              </a:spcAft>
              <a:buNone/>
            </a:pPr>
            <a:r>
              <a:rPr lang="en-AU"/>
              <a:t>Using the areas of impact action cards:</a:t>
            </a:r>
          </a:p>
          <a:p>
            <a:pPr>
              <a:lnSpc>
                <a:spcPct val="100000"/>
              </a:lnSpc>
              <a:spcBef>
                <a:spcPts val="0"/>
              </a:spcBef>
              <a:spcAft>
                <a:spcPts val="500"/>
              </a:spcAft>
            </a:pPr>
            <a:r>
              <a:rPr lang="en-AU"/>
              <a:t>What are our existing strengths?</a:t>
            </a:r>
          </a:p>
          <a:p>
            <a:pPr>
              <a:lnSpc>
                <a:spcPct val="100000"/>
              </a:lnSpc>
              <a:spcBef>
                <a:spcPts val="0"/>
              </a:spcBef>
              <a:spcAft>
                <a:spcPts val="500"/>
              </a:spcAft>
            </a:pPr>
            <a:r>
              <a:rPr lang="en-AU"/>
              <a:t>What could benefit from further development?</a:t>
            </a:r>
          </a:p>
          <a:p>
            <a:pPr>
              <a:lnSpc>
                <a:spcPct val="100000"/>
              </a:lnSpc>
              <a:spcBef>
                <a:spcPts val="0"/>
              </a:spcBef>
              <a:spcAft>
                <a:spcPts val="500"/>
              </a:spcAft>
            </a:pPr>
            <a:r>
              <a:rPr lang="en-AU"/>
              <a:t>What could be our ‘step in’ to this space?</a:t>
            </a:r>
          </a:p>
        </p:txBody>
      </p:sp>
      <p:sp>
        <p:nvSpPr>
          <p:cNvPr id="16" name="Round Diagonal Corner of Rectangle 15">
            <a:extLst>
              <a:ext uri="{FF2B5EF4-FFF2-40B4-BE49-F238E27FC236}">
                <a16:creationId xmlns:a16="http://schemas.microsoft.com/office/drawing/2014/main" id="{1100740F-A44A-372B-E926-CA7E635BDABB}"/>
              </a:ext>
            </a:extLst>
          </p:cNvPr>
          <p:cNvSpPr/>
          <p:nvPr/>
        </p:nvSpPr>
        <p:spPr>
          <a:xfrm>
            <a:off x="6520132" y="4444921"/>
            <a:ext cx="5125215" cy="1445346"/>
          </a:xfrm>
          <a:prstGeom prst="round2DiagRect">
            <a:avLst/>
          </a:prstGeom>
          <a:solidFill>
            <a:srgbClr val="DAEF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2400" b="1">
                <a:solidFill>
                  <a:srgbClr val="077981"/>
                </a:solidFill>
              </a:rPr>
              <a:t>PARTNERS IN LEARNING</a:t>
            </a:r>
          </a:p>
          <a:p>
            <a:r>
              <a:rPr lang="en-AU" sz="2400" b="1">
                <a:solidFill>
                  <a:srgbClr val="00295B"/>
                </a:solidFill>
              </a:rPr>
              <a:t>How could we use these cards </a:t>
            </a:r>
            <a:br>
              <a:rPr lang="en-AU" sz="2400" b="1">
                <a:solidFill>
                  <a:srgbClr val="00295B"/>
                </a:solidFill>
              </a:rPr>
            </a:br>
            <a:r>
              <a:rPr lang="en-AU" sz="2400" b="1">
                <a:solidFill>
                  <a:srgbClr val="00295B"/>
                </a:solidFill>
              </a:rPr>
              <a:t>to partner with learners?</a:t>
            </a:r>
          </a:p>
        </p:txBody>
      </p:sp>
      <p:pic>
        <p:nvPicPr>
          <p:cNvPr id="14" name="Picture 13">
            <a:extLst>
              <a:ext uri="{FF2B5EF4-FFF2-40B4-BE49-F238E27FC236}">
                <a16:creationId xmlns:a16="http://schemas.microsoft.com/office/drawing/2014/main" id="{43A5FC15-6CCE-B11C-C4E1-EDE19781DE0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884486" y="4799750"/>
            <a:ext cx="578040" cy="735687"/>
          </a:xfrm>
          <a:prstGeom prst="rect">
            <a:avLst/>
          </a:prstGeom>
        </p:spPr>
      </p:pic>
      <p:pic>
        <p:nvPicPr>
          <p:cNvPr id="21" name="Picture 20" descr="A group of colorful cards&#10;&#10;Description automatically generated">
            <a:extLst>
              <a:ext uri="{FF2B5EF4-FFF2-40B4-BE49-F238E27FC236}">
                <a16:creationId xmlns:a16="http://schemas.microsoft.com/office/drawing/2014/main" id="{97801856-F4A8-0405-B214-FF04778F1E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23252" y="2267787"/>
            <a:ext cx="2522095" cy="1853928"/>
          </a:xfrm>
          <a:prstGeom prst="rect">
            <a:avLst/>
          </a:prstGeom>
        </p:spPr>
      </p:pic>
      <p:pic>
        <p:nvPicPr>
          <p:cNvPr id="3" name="Picture 2" descr="A question mark and light bulb&#10;&#10;Description automatically generated">
            <a:extLst>
              <a:ext uri="{FF2B5EF4-FFF2-40B4-BE49-F238E27FC236}">
                <a16:creationId xmlns:a16="http://schemas.microsoft.com/office/drawing/2014/main" id="{51528615-70AA-F704-4822-5A7491779A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63749" y="1391330"/>
            <a:ext cx="581597" cy="595783"/>
          </a:xfrm>
          <a:prstGeom prst="rect">
            <a:avLst/>
          </a:prstGeom>
        </p:spPr>
      </p:pic>
      <p:grpSp>
        <p:nvGrpSpPr>
          <p:cNvPr id="5" name="Group 4">
            <a:extLst>
              <a:ext uri="{FF2B5EF4-FFF2-40B4-BE49-F238E27FC236}">
                <a16:creationId xmlns:a16="http://schemas.microsoft.com/office/drawing/2014/main" id="{CFD9146C-9DB6-3260-9DC0-261EA583371C}"/>
              </a:ext>
            </a:extLst>
          </p:cNvPr>
          <p:cNvGrpSpPr/>
          <p:nvPr/>
        </p:nvGrpSpPr>
        <p:grpSpPr>
          <a:xfrm>
            <a:off x="11180189" y="545258"/>
            <a:ext cx="465158" cy="653197"/>
            <a:chOff x="11180189" y="545258"/>
            <a:chExt cx="465158" cy="653197"/>
          </a:xfrm>
        </p:grpSpPr>
        <p:pic>
          <p:nvPicPr>
            <p:cNvPr id="6" name="Picture 5" descr="A black and blue rectangle with a corner&#10;&#10;Description automatically generated">
              <a:extLst>
                <a:ext uri="{FF2B5EF4-FFF2-40B4-BE49-F238E27FC236}">
                  <a16:creationId xmlns:a16="http://schemas.microsoft.com/office/drawing/2014/main" id="{C3EB180C-38B8-209E-B365-0934AEA9FB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7" name="Content Placeholder 6">
              <a:extLst>
                <a:ext uri="{FF2B5EF4-FFF2-40B4-BE49-F238E27FC236}">
                  <a16:creationId xmlns:a16="http://schemas.microsoft.com/office/drawing/2014/main" id="{F955F43E-C205-0305-22AF-31FEC2006479}"/>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12</a:t>
              </a:r>
            </a:p>
          </p:txBody>
        </p:sp>
      </p:grpSp>
    </p:spTree>
    <p:extLst>
      <p:ext uri="{BB962C8B-B14F-4D97-AF65-F5344CB8AC3E}">
        <p14:creationId xmlns:p14="http://schemas.microsoft.com/office/powerpoint/2010/main" val="32336768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3.2 </a:t>
            </a:r>
            <a:r>
              <a:rPr lang="en-US" sz="3600" b="1">
                <a:solidFill>
                  <a:srgbClr val="A1DDD9"/>
                </a:solidFill>
              </a:rPr>
              <a:t>|</a:t>
            </a:r>
            <a:r>
              <a:rPr lang="en-US" sz="3600">
                <a:solidFill>
                  <a:schemeClr val="accent1"/>
                </a:solidFill>
              </a:rPr>
              <a:t> </a:t>
            </a:r>
            <a:r>
              <a:rPr lang="en-US" sz="3600" b="1">
                <a:solidFill>
                  <a:srgbClr val="077981"/>
                </a:solidFill>
                <a:latin typeface="+mn-lt"/>
              </a:rPr>
              <a:t>Areas of impact – our school’s choices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183353" cy="4654663"/>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Getting familiar with our focus area of impact/domain(s)</a:t>
            </a:r>
          </a:p>
          <a:p>
            <a:pPr marL="0" indent="0">
              <a:lnSpc>
                <a:spcPct val="100000"/>
              </a:lnSpc>
              <a:spcBef>
                <a:spcPts val="0"/>
              </a:spcBef>
              <a:spcAft>
                <a:spcPts val="500"/>
              </a:spcAft>
              <a:buNone/>
            </a:pPr>
            <a:r>
              <a:rPr lang="en-AU" b="1">
                <a:solidFill>
                  <a:srgbClr val="077981"/>
                </a:solidFill>
              </a:rPr>
              <a:t>Photo challenge</a:t>
            </a:r>
            <a:endParaRPr lang="en-AU">
              <a:solidFill>
                <a:srgbClr val="077981"/>
              </a:solidFill>
            </a:endParaRPr>
          </a:p>
          <a:p>
            <a:pPr>
              <a:spcBef>
                <a:spcPts val="0"/>
              </a:spcBef>
            </a:pPr>
            <a:r>
              <a:rPr lang="en-US"/>
              <a:t>Take out your phone and open the photos app.</a:t>
            </a:r>
          </a:p>
          <a:p>
            <a:r>
              <a:rPr lang="en-US"/>
              <a:t>Randomly select a month and year.</a:t>
            </a:r>
          </a:p>
          <a:p>
            <a:r>
              <a:rPr lang="en-AU"/>
              <a:t>Select a photo that connects to one or more area of impact/domain.</a:t>
            </a:r>
          </a:p>
          <a:p>
            <a:r>
              <a:rPr lang="en-AU"/>
              <a:t>Explain the connection to a colleague, describing:</a:t>
            </a:r>
          </a:p>
          <a:p>
            <a:pPr marL="541338" lvl="1" indent="-311150"/>
            <a:r>
              <a:rPr lang="en-AU" sz="2800"/>
              <a:t>the specific area of impact/domain(s) your photo relates to and </a:t>
            </a:r>
            <a:br>
              <a:rPr lang="en-AU" sz="2800"/>
            </a:br>
            <a:r>
              <a:rPr lang="en-AU" sz="2800"/>
              <a:t>if it relates to more than one – describe the connection(s)</a:t>
            </a:r>
          </a:p>
          <a:p>
            <a:pPr marL="541338" lvl="1" indent="-311150"/>
            <a:r>
              <a:rPr lang="en-AU" sz="2800"/>
              <a:t>how your learners demonstrate this in your classroom. </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33</a:t>
            </a:fld>
            <a:endParaRPr lang="en-US"/>
          </a:p>
        </p:txBody>
      </p:sp>
      <p:pic>
        <p:nvPicPr>
          <p:cNvPr id="4" name="Picture 3" descr="A group of people with speech bubbles&#10;&#10;Description automatically generated">
            <a:extLst>
              <a:ext uri="{FF2B5EF4-FFF2-40B4-BE49-F238E27FC236}">
                <a16:creationId xmlns:a16="http://schemas.microsoft.com/office/drawing/2014/main" id="{48D8E10D-CB52-E405-6294-F4C20913F9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1331440"/>
            <a:ext cx="578418" cy="837709"/>
          </a:xfrm>
          <a:prstGeom prst="rect">
            <a:avLst/>
          </a:prstGeom>
        </p:spPr>
      </p:pic>
      <p:grpSp>
        <p:nvGrpSpPr>
          <p:cNvPr id="3" name="Group 2">
            <a:extLst>
              <a:ext uri="{FF2B5EF4-FFF2-40B4-BE49-F238E27FC236}">
                <a16:creationId xmlns:a16="http://schemas.microsoft.com/office/drawing/2014/main" id="{F7527181-6DF2-EDFD-7785-B25CC763D479}"/>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8193D740-5405-6AE2-F049-D370E233A6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D5DC6456-49E3-126B-F489-C1F8C7161AAA}"/>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13</a:t>
              </a:r>
            </a:p>
          </p:txBody>
        </p:sp>
      </p:grpSp>
      <p:sp>
        <p:nvSpPr>
          <p:cNvPr id="10" name="TextBox 9">
            <a:extLst>
              <a:ext uri="{FF2B5EF4-FFF2-40B4-BE49-F238E27FC236}">
                <a16:creationId xmlns:a16="http://schemas.microsoft.com/office/drawing/2014/main" id="{68B3C710-C211-D260-1446-E076BC073CC5}"/>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OR SY PAGE 13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10943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3.2 </a:t>
            </a:r>
            <a:r>
              <a:rPr lang="en-US" sz="3600" b="1">
                <a:solidFill>
                  <a:srgbClr val="A1DDD9"/>
                </a:solidFill>
              </a:rPr>
              <a:t>|</a:t>
            </a:r>
            <a:r>
              <a:rPr lang="en-US" sz="3600">
                <a:solidFill>
                  <a:schemeClr val="accent1"/>
                </a:solidFill>
              </a:rPr>
              <a:t> </a:t>
            </a:r>
            <a:r>
              <a:rPr lang="en-US" sz="3600" b="1">
                <a:solidFill>
                  <a:srgbClr val="077981"/>
                </a:solidFill>
                <a:latin typeface="+mn-lt"/>
              </a:rPr>
              <a:t>Photo challenge example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4537091" cy="4256709"/>
          </a:xfrm>
        </p:spPr>
        <p:txBody>
          <a:bodyPr lIns="0" tIns="0" rIns="0" bIns="0">
            <a:noAutofit/>
          </a:bodyPr>
          <a:lstStyle/>
          <a:p>
            <a:pPr marL="0" indent="0">
              <a:lnSpc>
                <a:spcPct val="100000"/>
              </a:lnSpc>
              <a:buNone/>
            </a:pPr>
            <a:r>
              <a:rPr lang="en-AU"/>
              <a:t>Jade selected a photo of her dog, Max, digging under the neighbour’s fence. She explains how Max, fuelled by curiosity, endured with his digging for days, changing strategies on several occasions until he </a:t>
            </a:r>
            <a:br>
              <a:rPr lang="en-AU"/>
            </a:br>
            <a:r>
              <a:rPr lang="en-AU"/>
              <a:t>was able to squeeze his head through the hole, laying eyes on the neighbour’s yard.</a:t>
            </a:r>
            <a:endParaRPr lang="en-AU" sz="28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34</a:t>
            </a:fld>
            <a:endParaRPr lang="en-US"/>
          </a:p>
        </p:txBody>
      </p:sp>
      <p:pic>
        <p:nvPicPr>
          <p:cNvPr id="3" name="Graphic 2" descr="Link with solid fill">
            <a:extLst>
              <a:ext uri="{FF2B5EF4-FFF2-40B4-BE49-F238E27FC236}">
                <a16:creationId xmlns:a16="http://schemas.microsoft.com/office/drawing/2014/main" id="{26E9899A-9C50-FD4E-2027-448743C260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rot="18939568">
            <a:off x="5575634" y="1780172"/>
            <a:ext cx="914400" cy="914400"/>
          </a:xfrm>
          <a:prstGeom prst="rect">
            <a:avLst/>
          </a:prstGeom>
        </p:spPr>
      </p:pic>
      <p:sp>
        <p:nvSpPr>
          <p:cNvPr id="5" name="TextBox 4">
            <a:extLst>
              <a:ext uri="{FF2B5EF4-FFF2-40B4-BE49-F238E27FC236}">
                <a16:creationId xmlns:a16="http://schemas.microsoft.com/office/drawing/2014/main" id="{69670C0C-50A4-AA8C-C8F6-4465E5731AE3}"/>
              </a:ext>
            </a:extLst>
          </p:cNvPr>
          <p:cNvSpPr txBox="1"/>
          <p:nvPr/>
        </p:nvSpPr>
        <p:spPr>
          <a:xfrm>
            <a:off x="7750509" y="1341291"/>
            <a:ext cx="4020038" cy="1723549"/>
          </a:xfrm>
          <a:prstGeom prst="rect">
            <a:avLst/>
          </a:prstGeom>
          <a:noFill/>
        </p:spPr>
        <p:txBody>
          <a:bodyPr wrap="square" lIns="0" tIns="0" rIns="0" bIns="0">
            <a:noAutofit/>
          </a:bodyPr>
          <a:lstStyle/>
          <a:p>
            <a:pPr marL="0" indent="0">
              <a:buNone/>
            </a:pPr>
            <a:r>
              <a:rPr lang="en-AU" sz="2800"/>
              <a:t>Max showed </a:t>
            </a:r>
            <a:r>
              <a:rPr lang="en-AU" sz="2800" b="1"/>
              <a:t>curiosity</a:t>
            </a:r>
            <a:r>
              <a:rPr lang="en-AU" sz="2800"/>
              <a:t> because he wanted to know what was on the other side of the fence.</a:t>
            </a:r>
          </a:p>
        </p:txBody>
      </p:sp>
      <p:sp>
        <p:nvSpPr>
          <p:cNvPr id="6" name="TextBox 5">
            <a:extLst>
              <a:ext uri="{FF2B5EF4-FFF2-40B4-BE49-F238E27FC236}">
                <a16:creationId xmlns:a16="http://schemas.microsoft.com/office/drawing/2014/main" id="{281689E0-663A-FE48-50DE-7A0D5F79FD33}"/>
              </a:ext>
            </a:extLst>
          </p:cNvPr>
          <p:cNvSpPr txBox="1"/>
          <p:nvPr/>
        </p:nvSpPr>
        <p:spPr>
          <a:xfrm>
            <a:off x="7750510" y="3289812"/>
            <a:ext cx="3896194" cy="2244497"/>
          </a:xfrm>
          <a:prstGeom prst="rect">
            <a:avLst/>
          </a:prstGeom>
          <a:noFill/>
        </p:spPr>
        <p:txBody>
          <a:bodyPr wrap="square" lIns="0" tIns="0" rIns="0" bIns="0">
            <a:noAutofit/>
          </a:bodyPr>
          <a:lstStyle/>
          <a:p>
            <a:pPr marL="0" indent="0">
              <a:buNone/>
            </a:pPr>
            <a:r>
              <a:rPr lang="en-AU" sz="2800"/>
              <a:t>Max showed </a:t>
            </a:r>
            <a:r>
              <a:rPr lang="en-AU" sz="2800" b="1"/>
              <a:t>resilience and persistence </a:t>
            </a:r>
            <a:r>
              <a:rPr lang="en-AU" sz="2800"/>
              <a:t>because he kept going for days </a:t>
            </a:r>
            <a:br>
              <a:rPr lang="en-AU" sz="2800"/>
            </a:br>
            <a:r>
              <a:rPr lang="en-AU" sz="2800"/>
              <a:t>on end until he achieved his goal.</a:t>
            </a:r>
          </a:p>
        </p:txBody>
      </p:sp>
      <p:pic>
        <p:nvPicPr>
          <p:cNvPr id="8" name="Picture 7" descr="A pink and black owl&#10;&#10;Description automatically generated">
            <a:extLst>
              <a:ext uri="{FF2B5EF4-FFF2-40B4-BE49-F238E27FC236}">
                <a16:creationId xmlns:a16="http://schemas.microsoft.com/office/drawing/2014/main" id="{DE8B67BD-B8C1-0BF9-9842-42849DCF21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92345" y="1675014"/>
            <a:ext cx="862586" cy="1124714"/>
          </a:xfrm>
          <a:prstGeom prst="rect">
            <a:avLst/>
          </a:prstGeom>
        </p:spPr>
      </p:pic>
      <p:pic>
        <p:nvPicPr>
          <p:cNvPr id="10" name="Picture 9" descr="An apple with leaves in the shape of an apple&#10;&#10;Description automatically generated">
            <a:extLst>
              <a:ext uri="{FF2B5EF4-FFF2-40B4-BE49-F238E27FC236}">
                <a16:creationId xmlns:a16="http://schemas.microsoft.com/office/drawing/2014/main" id="{1E79E448-D74A-CAB4-D3B1-F96C4064405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61865" y="3753646"/>
            <a:ext cx="923546" cy="1124714"/>
          </a:xfrm>
          <a:prstGeom prst="rect">
            <a:avLst/>
          </a:prstGeom>
        </p:spPr>
      </p:pic>
      <p:pic>
        <p:nvPicPr>
          <p:cNvPr id="11" name="Graphic 10" descr="Link with solid fill">
            <a:extLst>
              <a:ext uri="{FF2B5EF4-FFF2-40B4-BE49-F238E27FC236}">
                <a16:creationId xmlns:a16="http://schemas.microsoft.com/office/drawing/2014/main" id="{ACD75EEF-40F7-1BE5-7576-D997277C32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rot="18939568">
            <a:off x="5575634" y="3942980"/>
            <a:ext cx="914400" cy="914400"/>
          </a:xfrm>
          <a:prstGeom prst="rect">
            <a:avLst/>
          </a:prstGeom>
        </p:spPr>
      </p:pic>
      <p:sp>
        <p:nvSpPr>
          <p:cNvPr id="4" name="TextBox 3">
            <a:extLst>
              <a:ext uri="{FF2B5EF4-FFF2-40B4-BE49-F238E27FC236}">
                <a16:creationId xmlns:a16="http://schemas.microsoft.com/office/drawing/2014/main" id="{F01F65FA-00CF-F6F3-5356-FD77EC16E446}"/>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OR SY PAGE 13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85118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b="1">
                <a:solidFill>
                  <a:schemeClr val="accent1"/>
                </a:solidFill>
              </a:rPr>
              <a:t>3.2</a:t>
            </a:r>
            <a:r>
              <a:rPr lang="en-US" sz="3600" b="1">
                <a:solidFill>
                  <a:srgbClr val="A1DDD9"/>
                </a:solidFill>
              </a:rPr>
              <a:t>|</a:t>
            </a:r>
            <a:r>
              <a:rPr lang="en-US" sz="3600">
                <a:solidFill>
                  <a:schemeClr val="accent1"/>
                </a:solidFill>
              </a:rPr>
              <a:t> </a:t>
            </a:r>
            <a:r>
              <a:rPr lang="en-US" sz="3600" b="1">
                <a:solidFill>
                  <a:srgbClr val="077981"/>
                </a:solidFill>
                <a:latin typeface="+mn-lt"/>
              </a:rPr>
              <a:t>Connections to other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5854420" cy="4391150"/>
          </a:xfrm>
        </p:spPr>
        <p:txBody>
          <a:bodyPr lIns="0" tIns="0" rIns="0" bIns="0">
            <a:noAutofit/>
          </a:bodyPr>
          <a:lstStyle/>
          <a:p>
            <a:pPr marL="0" indent="0">
              <a:buNone/>
            </a:pPr>
            <a:r>
              <a:rPr lang="en-AU" sz="2800" b="1"/>
              <a:t>What connections do you see between our school’s chosen area of impact/</a:t>
            </a:r>
            <a:br>
              <a:rPr lang="en-AU" sz="2800" b="1"/>
            </a:br>
            <a:r>
              <a:rPr lang="en-AU" sz="2800" b="1"/>
              <a:t>domain(s) and others?</a:t>
            </a:r>
          </a:p>
          <a:p>
            <a:pPr marL="0" indent="0">
              <a:buNone/>
            </a:pPr>
            <a:r>
              <a:rPr lang="en-AU" sz="1800"/>
              <a:t>See examples on page 13 of the companions.</a:t>
            </a:r>
          </a:p>
          <a:p>
            <a:pPr marL="0" indent="0">
              <a:buNone/>
            </a:pPr>
            <a:endParaRPr lang="en-AU" sz="2800" b="1"/>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35</a:t>
            </a:fld>
            <a:endParaRPr lang="en-US"/>
          </a:p>
        </p:txBody>
      </p:sp>
      <p:pic>
        <p:nvPicPr>
          <p:cNvPr id="3" name="Picture 2">
            <a:extLst>
              <a:ext uri="{FF2B5EF4-FFF2-40B4-BE49-F238E27FC236}">
                <a16:creationId xmlns:a16="http://schemas.microsoft.com/office/drawing/2014/main" id="{DA64E448-D9C4-73BF-6D56-096215A8E40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13106" y="1260000"/>
            <a:ext cx="3111838" cy="4391150"/>
          </a:xfrm>
          <a:prstGeom prst="rect">
            <a:avLst/>
          </a:prstGeom>
          <a:ln>
            <a:solidFill>
              <a:schemeClr val="bg2"/>
            </a:solidFill>
          </a:ln>
          <a:effectLst>
            <a:outerShdw blurRad="50800" dist="38100" dir="2700000" algn="tl" rotWithShape="0">
              <a:prstClr val="black">
                <a:alpha val="40000"/>
              </a:prstClr>
            </a:outerShdw>
          </a:effectLst>
        </p:spPr>
      </p:pic>
      <p:pic>
        <p:nvPicPr>
          <p:cNvPr id="5" name="Picture 4" descr="A group of people with speech bubbles&#10;&#10;Description automatically generated">
            <a:extLst>
              <a:ext uri="{FF2B5EF4-FFF2-40B4-BE49-F238E27FC236}">
                <a16:creationId xmlns:a16="http://schemas.microsoft.com/office/drawing/2014/main" id="{7F196BD3-5110-9712-9649-DA7865531D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pic>
        <p:nvPicPr>
          <p:cNvPr id="8" name="Picture 7" descr="A question mark and light bulb&#10;&#10;Description automatically generated">
            <a:extLst>
              <a:ext uri="{FF2B5EF4-FFF2-40B4-BE49-F238E27FC236}">
                <a16:creationId xmlns:a16="http://schemas.microsoft.com/office/drawing/2014/main" id="{B87BAE44-E39D-5D2B-26B8-D1F9BE656D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63749" y="1525334"/>
            <a:ext cx="581597" cy="595783"/>
          </a:xfrm>
          <a:prstGeom prst="rect">
            <a:avLst/>
          </a:prstGeom>
        </p:spPr>
      </p:pic>
      <p:sp>
        <p:nvSpPr>
          <p:cNvPr id="4" name="TextBox 3">
            <a:extLst>
              <a:ext uri="{FF2B5EF4-FFF2-40B4-BE49-F238E27FC236}">
                <a16:creationId xmlns:a16="http://schemas.microsoft.com/office/drawing/2014/main" id="{92CE0F21-7643-E7F0-A4D3-0FE87BF002DA}"/>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OR SY PAGE 13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01414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256709"/>
          </a:xfrm>
        </p:spPr>
        <p:txBody>
          <a:bodyPr lIns="0" tIns="0" rIns="0" bIns="0">
            <a:noAutofit/>
          </a:bodyPr>
          <a:lstStyle/>
          <a:p>
            <a:pPr marL="0" indent="0">
              <a:buNone/>
            </a:pPr>
            <a:r>
              <a:rPr lang="en-AU" sz="3200" b="1">
                <a:solidFill>
                  <a:srgbClr val="FF8D78"/>
                </a:solidFill>
              </a:rPr>
              <a:t>Wellbeing</a:t>
            </a:r>
          </a:p>
          <a:p>
            <a:pPr marL="0" indent="0">
              <a:buNone/>
            </a:pPr>
            <a:r>
              <a:rPr lang="en-AU"/>
              <a:t>Imagine an observer spent a day in your learning environment. Highlight each action according to </a:t>
            </a:r>
            <a:br>
              <a:rPr lang="en-AU"/>
            </a:br>
            <a:r>
              <a:rPr lang="en-AU"/>
              <a:t>the following criteria.  </a:t>
            </a:r>
          </a:p>
          <a:p>
            <a:r>
              <a:rPr lang="en-AU" b="1"/>
              <a:t>Green </a:t>
            </a:r>
            <a:r>
              <a:rPr lang="en-AU"/>
              <a:t>– This would be hard to miss in my learning environment. </a:t>
            </a:r>
          </a:p>
          <a:p>
            <a:r>
              <a:rPr lang="en-AU" b="1"/>
              <a:t>Yellow</a:t>
            </a:r>
            <a:r>
              <a:rPr lang="en-AU"/>
              <a:t> – This might be observed on occasion. </a:t>
            </a:r>
          </a:p>
          <a:p>
            <a:r>
              <a:rPr lang="en-AU" b="1"/>
              <a:t>Pink </a:t>
            </a:r>
            <a:r>
              <a:rPr lang="en-AU"/>
              <a:t>– This is not likely to be seen. </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36</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658940" y="1260001"/>
            <a:ext cx="2287057" cy="3239998"/>
          </a:xfrm>
          <a:prstGeom prst="rect">
            <a:avLst/>
          </a:prstGeom>
          <a:ln>
            <a:solidFill>
              <a:schemeClr val="bg2"/>
            </a:solidFill>
          </a:ln>
          <a:effectLst>
            <a:outerShdw blurRad="50800" dist="38100" dir="2700000" algn="tl" rotWithShape="0">
              <a:prstClr val="black">
                <a:alpha val="40000"/>
              </a:prstClr>
            </a:outerShdw>
          </a:effectLst>
        </p:spPr>
      </p:pic>
      <p:pic>
        <p:nvPicPr>
          <p:cNvPr id="6" name="Picture 5" descr="A green highlighter pen&#10;&#10;Description automatically generated">
            <a:extLst>
              <a:ext uri="{FF2B5EF4-FFF2-40B4-BE49-F238E27FC236}">
                <a16:creationId xmlns:a16="http://schemas.microsoft.com/office/drawing/2014/main" id="{D3103D11-FD65-56CE-A7D6-FA56039BD9AB}"/>
              </a:ext>
            </a:extLst>
          </p:cNvPr>
          <p:cNvPicPr>
            <a:picLocks noChangeAspect="1"/>
          </p:cNvPicPr>
          <p:nvPr/>
        </p:nvPicPr>
        <p:blipFill>
          <a:blip r:embed="rId4"/>
          <a:stretch>
            <a:fillRect/>
          </a:stretch>
        </p:blipFill>
        <p:spPr>
          <a:xfrm>
            <a:off x="10743862" y="1876452"/>
            <a:ext cx="901485" cy="888570"/>
          </a:xfrm>
          <a:prstGeom prst="rect">
            <a:avLst/>
          </a:prstGeom>
        </p:spPr>
      </p:pic>
      <p:grpSp>
        <p:nvGrpSpPr>
          <p:cNvPr id="3" name="Group 2">
            <a:extLst>
              <a:ext uri="{FF2B5EF4-FFF2-40B4-BE49-F238E27FC236}">
                <a16:creationId xmlns:a16="http://schemas.microsoft.com/office/drawing/2014/main" id="{D87637A7-ECF4-A6EA-9F83-7B5F214AB265}"/>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526E4594-E978-9D00-C7AC-B840616A03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8" name="Content Placeholder 6">
              <a:extLst>
                <a:ext uri="{FF2B5EF4-FFF2-40B4-BE49-F238E27FC236}">
                  <a16:creationId xmlns:a16="http://schemas.microsoft.com/office/drawing/2014/main" id="{E86633CC-A223-4010-DFD9-6BD611D48F75}"/>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15</a:t>
              </a:r>
            </a:p>
          </p:txBody>
        </p:sp>
      </p:grpSp>
    </p:spTree>
    <p:extLst>
      <p:ext uri="{BB962C8B-B14F-4D97-AF65-F5344CB8AC3E}">
        <p14:creationId xmlns:p14="http://schemas.microsoft.com/office/powerpoint/2010/main" val="28336232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802870"/>
          </a:xfrm>
        </p:spPr>
        <p:txBody>
          <a:bodyPr lIns="0" tIns="0" rIns="0" bIns="0">
            <a:noAutofit/>
          </a:bodyPr>
          <a:lstStyle/>
          <a:p>
            <a:pPr marL="0" indent="0" algn="l" rtl="0" fontAlgn="base">
              <a:spcBef>
                <a:spcPts val="500"/>
              </a:spcBef>
              <a:buNone/>
            </a:pPr>
            <a:r>
              <a:rPr lang="en-AU" sz="2800">
                <a:solidFill>
                  <a:srgbClr val="000000"/>
                </a:solidFill>
                <a:latin typeface="Calibri" panose="020F0502020204030204" pitchFamily="34" charset="0"/>
              </a:rPr>
              <a:t>Individually, consider:</a:t>
            </a:r>
            <a:endParaRPr lang="en-AU" sz="2800" b="0" i="0">
              <a:solidFill>
                <a:srgbClr val="000000"/>
              </a:solidFill>
              <a:effectLst/>
              <a:latin typeface="Calibri" panose="020F0502020204030204" pitchFamily="34" charset="0"/>
            </a:endParaRPr>
          </a:p>
          <a:p>
            <a:pPr fontAlgn="base">
              <a:spcBef>
                <a:spcPts val="500"/>
              </a:spcBef>
            </a:pPr>
            <a:r>
              <a:rPr lang="en-AU">
                <a:solidFill>
                  <a:srgbClr val="000000"/>
                </a:solidFill>
                <a:latin typeface="Calibri"/>
                <a:ea typeface="Calibri"/>
                <a:cs typeface="Calibri"/>
              </a:rPr>
              <a:t>Which </a:t>
            </a:r>
            <a:r>
              <a:rPr lang="en-AU" sz="2800" b="0" i="0">
                <a:solidFill>
                  <a:srgbClr val="000000"/>
                </a:solidFill>
                <a:effectLst/>
                <a:latin typeface="Calibri"/>
                <a:ea typeface="Calibri"/>
                <a:cs typeface="Calibri"/>
              </a:rPr>
              <a:t>1, 2 or 3 actions do you </a:t>
            </a:r>
            <a:r>
              <a:rPr lang="en-AU">
                <a:solidFill>
                  <a:srgbClr val="000000"/>
                </a:solidFill>
                <a:latin typeface="Calibri"/>
                <a:ea typeface="Calibri"/>
                <a:cs typeface="Calibri"/>
              </a:rPr>
              <a:t>believe will have the greatest impact on </a:t>
            </a:r>
            <a:r>
              <a:rPr lang="en-AU" sz="2800" b="0" i="0">
                <a:solidFill>
                  <a:srgbClr val="000000"/>
                </a:solidFill>
                <a:effectLst/>
                <a:latin typeface="Calibri"/>
                <a:ea typeface="Calibri"/>
                <a:cs typeface="Calibri"/>
              </a:rPr>
              <a:t>your learners? Why? </a:t>
            </a:r>
            <a:endParaRPr lang="en-US">
              <a:solidFill>
                <a:srgbClr val="000000"/>
              </a:solidFill>
              <a:latin typeface="Calibri"/>
              <a:ea typeface="Calibri"/>
              <a:cs typeface="Calibri"/>
            </a:endParaRPr>
          </a:p>
          <a:p>
            <a:pPr algn="l" rtl="0" fontAlgn="base">
              <a:spcBef>
                <a:spcPts val="500"/>
              </a:spcBef>
              <a:buFont typeface="Arial" panose="020B0604020202020204" pitchFamily="34" charset="0"/>
              <a:buChar char="•"/>
            </a:pPr>
            <a:r>
              <a:rPr lang="en-AU" sz="2800" b="0" i="0">
                <a:solidFill>
                  <a:srgbClr val="000000"/>
                </a:solidFill>
                <a:effectLst/>
                <a:latin typeface="Calibri" panose="020F0502020204030204" pitchFamily="34" charset="0"/>
              </a:rPr>
              <a:t>What other actions (not listed on the page) might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be impactful for your learners? Why? </a:t>
            </a:r>
            <a:endParaRPr lang="en-AU" sz="2800">
              <a:solidFill>
                <a:srgbClr val="000000"/>
              </a:solidFill>
              <a:latin typeface="Calibri" panose="020F0502020204030204" pitchFamily="34" charset="0"/>
            </a:endParaRPr>
          </a:p>
          <a:p>
            <a:pPr marL="0" indent="0" algn="l" rtl="0" fontAlgn="base">
              <a:spcBef>
                <a:spcPts val="1500"/>
              </a:spcBef>
              <a:buNone/>
            </a:pPr>
            <a:r>
              <a:rPr lang="en-AU" sz="2800">
                <a:solidFill>
                  <a:srgbClr val="000000"/>
                </a:solidFill>
                <a:latin typeface="Calibri" panose="020F0502020204030204" pitchFamily="34" charset="0"/>
              </a:rPr>
              <a:t>Share your </a:t>
            </a:r>
            <a:r>
              <a:rPr lang="en-AU" sz="2800" b="0" i="0">
                <a:solidFill>
                  <a:srgbClr val="000000"/>
                </a:solidFill>
                <a:effectLst/>
                <a:latin typeface="Calibri" panose="020F0502020204030204" pitchFamily="34" charset="0"/>
              </a:rPr>
              <a:t>perspective with the wider group,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then discuss and record:  </a:t>
            </a:r>
            <a:endParaRPr lang="en-AU" sz="4000" b="0" i="0">
              <a:solidFill>
                <a:srgbClr val="000000"/>
              </a:solidFill>
              <a:effectLst/>
              <a:latin typeface="Segoe UI" panose="020B0502040204020203" pitchFamily="34" charset="0"/>
            </a:endParaRPr>
          </a:p>
          <a:p>
            <a:pPr algn="l" rtl="0" fontAlgn="base">
              <a:spcBef>
                <a:spcPts val="500"/>
              </a:spcBef>
            </a:pPr>
            <a:r>
              <a:rPr lang="en-AU" sz="2800" b="0" i="0">
                <a:solidFill>
                  <a:srgbClr val="000000"/>
                </a:solidFill>
                <a:effectLst/>
                <a:latin typeface="Calibri" panose="020F0502020204030204" pitchFamily="34" charset="0"/>
              </a:rPr>
              <a:t>the consistencies that are evident within the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group’s discussion</a:t>
            </a:r>
            <a:endParaRPr lang="en-AU" sz="4000" b="0" i="0">
              <a:solidFill>
                <a:srgbClr val="000000"/>
              </a:solidFill>
              <a:effectLst/>
              <a:latin typeface="Segoe UI" panose="020B0502040204020203" pitchFamily="34" charset="0"/>
            </a:endParaRPr>
          </a:p>
          <a:p>
            <a:pPr algn="l" rtl="0" fontAlgn="base">
              <a:spcBef>
                <a:spcPts val="500"/>
              </a:spcBef>
            </a:pPr>
            <a:r>
              <a:rPr lang="en-AU" sz="2800" b="0" i="0">
                <a:solidFill>
                  <a:srgbClr val="000000"/>
                </a:solidFill>
                <a:effectLst/>
                <a:latin typeface="Calibri" panose="020F0502020204030204" pitchFamily="34" charset="0"/>
              </a:rPr>
              <a:t>how this might inform the next steps for your team. </a:t>
            </a:r>
            <a:endParaRPr lang="en-AU" sz="4000" b="0" i="0">
              <a:solidFill>
                <a:srgbClr val="000000"/>
              </a:solidFill>
              <a:effectLst/>
              <a:latin typeface="Segoe UI" panose="020B0502040204020203" pitchFamily="34" charset="0"/>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37</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58290" y="1260001"/>
            <a:ext cx="2287057" cy="3239997"/>
          </a:xfrm>
          <a:prstGeom prst="rect">
            <a:avLst/>
          </a:prstGeom>
          <a:ln>
            <a:solidFill>
              <a:schemeClr val="bg2"/>
            </a:solidFill>
          </a:ln>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4E76E17E-5996-636D-50A9-E61F74516ECB}"/>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OR SY PAGE 15</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01340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B383DC-969D-169C-DC4A-523592623C2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58290" y="2472980"/>
            <a:ext cx="2287057" cy="3239997"/>
          </a:xfrm>
          <a:prstGeom prst="rect">
            <a:avLst/>
          </a:prstGeom>
          <a:ln>
            <a:solidFill>
              <a:schemeClr val="bg2"/>
            </a:solidFill>
          </a:ln>
          <a:effectLst>
            <a:outerShdw blurRad="50800" dist="38100" dir="2700000" algn="tl" rotWithShape="0">
              <a:prstClr val="black">
                <a:alpha val="40000"/>
              </a:prstClr>
            </a:outerShdw>
          </a:effectLst>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256709"/>
          </a:xfrm>
        </p:spPr>
        <p:txBody>
          <a:bodyPr lIns="0" tIns="0" rIns="0" bIns="0">
            <a:noAutofit/>
          </a:bodyPr>
          <a:lstStyle/>
          <a:p>
            <a:pPr marL="0" indent="0">
              <a:buNone/>
            </a:pPr>
            <a:r>
              <a:rPr lang="en-AU" sz="3200" b="1">
                <a:solidFill>
                  <a:srgbClr val="DE4668"/>
                </a:solidFill>
              </a:rPr>
              <a:t>Effective learners</a:t>
            </a:r>
          </a:p>
          <a:p>
            <a:pPr marL="0" indent="0">
              <a:buNone/>
            </a:pPr>
            <a:r>
              <a:rPr lang="en-AU"/>
              <a:t>Imagine an observer spent a day in your learning environment. Highlight each action according to </a:t>
            </a:r>
            <a:br>
              <a:rPr lang="en-AU"/>
            </a:br>
            <a:r>
              <a:rPr lang="en-AU"/>
              <a:t>the following criteria.  </a:t>
            </a:r>
          </a:p>
          <a:p>
            <a:r>
              <a:rPr lang="en-AU" b="1"/>
              <a:t>Green </a:t>
            </a:r>
            <a:r>
              <a:rPr lang="en-AU"/>
              <a:t>– This would be hard to miss in my learning environment. </a:t>
            </a:r>
          </a:p>
          <a:p>
            <a:r>
              <a:rPr lang="en-AU" b="1"/>
              <a:t>Yellow</a:t>
            </a:r>
            <a:r>
              <a:rPr lang="en-AU"/>
              <a:t> – This might be observed on occasion. </a:t>
            </a:r>
          </a:p>
          <a:p>
            <a:r>
              <a:rPr lang="en-AU" b="1"/>
              <a:t>Pink </a:t>
            </a:r>
            <a:r>
              <a:rPr lang="en-AU"/>
              <a:t>– This is not likely to be seen. </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38</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58940" y="1260001"/>
            <a:ext cx="2287057" cy="3239997"/>
          </a:xfrm>
          <a:prstGeom prst="rect">
            <a:avLst/>
          </a:prstGeom>
          <a:ln>
            <a:solidFill>
              <a:schemeClr val="bg2"/>
            </a:solidFill>
          </a:ln>
          <a:effectLst>
            <a:outerShdw blurRad="50800" dist="38100" dir="2700000" algn="tl" rotWithShape="0">
              <a:prstClr val="black">
                <a:alpha val="40000"/>
              </a:prstClr>
            </a:outerShdw>
          </a:effectLst>
        </p:spPr>
      </p:pic>
      <p:pic>
        <p:nvPicPr>
          <p:cNvPr id="6" name="Picture 5" descr="A green highlighter pen&#10;&#10;Description automatically generated">
            <a:extLst>
              <a:ext uri="{FF2B5EF4-FFF2-40B4-BE49-F238E27FC236}">
                <a16:creationId xmlns:a16="http://schemas.microsoft.com/office/drawing/2014/main" id="{D3103D11-FD65-56CE-A7D6-FA56039BD9AB}"/>
              </a:ext>
            </a:extLst>
          </p:cNvPr>
          <p:cNvPicPr>
            <a:picLocks noChangeAspect="1"/>
          </p:cNvPicPr>
          <p:nvPr/>
        </p:nvPicPr>
        <p:blipFill>
          <a:blip r:embed="rId5"/>
          <a:stretch>
            <a:fillRect/>
          </a:stretch>
        </p:blipFill>
        <p:spPr>
          <a:xfrm>
            <a:off x="10743862" y="1876452"/>
            <a:ext cx="901485" cy="888570"/>
          </a:xfrm>
          <a:prstGeom prst="rect">
            <a:avLst/>
          </a:prstGeom>
        </p:spPr>
      </p:pic>
      <p:grpSp>
        <p:nvGrpSpPr>
          <p:cNvPr id="5" name="Group 4">
            <a:extLst>
              <a:ext uri="{FF2B5EF4-FFF2-40B4-BE49-F238E27FC236}">
                <a16:creationId xmlns:a16="http://schemas.microsoft.com/office/drawing/2014/main" id="{33E054FC-3F75-8201-9B64-A7D7AF62CEE4}"/>
              </a:ext>
            </a:extLst>
          </p:cNvPr>
          <p:cNvGrpSpPr/>
          <p:nvPr/>
        </p:nvGrpSpPr>
        <p:grpSpPr>
          <a:xfrm>
            <a:off x="11180189" y="545258"/>
            <a:ext cx="465158" cy="653197"/>
            <a:chOff x="11180189" y="545258"/>
            <a:chExt cx="465158" cy="653197"/>
          </a:xfrm>
        </p:grpSpPr>
        <p:pic>
          <p:nvPicPr>
            <p:cNvPr id="8" name="Picture 7" descr="A black and blue rectangle with a corner&#10;&#10;Description automatically generated">
              <a:extLst>
                <a:ext uri="{FF2B5EF4-FFF2-40B4-BE49-F238E27FC236}">
                  <a16:creationId xmlns:a16="http://schemas.microsoft.com/office/drawing/2014/main" id="{3E9B9EE1-BA9B-FC07-C4A3-970E3805BA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0" name="Content Placeholder 6">
              <a:extLst>
                <a:ext uri="{FF2B5EF4-FFF2-40B4-BE49-F238E27FC236}">
                  <a16:creationId xmlns:a16="http://schemas.microsoft.com/office/drawing/2014/main" id="{B0ACC074-4843-8D3C-5C10-C3456689A5E7}"/>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16–17</a:t>
              </a:r>
            </a:p>
          </p:txBody>
        </p:sp>
      </p:grpSp>
    </p:spTree>
    <p:extLst>
      <p:ext uri="{BB962C8B-B14F-4D97-AF65-F5344CB8AC3E}">
        <p14:creationId xmlns:p14="http://schemas.microsoft.com/office/powerpoint/2010/main" val="33980449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802870"/>
          </a:xfrm>
        </p:spPr>
        <p:txBody>
          <a:bodyPr lIns="0" tIns="0" rIns="0" bIns="0">
            <a:noAutofit/>
          </a:bodyPr>
          <a:lstStyle/>
          <a:p>
            <a:pPr marL="0" indent="0" algn="l" rtl="0" fontAlgn="base">
              <a:spcBef>
                <a:spcPts val="500"/>
              </a:spcBef>
              <a:buNone/>
            </a:pPr>
            <a:r>
              <a:rPr lang="en-AU" sz="2800">
                <a:solidFill>
                  <a:srgbClr val="000000"/>
                </a:solidFill>
                <a:latin typeface="Calibri" panose="020F0502020204030204" pitchFamily="34" charset="0"/>
              </a:rPr>
              <a:t>Individually, consider:</a:t>
            </a:r>
            <a:endParaRPr lang="en-AU" sz="2800" b="0" i="0">
              <a:solidFill>
                <a:srgbClr val="000000"/>
              </a:solidFill>
              <a:effectLst/>
              <a:latin typeface="Calibri" panose="020F0502020204030204" pitchFamily="34" charset="0"/>
            </a:endParaRPr>
          </a:p>
          <a:p>
            <a:pPr fontAlgn="base">
              <a:spcBef>
                <a:spcPts val="500"/>
              </a:spcBef>
            </a:pPr>
            <a:r>
              <a:rPr lang="en-AU">
                <a:solidFill>
                  <a:srgbClr val="000000"/>
                </a:solidFill>
                <a:latin typeface="Calibri"/>
                <a:ea typeface="Calibri"/>
                <a:cs typeface="Calibri"/>
              </a:rPr>
              <a:t>Which </a:t>
            </a:r>
            <a:r>
              <a:rPr lang="en-AU" sz="2800" b="0" i="0">
                <a:solidFill>
                  <a:srgbClr val="000000"/>
                </a:solidFill>
                <a:effectLst/>
                <a:latin typeface="Calibri"/>
                <a:ea typeface="Calibri"/>
                <a:cs typeface="Calibri"/>
              </a:rPr>
              <a:t>1, 2 or 3 actions do you </a:t>
            </a:r>
            <a:r>
              <a:rPr lang="en-AU">
                <a:solidFill>
                  <a:srgbClr val="000000"/>
                </a:solidFill>
                <a:latin typeface="Calibri"/>
                <a:ea typeface="Calibri"/>
                <a:cs typeface="Calibri"/>
              </a:rPr>
              <a:t>believe will have the greatest impact on </a:t>
            </a:r>
            <a:r>
              <a:rPr lang="en-AU" sz="2800" b="0" i="0">
                <a:solidFill>
                  <a:srgbClr val="000000"/>
                </a:solidFill>
                <a:effectLst/>
                <a:latin typeface="Calibri"/>
                <a:ea typeface="Calibri"/>
                <a:cs typeface="Calibri"/>
              </a:rPr>
              <a:t>your learners? Why? </a:t>
            </a:r>
            <a:endParaRPr lang="en-US">
              <a:solidFill>
                <a:srgbClr val="000000"/>
              </a:solidFill>
              <a:latin typeface="Calibri"/>
              <a:ea typeface="Calibri"/>
              <a:cs typeface="Calibri"/>
            </a:endParaRPr>
          </a:p>
          <a:p>
            <a:pPr algn="l" rtl="0" fontAlgn="base">
              <a:spcBef>
                <a:spcPts val="500"/>
              </a:spcBef>
              <a:buFont typeface="Arial" panose="020B0604020202020204" pitchFamily="34" charset="0"/>
              <a:buChar char="•"/>
            </a:pPr>
            <a:r>
              <a:rPr lang="en-AU" sz="2800" b="0" i="0">
                <a:solidFill>
                  <a:srgbClr val="000000"/>
                </a:solidFill>
                <a:effectLst/>
                <a:latin typeface="Calibri" panose="020F0502020204030204" pitchFamily="34" charset="0"/>
              </a:rPr>
              <a:t>What other actions (not listed on the page) might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be impactful for your learners? Why? </a:t>
            </a:r>
            <a:endParaRPr lang="en-AU" sz="2800">
              <a:solidFill>
                <a:srgbClr val="000000"/>
              </a:solidFill>
              <a:latin typeface="Calibri" panose="020F0502020204030204" pitchFamily="34" charset="0"/>
            </a:endParaRPr>
          </a:p>
          <a:p>
            <a:pPr marL="0" indent="0" algn="l" rtl="0" fontAlgn="base">
              <a:spcBef>
                <a:spcPts val="1500"/>
              </a:spcBef>
              <a:buNone/>
            </a:pPr>
            <a:r>
              <a:rPr lang="en-AU" sz="2800">
                <a:solidFill>
                  <a:srgbClr val="000000"/>
                </a:solidFill>
                <a:latin typeface="Calibri" panose="020F0502020204030204" pitchFamily="34" charset="0"/>
              </a:rPr>
              <a:t>Share your </a:t>
            </a:r>
            <a:r>
              <a:rPr lang="en-AU" sz="2800" b="0" i="0">
                <a:solidFill>
                  <a:srgbClr val="000000"/>
                </a:solidFill>
                <a:effectLst/>
                <a:latin typeface="Calibri" panose="020F0502020204030204" pitchFamily="34" charset="0"/>
              </a:rPr>
              <a:t>perspective with the wider group,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then discuss and record:  </a:t>
            </a:r>
            <a:endParaRPr lang="en-AU" sz="4000" b="0" i="0">
              <a:solidFill>
                <a:srgbClr val="000000"/>
              </a:solidFill>
              <a:effectLst/>
              <a:latin typeface="Segoe UI" panose="020B0502040204020203" pitchFamily="34" charset="0"/>
            </a:endParaRPr>
          </a:p>
          <a:p>
            <a:pPr algn="l" rtl="0" fontAlgn="base">
              <a:spcBef>
                <a:spcPts val="500"/>
              </a:spcBef>
            </a:pPr>
            <a:r>
              <a:rPr lang="en-AU" sz="2800" b="0" i="0">
                <a:solidFill>
                  <a:srgbClr val="000000"/>
                </a:solidFill>
                <a:effectLst/>
                <a:latin typeface="Calibri" panose="020F0502020204030204" pitchFamily="34" charset="0"/>
              </a:rPr>
              <a:t>the consistencies that are evident within the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group’s discussion</a:t>
            </a:r>
            <a:endParaRPr lang="en-AU" sz="4000" b="0" i="0">
              <a:solidFill>
                <a:srgbClr val="000000"/>
              </a:solidFill>
              <a:effectLst/>
              <a:latin typeface="Segoe UI" panose="020B0502040204020203" pitchFamily="34" charset="0"/>
            </a:endParaRPr>
          </a:p>
          <a:p>
            <a:pPr algn="l" rtl="0" fontAlgn="base">
              <a:spcBef>
                <a:spcPts val="500"/>
              </a:spcBef>
            </a:pPr>
            <a:r>
              <a:rPr lang="en-AU" sz="2800" b="0" i="0">
                <a:solidFill>
                  <a:srgbClr val="000000"/>
                </a:solidFill>
                <a:effectLst/>
                <a:latin typeface="Calibri" panose="020F0502020204030204" pitchFamily="34" charset="0"/>
              </a:rPr>
              <a:t>how this might inform the next steps for your team. </a:t>
            </a:r>
            <a:endParaRPr lang="en-AU" sz="4000" b="0" i="0">
              <a:solidFill>
                <a:srgbClr val="000000"/>
              </a:solidFill>
              <a:effectLst/>
              <a:latin typeface="Segoe UI" panose="020B0502040204020203" pitchFamily="34" charset="0"/>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39</a:t>
            </a:fld>
            <a:endParaRPr lang="en-US"/>
          </a:p>
        </p:txBody>
      </p:sp>
      <p:sp>
        <p:nvSpPr>
          <p:cNvPr id="3" name="TextBox 2">
            <a:extLst>
              <a:ext uri="{FF2B5EF4-FFF2-40B4-BE49-F238E27FC236}">
                <a16:creationId xmlns:a16="http://schemas.microsoft.com/office/drawing/2014/main" id="{5B657F83-907D-5E60-FC2E-6E6897935C7C}"/>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OR SY PAGES 16 and 17</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D10C1EC9-D372-3D51-5E4A-6DA2AAD734C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58290" y="2472980"/>
            <a:ext cx="2287057" cy="3239997"/>
          </a:xfrm>
          <a:prstGeom prst="rect">
            <a:avLst/>
          </a:prstGeom>
          <a:ln>
            <a:solidFill>
              <a:schemeClr val="bg2"/>
            </a:solid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8B157BE7-6305-FE31-1EE2-735DA846D5E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58940" y="1260001"/>
            <a:ext cx="2287057" cy="3239997"/>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609216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256709"/>
          </a:xfrm>
        </p:spPr>
        <p:txBody>
          <a:bodyPr lIns="0" tIns="0" rIns="0" bIns="0">
            <a:noAutofit/>
          </a:bodyPr>
          <a:lstStyle/>
          <a:p>
            <a:pPr marL="0" indent="0">
              <a:buNone/>
            </a:pPr>
            <a:r>
              <a:rPr lang="en-AU" sz="3200" b="1">
                <a:solidFill>
                  <a:srgbClr val="8866C5"/>
                </a:solidFill>
              </a:rPr>
              <a:t>Learner agency</a:t>
            </a:r>
          </a:p>
          <a:p>
            <a:pPr marL="0" indent="0">
              <a:buNone/>
            </a:pPr>
            <a:r>
              <a:rPr lang="en-AU"/>
              <a:t>Imagine an observer spent a day in your learning environment. Highlight each action according to </a:t>
            </a:r>
            <a:br>
              <a:rPr lang="en-AU"/>
            </a:br>
            <a:r>
              <a:rPr lang="en-AU"/>
              <a:t>the following criteria.  </a:t>
            </a:r>
          </a:p>
          <a:p>
            <a:r>
              <a:rPr lang="en-AU" b="1"/>
              <a:t>Green </a:t>
            </a:r>
            <a:r>
              <a:rPr lang="en-AU"/>
              <a:t>– This would be hard to miss in my learning environment. </a:t>
            </a:r>
          </a:p>
          <a:p>
            <a:r>
              <a:rPr lang="en-AU" b="1"/>
              <a:t>Yellow</a:t>
            </a:r>
            <a:r>
              <a:rPr lang="en-AU"/>
              <a:t> – This might be observed on occasion. </a:t>
            </a:r>
          </a:p>
          <a:p>
            <a:r>
              <a:rPr lang="en-AU" b="1"/>
              <a:t>Pink </a:t>
            </a:r>
            <a:r>
              <a:rPr lang="en-AU"/>
              <a:t>– This is not likely to be seen. </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40</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658940" y="1260001"/>
            <a:ext cx="2287057" cy="3239997"/>
          </a:xfrm>
          <a:prstGeom prst="rect">
            <a:avLst/>
          </a:prstGeom>
          <a:ln>
            <a:solidFill>
              <a:schemeClr val="bg2"/>
            </a:solidFill>
          </a:ln>
          <a:effectLst>
            <a:outerShdw blurRad="50800" dist="38100" dir="2700000" algn="tl" rotWithShape="0">
              <a:prstClr val="black">
                <a:alpha val="40000"/>
              </a:prstClr>
            </a:outerShdw>
          </a:effectLst>
        </p:spPr>
      </p:pic>
      <p:pic>
        <p:nvPicPr>
          <p:cNvPr id="6" name="Picture 5" descr="A green highlighter pen&#10;&#10;Description automatically generated">
            <a:extLst>
              <a:ext uri="{FF2B5EF4-FFF2-40B4-BE49-F238E27FC236}">
                <a16:creationId xmlns:a16="http://schemas.microsoft.com/office/drawing/2014/main" id="{D3103D11-FD65-56CE-A7D6-FA56039BD9AB}"/>
              </a:ext>
            </a:extLst>
          </p:cNvPr>
          <p:cNvPicPr>
            <a:picLocks noChangeAspect="1"/>
          </p:cNvPicPr>
          <p:nvPr/>
        </p:nvPicPr>
        <p:blipFill>
          <a:blip r:embed="rId4"/>
          <a:stretch>
            <a:fillRect/>
          </a:stretch>
        </p:blipFill>
        <p:spPr>
          <a:xfrm>
            <a:off x="10743862" y="1876452"/>
            <a:ext cx="901485" cy="888570"/>
          </a:xfrm>
          <a:prstGeom prst="rect">
            <a:avLst/>
          </a:prstGeom>
        </p:spPr>
      </p:pic>
      <p:grpSp>
        <p:nvGrpSpPr>
          <p:cNvPr id="3" name="Group 2">
            <a:extLst>
              <a:ext uri="{FF2B5EF4-FFF2-40B4-BE49-F238E27FC236}">
                <a16:creationId xmlns:a16="http://schemas.microsoft.com/office/drawing/2014/main" id="{343F00EE-9F5D-7623-2180-DF97A011B98B}"/>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352815E3-4FD7-1CEA-58A0-3C4147219C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8" name="Content Placeholder 6">
              <a:extLst>
                <a:ext uri="{FF2B5EF4-FFF2-40B4-BE49-F238E27FC236}">
                  <a16:creationId xmlns:a16="http://schemas.microsoft.com/office/drawing/2014/main" id="{763BD34F-3039-A995-39F5-35AF0EB8485C}"/>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18</a:t>
              </a:r>
            </a:p>
          </p:txBody>
        </p:sp>
      </p:grpSp>
    </p:spTree>
    <p:extLst>
      <p:ext uri="{BB962C8B-B14F-4D97-AF65-F5344CB8AC3E}">
        <p14:creationId xmlns:p14="http://schemas.microsoft.com/office/powerpoint/2010/main" val="32658395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802870"/>
          </a:xfrm>
        </p:spPr>
        <p:txBody>
          <a:bodyPr lIns="0" tIns="0" rIns="0" bIns="0">
            <a:noAutofit/>
          </a:bodyPr>
          <a:lstStyle/>
          <a:p>
            <a:pPr marL="0" indent="0" algn="l" rtl="0" fontAlgn="base">
              <a:spcBef>
                <a:spcPts val="500"/>
              </a:spcBef>
              <a:buNone/>
            </a:pPr>
            <a:r>
              <a:rPr lang="en-AU" sz="2800">
                <a:solidFill>
                  <a:srgbClr val="000000"/>
                </a:solidFill>
                <a:latin typeface="Calibri" panose="020F0502020204030204" pitchFamily="34" charset="0"/>
              </a:rPr>
              <a:t>Individually, consider:</a:t>
            </a:r>
            <a:endParaRPr lang="en-AU" sz="2800" b="0" i="0">
              <a:solidFill>
                <a:srgbClr val="000000"/>
              </a:solidFill>
              <a:effectLst/>
              <a:latin typeface="Calibri" panose="020F0502020204030204" pitchFamily="34" charset="0"/>
            </a:endParaRPr>
          </a:p>
          <a:p>
            <a:pPr fontAlgn="base">
              <a:spcBef>
                <a:spcPts val="500"/>
              </a:spcBef>
            </a:pPr>
            <a:r>
              <a:rPr lang="en-AU">
                <a:solidFill>
                  <a:srgbClr val="000000"/>
                </a:solidFill>
                <a:latin typeface="Calibri"/>
                <a:ea typeface="Calibri"/>
                <a:cs typeface="Calibri"/>
              </a:rPr>
              <a:t>Which </a:t>
            </a:r>
            <a:r>
              <a:rPr lang="en-AU" sz="2800" b="0" i="0">
                <a:solidFill>
                  <a:srgbClr val="000000"/>
                </a:solidFill>
                <a:effectLst/>
                <a:latin typeface="Calibri"/>
                <a:ea typeface="Calibri"/>
                <a:cs typeface="Calibri"/>
              </a:rPr>
              <a:t>1, 2 or 3 actions do you </a:t>
            </a:r>
            <a:r>
              <a:rPr lang="en-AU">
                <a:solidFill>
                  <a:srgbClr val="000000"/>
                </a:solidFill>
                <a:latin typeface="Calibri"/>
                <a:ea typeface="Calibri"/>
                <a:cs typeface="Calibri"/>
              </a:rPr>
              <a:t>believe will have the greatest impact on </a:t>
            </a:r>
            <a:r>
              <a:rPr lang="en-AU" sz="2800" b="0" i="0">
                <a:solidFill>
                  <a:srgbClr val="000000"/>
                </a:solidFill>
                <a:effectLst/>
                <a:latin typeface="Calibri"/>
                <a:ea typeface="Calibri"/>
                <a:cs typeface="Calibri"/>
              </a:rPr>
              <a:t>your learners? Why? </a:t>
            </a:r>
            <a:endParaRPr lang="en-US">
              <a:solidFill>
                <a:srgbClr val="000000"/>
              </a:solidFill>
              <a:latin typeface="Calibri"/>
              <a:ea typeface="Calibri"/>
              <a:cs typeface="Calibri"/>
            </a:endParaRPr>
          </a:p>
          <a:p>
            <a:pPr algn="l" rtl="0" fontAlgn="base">
              <a:spcBef>
                <a:spcPts val="500"/>
              </a:spcBef>
              <a:buFont typeface="Arial" panose="020B0604020202020204" pitchFamily="34" charset="0"/>
              <a:buChar char="•"/>
            </a:pPr>
            <a:r>
              <a:rPr lang="en-AU" sz="2800" b="0" i="0">
                <a:solidFill>
                  <a:srgbClr val="000000"/>
                </a:solidFill>
                <a:effectLst/>
                <a:latin typeface="Calibri" panose="020F0502020204030204" pitchFamily="34" charset="0"/>
              </a:rPr>
              <a:t>What other actions (not listed on the page) might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be impactful for your learners? Why? </a:t>
            </a:r>
            <a:endParaRPr lang="en-AU" sz="2800">
              <a:solidFill>
                <a:srgbClr val="000000"/>
              </a:solidFill>
              <a:latin typeface="Calibri" panose="020F0502020204030204" pitchFamily="34" charset="0"/>
            </a:endParaRPr>
          </a:p>
          <a:p>
            <a:pPr marL="0" indent="0" algn="l" rtl="0" fontAlgn="base">
              <a:spcBef>
                <a:spcPts val="1500"/>
              </a:spcBef>
              <a:buNone/>
            </a:pPr>
            <a:r>
              <a:rPr lang="en-AU" sz="2800">
                <a:solidFill>
                  <a:srgbClr val="000000"/>
                </a:solidFill>
                <a:latin typeface="Calibri" panose="020F0502020204030204" pitchFamily="34" charset="0"/>
              </a:rPr>
              <a:t>Share your </a:t>
            </a:r>
            <a:r>
              <a:rPr lang="en-AU" sz="2800" b="0" i="0">
                <a:solidFill>
                  <a:srgbClr val="000000"/>
                </a:solidFill>
                <a:effectLst/>
                <a:latin typeface="Calibri" panose="020F0502020204030204" pitchFamily="34" charset="0"/>
              </a:rPr>
              <a:t>perspective with the wider group,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then discuss and record:  </a:t>
            </a:r>
            <a:endParaRPr lang="en-AU" sz="4000" b="0" i="0">
              <a:solidFill>
                <a:srgbClr val="000000"/>
              </a:solidFill>
              <a:effectLst/>
              <a:latin typeface="Segoe UI" panose="020B0502040204020203" pitchFamily="34" charset="0"/>
            </a:endParaRPr>
          </a:p>
          <a:p>
            <a:pPr algn="l" rtl="0" fontAlgn="base">
              <a:spcBef>
                <a:spcPts val="500"/>
              </a:spcBef>
            </a:pPr>
            <a:r>
              <a:rPr lang="en-AU" sz="2800" b="0" i="0">
                <a:solidFill>
                  <a:srgbClr val="000000"/>
                </a:solidFill>
                <a:effectLst/>
                <a:latin typeface="Calibri" panose="020F0502020204030204" pitchFamily="34" charset="0"/>
              </a:rPr>
              <a:t>the consistencies that are evident within the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group’s discussion</a:t>
            </a:r>
            <a:endParaRPr lang="en-AU" sz="4000" b="0" i="0">
              <a:solidFill>
                <a:srgbClr val="000000"/>
              </a:solidFill>
              <a:effectLst/>
              <a:latin typeface="Segoe UI" panose="020B0502040204020203" pitchFamily="34" charset="0"/>
            </a:endParaRPr>
          </a:p>
          <a:p>
            <a:pPr algn="l" rtl="0" fontAlgn="base">
              <a:spcBef>
                <a:spcPts val="500"/>
              </a:spcBef>
            </a:pPr>
            <a:r>
              <a:rPr lang="en-AU" sz="2800" b="0" i="0">
                <a:solidFill>
                  <a:srgbClr val="000000"/>
                </a:solidFill>
                <a:effectLst/>
                <a:latin typeface="Calibri" panose="020F0502020204030204" pitchFamily="34" charset="0"/>
              </a:rPr>
              <a:t>how this might inform the next steps for your team. </a:t>
            </a:r>
            <a:endParaRPr lang="en-AU" sz="4000" b="0" i="0">
              <a:solidFill>
                <a:srgbClr val="000000"/>
              </a:solidFill>
              <a:effectLst/>
              <a:latin typeface="Segoe UI" panose="020B0502040204020203" pitchFamily="34" charset="0"/>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41</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58290" y="1260001"/>
            <a:ext cx="2287056" cy="3239997"/>
          </a:xfrm>
          <a:prstGeom prst="rect">
            <a:avLst/>
          </a:prstGeom>
          <a:ln>
            <a:solidFill>
              <a:schemeClr val="bg2"/>
            </a:solidFill>
          </a:ln>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D49559DE-2793-613C-9961-CBDE564438A7}"/>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OR SY PAGE 18</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69089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256709"/>
          </a:xfrm>
        </p:spPr>
        <p:txBody>
          <a:bodyPr lIns="0" tIns="0" rIns="0" bIns="0">
            <a:noAutofit/>
          </a:bodyPr>
          <a:lstStyle/>
          <a:p>
            <a:pPr marL="0" indent="0">
              <a:buNone/>
            </a:pPr>
            <a:r>
              <a:rPr lang="en-AU" sz="3200" b="1">
                <a:solidFill>
                  <a:srgbClr val="339999"/>
                </a:solidFill>
              </a:rPr>
              <a:t>Equity and excellence</a:t>
            </a:r>
          </a:p>
          <a:p>
            <a:pPr marL="0" indent="0">
              <a:buNone/>
            </a:pPr>
            <a:r>
              <a:rPr lang="en-AU"/>
              <a:t>Imagine an observer spent a day in your learning environment. Highlight each action according to </a:t>
            </a:r>
            <a:br>
              <a:rPr lang="en-AU"/>
            </a:br>
            <a:r>
              <a:rPr lang="en-AU"/>
              <a:t>the following criteria.  </a:t>
            </a:r>
          </a:p>
          <a:p>
            <a:r>
              <a:rPr lang="en-AU" b="1"/>
              <a:t>Green </a:t>
            </a:r>
            <a:r>
              <a:rPr lang="en-AU"/>
              <a:t>– This would be hard to miss in my learning environment. </a:t>
            </a:r>
          </a:p>
          <a:p>
            <a:r>
              <a:rPr lang="en-AU" b="1"/>
              <a:t>Yellow</a:t>
            </a:r>
            <a:r>
              <a:rPr lang="en-AU"/>
              <a:t> – This might be observed on occasion. </a:t>
            </a:r>
          </a:p>
          <a:p>
            <a:r>
              <a:rPr lang="en-AU" b="1"/>
              <a:t>Pink </a:t>
            </a:r>
            <a:r>
              <a:rPr lang="en-AU"/>
              <a:t>– This is not likely to be seen. </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42</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658940" y="1260001"/>
            <a:ext cx="2287057" cy="3239997"/>
          </a:xfrm>
          <a:prstGeom prst="rect">
            <a:avLst/>
          </a:prstGeom>
          <a:ln>
            <a:solidFill>
              <a:schemeClr val="bg2"/>
            </a:solidFill>
          </a:ln>
          <a:effectLst>
            <a:outerShdw blurRad="50800" dist="38100" dir="2700000" algn="tl" rotWithShape="0">
              <a:prstClr val="black">
                <a:alpha val="40000"/>
              </a:prstClr>
            </a:outerShdw>
          </a:effectLst>
        </p:spPr>
      </p:pic>
      <p:pic>
        <p:nvPicPr>
          <p:cNvPr id="6" name="Picture 5" descr="A green highlighter pen&#10;&#10;Description automatically generated">
            <a:extLst>
              <a:ext uri="{FF2B5EF4-FFF2-40B4-BE49-F238E27FC236}">
                <a16:creationId xmlns:a16="http://schemas.microsoft.com/office/drawing/2014/main" id="{D3103D11-FD65-56CE-A7D6-FA56039BD9AB}"/>
              </a:ext>
            </a:extLst>
          </p:cNvPr>
          <p:cNvPicPr>
            <a:picLocks noChangeAspect="1"/>
          </p:cNvPicPr>
          <p:nvPr/>
        </p:nvPicPr>
        <p:blipFill>
          <a:blip r:embed="rId4"/>
          <a:stretch>
            <a:fillRect/>
          </a:stretch>
        </p:blipFill>
        <p:spPr>
          <a:xfrm>
            <a:off x="10743862" y="1876452"/>
            <a:ext cx="901485" cy="888570"/>
          </a:xfrm>
          <a:prstGeom prst="rect">
            <a:avLst/>
          </a:prstGeom>
        </p:spPr>
      </p:pic>
      <p:grpSp>
        <p:nvGrpSpPr>
          <p:cNvPr id="3" name="Group 2">
            <a:extLst>
              <a:ext uri="{FF2B5EF4-FFF2-40B4-BE49-F238E27FC236}">
                <a16:creationId xmlns:a16="http://schemas.microsoft.com/office/drawing/2014/main" id="{B39F2062-D366-4F3F-7AD2-17C0D167E310}"/>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E141E767-4240-821B-21A8-2EFFF5579F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8" name="Content Placeholder 6">
              <a:extLst>
                <a:ext uri="{FF2B5EF4-FFF2-40B4-BE49-F238E27FC236}">
                  <a16:creationId xmlns:a16="http://schemas.microsoft.com/office/drawing/2014/main" id="{B3D0B790-3CA3-D1ED-0D3F-A1BD62EAEE75}"/>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19</a:t>
              </a:r>
            </a:p>
          </p:txBody>
        </p:sp>
      </p:grpSp>
    </p:spTree>
    <p:extLst>
      <p:ext uri="{BB962C8B-B14F-4D97-AF65-F5344CB8AC3E}">
        <p14:creationId xmlns:p14="http://schemas.microsoft.com/office/powerpoint/2010/main" val="20475623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802870"/>
          </a:xfrm>
        </p:spPr>
        <p:txBody>
          <a:bodyPr lIns="0" tIns="0" rIns="0" bIns="0">
            <a:noAutofit/>
          </a:bodyPr>
          <a:lstStyle/>
          <a:p>
            <a:pPr marL="0" indent="0" algn="l" rtl="0" fontAlgn="base">
              <a:spcBef>
                <a:spcPts val="500"/>
              </a:spcBef>
              <a:buNone/>
            </a:pPr>
            <a:r>
              <a:rPr lang="en-AU" sz="2800">
                <a:solidFill>
                  <a:srgbClr val="000000"/>
                </a:solidFill>
                <a:latin typeface="Calibri" panose="020F0502020204030204" pitchFamily="34" charset="0"/>
              </a:rPr>
              <a:t>Individually, consider:</a:t>
            </a:r>
            <a:endParaRPr lang="en-AU" sz="2800" b="0" i="0">
              <a:solidFill>
                <a:srgbClr val="000000"/>
              </a:solidFill>
              <a:effectLst/>
              <a:latin typeface="Calibri" panose="020F0502020204030204" pitchFamily="34" charset="0"/>
            </a:endParaRPr>
          </a:p>
          <a:p>
            <a:pPr fontAlgn="base">
              <a:spcBef>
                <a:spcPts val="500"/>
              </a:spcBef>
            </a:pPr>
            <a:r>
              <a:rPr lang="en-AU">
                <a:solidFill>
                  <a:srgbClr val="000000"/>
                </a:solidFill>
                <a:latin typeface="Calibri"/>
                <a:ea typeface="Calibri"/>
                <a:cs typeface="Calibri"/>
              </a:rPr>
              <a:t>Which </a:t>
            </a:r>
            <a:r>
              <a:rPr lang="en-AU" sz="2800" b="0" i="0">
                <a:solidFill>
                  <a:srgbClr val="000000"/>
                </a:solidFill>
                <a:effectLst/>
                <a:latin typeface="Calibri"/>
                <a:ea typeface="Calibri"/>
                <a:cs typeface="Calibri"/>
              </a:rPr>
              <a:t>1, 2 or 3 actions do you </a:t>
            </a:r>
            <a:r>
              <a:rPr lang="en-AU">
                <a:solidFill>
                  <a:srgbClr val="000000"/>
                </a:solidFill>
                <a:latin typeface="Calibri"/>
                <a:ea typeface="Calibri"/>
                <a:cs typeface="Calibri"/>
              </a:rPr>
              <a:t>believe will have the greatest impact on </a:t>
            </a:r>
            <a:r>
              <a:rPr lang="en-AU" sz="2800" b="0" i="0">
                <a:solidFill>
                  <a:srgbClr val="000000"/>
                </a:solidFill>
                <a:effectLst/>
                <a:latin typeface="Calibri"/>
                <a:ea typeface="Calibri"/>
                <a:cs typeface="Calibri"/>
              </a:rPr>
              <a:t>your learners? Why? </a:t>
            </a:r>
            <a:endParaRPr lang="en-US">
              <a:solidFill>
                <a:srgbClr val="000000"/>
              </a:solidFill>
              <a:latin typeface="Calibri"/>
              <a:ea typeface="Calibri"/>
              <a:cs typeface="Calibri"/>
            </a:endParaRPr>
          </a:p>
          <a:p>
            <a:pPr algn="l" rtl="0" fontAlgn="base">
              <a:spcBef>
                <a:spcPts val="500"/>
              </a:spcBef>
              <a:buFont typeface="Arial" panose="020B0604020202020204" pitchFamily="34" charset="0"/>
              <a:buChar char="•"/>
            </a:pPr>
            <a:r>
              <a:rPr lang="en-AU" sz="2800" b="0" i="0">
                <a:solidFill>
                  <a:srgbClr val="000000"/>
                </a:solidFill>
                <a:effectLst/>
                <a:latin typeface="Calibri" panose="020F0502020204030204" pitchFamily="34" charset="0"/>
              </a:rPr>
              <a:t>What other actions (not listed on the page) might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be impactful for your learners? Why? </a:t>
            </a:r>
            <a:endParaRPr lang="en-AU" sz="2800">
              <a:solidFill>
                <a:srgbClr val="000000"/>
              </a:solidFill>
              <a:latin typeface="Calibri" panose="020F0502020204030204" pitchFamily="34" charset="0"/>
            </a:endParaRPr>
          </a:p>
          <a:p>
            <a:pPr marL="0" indent="0" algn="l" rtl="0" fontAlgn="base">
              <a:spcBef>
                <a:spcPts val="1500"/>
              </a:spcBef>
              <a:buNone/>
            </a:pPr>
            <a:r>
              <a:rPr lang="en-AU" sz="2800">
                <a:solidFill>
                  <a:srgbClr val="000000"/>
                </a:solidFill>
                <a:latin typeface="Calibri" panose="020F0502020204030204" pitchFamily="34" charset="0"/>
              </a:rPr>
              <a:t>Share your </a:t>
            </a:r>
            <a:r>
              <a:rPr lang="en-AU" sz="2800" b="0" i="0">
                <a:solidFill>
                  <a:srgbClr val="000000"/>
                </a:solidFill>
                <a:effectLst/>
                <a:latin typeface="Calibri" panose="020F0502020204030204" pitchFamily="34" charset="0"/>
              </a:rPr>
              <a:t>perspective with the wider group,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then discuss and record:  </a:t>
            </a:r>
            <a:endParaRPr lang="en-AU" sz="4000" b="0" i="0">
              <a:solidFill>
                <a:srgbClr val="000000"/>
              </a:solidFill>
              <a:effectLst/>
              <a:latin typeface="Segoe UI" panose="020B0502040204020203" pitchFamily="34" charset="0"/>
            </a:endParaRPr>
          </a:p>
          <a:p>
            <a:pPr algn="l" rtl="0" fontAlgn="base">
              <a:spcBef>
                <a:spcPts val="500"/>
              </a:spcBef>
            </a:pPr>
            <a:r>
              <a:rPr lang="en-AU" sz="2800" b="0" i="0">
                <a:solidFill>
                  <a:srgbClr val="000000"/>
                </a:solidFill>
                <a:effectLst/>
                <a:latin typeface="Calibri" panose="020F0502020204030204" pitchFamily="34" charset="0"/>
              </a:rPr>
              <a:t>the consistencies that are evident within the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group’s discussion</a:t>
            </a:r>
            <a:endParaRPr lang="en-AU" sz="4000" b="0" i="0">
              <a:solidFill>
                <a:srgbClr val="000000"/>
              </a:solidFill>
              <a:effectLst/>
              <a:latin typeface="Segoe UI" panose="020B0502040204020203" pitchFamily="34" charset="0"/>
            </a:endParaRPr>
          </a:p>
          <a:p>
            <a:pPr algn="l" rtl="0" fontAlgn="base">
              <a:spcBef>
                <a:spcPts val="500"/>
              </a:spcBef>
            </a:pPr>
            <a:r>
              <a:rPr lang="en-AU" sz="2800" b="0" i="0">
                <a:solidFill>
                  <a:srgbClr val="000000"/>
                </a:solidFill>
                <a:effectLst/>
                <a:latin typeface="Calibri" panose="020F0502020204030204" pitchFamily="34" charset="0"/>
              </a:rPr>
              <a:t>how this might inform the next steps for your team. </a:t>
            </a:r>
            <a:endParaRPr lang="en-AU" sz="4000" b="0" i="0">
              <a:solidFill>
                <a:srgbClr val="000000"/>
              </a:solidFill>
              <a:effectLst/>
              <a:latin typeface="Segoe UI" panose="020B0502040204020203" pitchFamily="34" charset="0"/>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43</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58290" y="1260001"/>
            <a:ext cx="2287056" cy="3239997"/>
          </a:xfrm>
          <a:prstGeom prst="rect">
            <a:avLst/>
          </a:prstGeom>
          <a:ln>
            <a:solidFill>
              <a:schemeClr val="bg2"/>
            </a:solidFill>
          </a:ln>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D00D2C79-25E0-5734-FB12-721F01570E8E}"/>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OR SY PAGE 19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58050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4479F51-0407-BE94-F614-783696955DF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130260" y="2334355"/>
            <a:ext cx="1515087" cy="2146374"/>
          </a:xfrm>
          <a:prstGeom prst="rect">
            <a:avLst/>
          </a:prstGeom>
          <a:ln>
            <a:solidFill>
              <a:schemeClr val="bg2"/>
            </a:solid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E7F83E31-2359-B2C6-3E20-61029D544EF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515935" y="2813504"/>
            <a:ext cx="1515087" cy="2146374"/>
          </a:xfrm>
          <a:prstGeom prst="rect">
            <a:avLst/>
          </a:prstGeom>
          <a:ln>
            <a:solidFill>
              <a:schemeClr val="bg2"/>
            </a:solidFill>
          </a:ln>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20C60CD1-21B1-A25F-DF7A-D1DCBD6061C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912487" y="3240571"/>
            <a:ext cx="1515087" cy="2146374"/>
          </a:xfrm>
          <a:prstGeom prst="rect">
            <a:avLst/>
          </a:prstGeom>
          <a:ln>
            <a:solidFill>
              <a:schemeClr val="bg2"/>
            </a:solidFill>
          </a:ln>
          <a:effectLst>
            <a:outerShdw blurRad="50800" dist="38100" dir="2700000" algn="tl" rotWithShape="0">
              <a:prstClr val="black">
                <a:alpha val="40000"/>
              </a:prstClr>
            </a:outerShdw>
          </a:effectLst>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909127"/>
          </a:xfrm>
        </p:spPr>
        <p:txBody>
          <a:bodyPr lIns="0" tIns="0" rIns="0" bIns="0">
            <a:noAutofit/>
          </a:bodyPr>
          <a:lstStyle/>
          <a:p>
            <a:pPr marL="0" indent="0" algn="l" rtl="0" fontAlgn="base">
              <a:buNone/>
            </a:pPr>
            <a:r>
              <a:rPr lang="en-AU" sz="2800" b="0" i="0">
                <a:solidFill>
                  <a:srgbClr val="000000"/>
                </a:solidFill>
                <a:effectLst/>
                <a:latin typeface="Calibri" panose="020F0502020204030204" pitchFamily="34" charset="0"/>
              </a:rPr>
              <a:t>What student actions (cards) might manifest from the listed teacher actions in the companion?</a:t>
            </a:r>
            <a:endParaRPr lang="en-AU" sz="4800" b="0" i="0">
              <a:solidFill>
                <a:srgbClr val="000000"/>
              </a:solidFill>
              <a:effectLst/>
              <a:latin typeface="Segoe UI" panose="020B0502040204020203" pitchFamily="34" charset="0"/>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44</a:t>
            </a:fld>
            <a:endParaRPr lang="en-US"/>
          </a:p>
        </p:txBody>
      </p:sp>
      <p:pic>
        <p:nvPicPr>
          <p:cNvPr id="3" name="Picture 2">
            <a:extLst>
              <a:ext uri="{FF2B5EF4-FFF2-40B4-BE49-F238E27FC236}">
                <a16:creationId xmlns:a16="http://schemas.microsoft.com/office/drawing/2014/main" id="{E8D8E583-3CC8-A8BB-7FA4-FBA7E4DBE93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305147" y="3748925"/>
            <a:ext cx="1515088" cy="2146374"/>
          </a:xfrm>
          <a:prstGeom prst="rect">
            <a:avLst/>
          </a:prstGeom>
          <a:ln>
            <a:solidFill>
              <a:schemeClr val="bg2"/>
            </a:solidFill>
          </a:ln>
          <a:effectLst>
            <a:outerShdw blurRad="50800" dist="38100" dir="2700000" algn="tl" rotWithShape="0">
              <a:prstClr val="black">
                <a:alpha val="40000"/>
              </a:prstClr>
            </a:outerShdw>
          </a:effectLst>
        </p:spPr>
      </p:pic>
      <p:pic>
        <p:nvPicPr>
          <p:cNvPr id="10" name="Graphic 9" descr="Link with solid fill">
            <a:extLst>
              <a:ext uri="{FF2B5EF4-FFF2-40B4-BE49-F238E27FC236}">
                <a16:creationId xmlns:a16="http://schemas.microsoft.com/office/drawing/2014/main" id="{5A8F0582-06A2-50CC-FC1F-643FFA0BEA4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rot="18939568">
            <a:off x="6772948" y="2960368"/>
            <a:ext cx="914400" cy="914400"/>
          </a:xfrm>
          <a:prstGeom prst="rect">
            <a:avLst/>
          </a:prstGeom>
        </p:spPr>
      </p:pic>
      <p:pic>
        <p:nvPicPr>
          <p:cNvPr id="11" name="Picture 10">
            <a:extLst>
              <a:ext uri="{FF2B5EF4-FFF2-40B4-BE49-F238E27FC236}">
                <a16:creationId xmlns:a16="http://schemas.microsoft.com/office/drawing/2014/main" id="{F311EA46-8D74-2C0B-284F-82F9322566B2}"/>
              </a:ext>
            </a:extLst>
          </p:cNvPr>
          <p:cNvPicPr>
            <a:picLocks noChangeAspect="1"/>
          </p:cNvPicPr>
          <p:nvPr/>
        </p:nvPicPr>
        <p:blipFill>
          <a:blip r:embed="rId9"/>
          <a:stretch>
            <a:fillRect/>
          </a:stretch>
        </p:blipFill>
        <p:spPr>
          <a:xfrm rot="20888508">
            <a:off x="2365561" y="2392801"/>
            <a:ext cx="1525087" cy="1080000"/>
          </a:xfrm>
          <a:prstGeom prst="rect">
            <a:avLst/>
          </a:prstGeom>
          <a:ln>
            <a:noFill/>
          </a:ln>
          <a:effectLst>
            <a:outerShdw blurRad="50800" dist="38100" dir="2700000" algn="tl" rotWithShape="0">
              <a:srgbClr val="333333">
                <a:alpha val="40000"/>
              </a:srgbClr>
            </a:outerShdw>
          </a:effectLst>
        </p:spPr>
      </p:pic>
      <p:pic>
        <p:nvPicPr>
          <p:cNvPr id="12" name="Picture 11">
            <a:extLst>
              <a:ext uri="{FF2B5EF4-FFF2-40B4-BE49-F238E27FC236}">
                <a16:creationId xmlns:a16="http://schemas.microsoft.com/office/drawing/2014/main" id="{BB0198A4-D3C1-1578-0A79-158D04A33D79}"/>
              </a:ext>
            </a:extLst>
          </p:cNvPr>
          <p:cNvPicPr>
            <a:picLocks noChangeAspect="1"/>
          </p:cNvPicPr>
          <p:nvPr/>
        </p:nvPicPr>
        <p:blipFill>
          <a:blip r:embed="rId10"/>
          <a:stretch>
            <a:fillRect/>
          </a:stretch>
        </p:blipFill>
        <p:spPr>
          <a:xfrm rot="391907">
            <a:off x="1588596" y="4920820"/>
            <a:ext cx="1518544" cy="1080000"/>
          </a:xfrm>
          <a:prstGeom prst="rect">
            <a:avLst/>
          </a:prstGeom>
          <a:ln>
            <a:noFill/>
          </a:ln>
          <a:effectLst>
            <a:outerShdw blurRad="50800" dist="38100" dir="2700000" algn="tl" rotWithShape="0">
              <a:srgbClr val="333333">
                <a:alpha val="40000"/>
              </a:srgbClr>
            </a:outerShdw>
          </a:effectLst>
        </p:spPr>
      </p:pic>
      <p:pic>
        <p:nvPicPr>
          <p:cNvPr id="13" name="Picture 12">
            <a:extLst>
              <a:ext uri="{FF2B5EF4-FFF2-40B4-BE49-F238E27FC236}">
                <a16:creationId xmlns:a16="http://schemas.microsoft.com/office/drawing/2014/main" id="{414308F4-3C5C-5D3B-4BA6-5D63AA1BD8E7}"/>
              </a:ext>
            </a:extLst>
          </p:cNvPr>
          <p:cNvPicPr>
            <a:picLocks noChangeAspect="1"/>
          </p:cNvPicPr>
          <p:nvPr/>
        </p:nvPicPr>
        <p:blipFill>
          <a:blip r:embed="rId11"/>
          <a:stretch>
            <a:fillRect/>
          </a:stretch>
        </p:blipFill>
        <p:spPr>
          <a:xfrm rot="272555">
            <a:off x="4143787" y="2392959"/>
            <a:ext cx="1522710" cy="1080000"/>
          </a:xfrm>
          <a:prstGeom prst="rect">
            <a:avLst/>
          </a:prstGeom>
          <a:ln>
            <a:noFill/>
          </a:ln>
          <a:effectLst>
            <a:outerShdw blurRad="50800" dist="38100" dir="2700000" algn="tl" rotWithShape="0">
              <a:srgbClr val="333333">
                <a:alpha val="40000"/>
              </a:srgbClr>
            </a:outerShdw>
          </a:effectLst>
        </p:spPr>
      </p:pic>
      <p:pic>
        <p:nvPicPr>
          <p:cNvPr id="14" name="Picture 13">
            <a:extLst>
              <a:ext uri="{FF2B5EF4-FFF2-40B4-BE49-F238E27FC236}">
                <a16:creationId xmlns:a16="http://schemas.microsoft.com/office/drawing/2014/main" id="{F31990D9-3B9F-FF07-E997-B575608E6D52}"/>
              </a:ext>
            </a:extLst>
          </p:cNvPr>
          <p:cNvPicPr>
            <a:picLocks noChangeAspect="1"/>
          </p:cNvPicPr>
          <p:nvPr/>
        </p:nvPicPr>
        <p:blipFill>
          <a:blip r:embed="rId12"/>
          <a:stretch>
            <a:fillRect/>
          </a:stretch>
        </p:blipFill>
        <p:spPr>
          <a:xfrm rot="21351772">
            <a:off x="3238823" y="3229006"/>
            <a:ext cx="1528700" cy="1080000"/>
          </a:xfrm>
          <a:prstGeom prst="rect">
            <a:avLst/>
          </a:prstGeom>
          <a:ln>
            <a:noFill/>
          </a:ln>
          <a:effectLst>
            <a:outerShdw blurRad="50800" dist="38100" dir="2700000" algn="tl" rotWithShape="0">
              <a:srgbClr val="333333">
                <a:alpha val="40000"/>
              </a:srgbClr>
            </a:outerShdw>
          </a:effectLst>
        </p:spPr>
      </p:pic>
      <p:pic>
        <p:nvPicPr>
          <p:cNvPr id="15" name="Picture 14">
            <a:extLst>
              <a:ext uri="{FF2B5EF4-FFF2-40B4-BE49-F238E27FC236}">
                <a16:creationId xmlns:a16="http://schemas.microsoft.com/office/drawing/2014/main" id="{D76CC71C-6D19-67E8-EABB-0FC87A64AE19}"/>
              </a:ext>
            </a:extLst>
          </p:cNvPr>
          <p:cNvPicPr>
            <a:picLocks noChangeAspect="1"/>
          </p:cNvPicPr>
          <p:nvPr/>
        </p:nvPicPr>
        <p:blipFill>
          <a:blip r:embed="rId13"/>
          <a:stretch>
            <a:fillRect/>
          </a:stretch>
        </p:blipFill>
        <p:spPr>
          <a:xfrm rot="21057129">
            <a:off x="3150081" y="4008286"/>
            <a:ext cx="1511736" cy="1080000"/>
          </a:xfrm>
          <a:prstGeom prst="rect">
            <a:avLst/>
          </a:prstGeom>
          <a:ln>
            <a:noFill/>
          </a:ln>
          <a:effectLst>
            <a:outerShdw blurRad="50800" dist="38100" dir="2700000" algn="tl" rotWithShape="0">
              <a:srgbClr val="333333">
                <a:alpha val="40000"/>
              </a:srgbClr>
            </a:outerShdw>
          </a:effectLst>
        </p:spPr>
      </p:pic>
      <p:pic>
        <p:nvPicPr>
          <p:cNvPr id="16" name="Picture 15">
            <a:extLst>
              <a:ext uri="{FF2B5EF4-FFF2-40B4-BE49-F238E27FC236}">
                <a16:creationId xmlns:a16="http://schemas.microsoft.com/office/drawing/2014/main" id="{A628CD9E-A233-2CF7-2379-34A9BB7C30AB}"/>
              </a:ext>
            </a:extLst>
          </p:cNvPr>
          <p:cNvPicPr>
            <a:picLocks noChangeAspect="1"/>
          </p:cNvPicPr>
          <p:nvPr/>
        </p:nvPicPr>
        <p:blipFill>
          <a:blip r:embed="rId14"/>
          <a:stretch>
            <a:fillRect/>
          </a:stretch>
        </p:blipFill>
        <p:spPr>
          <a:xfrm rot="20879707">
            <a:off x="1653786" y="3738131"/>
            <a:ext cx="1522409" cy="1080000"/>
          </a:xfrm>
          <a:prstGeom prst="rect">
            <a:avLst/>
          </a:prstGeom>
          <a:ln>
            <a:noFill/>
          </a:ln>
          <a:effectLst>
            <a:outerShdw blurRad="50800" dist="38100" dir="2700000" algn="tl" rotWithShape="0">
              <a:srgbClr val="333333">
                <a:alpha val="40000"/>
              </a:srgbClr>
            </a:outerShdw>
          </a:effectLst>
        </p:spPr>
      </p:pic>
      <p:pic>
        <p:nvPicPr>
          <p:cNvPr id="17" name="Picture 16">
            <a:extLst>
              <a:ext uri="{FF2B5EF4-FFF2-40B4-BE49-F238E27FC236}">
                <a16:creationId xmlns:a16="http://schemas.microsoft.com/office/drawing/2014/main" id="{1AD235D7-EA27-135C-C90F-684BFF777C1E}"/>
              </a:ext>
            </a:extLst>
          </p:cNvPr>
          <p:cNvPicPr>
            <a:picLocks noChangeAspect="1"/>
          </p:cNvPicPr>
          <p:nvPr/>
        </p:nvPicPr>
        <p:blipFill>
          <a:blip r:embed="rId15"/>
          <a:stretch>
            <a:fillRect/>
          </a:stretch>
        </p:blipFill>
        <p:spPr>
          <a:xfrm rot="20779522">
            <a:off x="4615627" y="4074632"/>
            <a:ext cx="1521113" cy="1080000"/>
          </a:xfrm>
          <a:prstGeom prst="rect">
            <a:avLst/>
          </a:prstGeom>
          <a:ln>
            <a:noFill/>
          </a:ln>
          <a:effectLst>
            <a:outerShdw blurRad="50800" dist="38100" dir="2700000" algn="tl" rotWithShape="0">
              <a:srgbClr val="333333">
                <a:alpha val="40000"/>
              </a:srgbClr>
            </a:outerShdw>
          </a:effectLst>
        </p:spPr>
      </p:pic>
      <p:pic>
        <p:nvPicPr>
          <p:cNvPr id="18" name="Picture 17">
            <a:extLst>
              <a:ext uri="{FF2B5EF4-FFF2-40B4-BE49-F238E27FC236}">
                <a16:creationId xmlns:a16="http://schemas.microsoft.com/office/drawing/2014/main" id="{B1AEBDC9-101C-77C2-5A12-B298FDCA9E3D}"/>
              </a:ext>
            </a:extLst>
          </p:cNvPr>
          <p:cNvPicPr>
            <a:picLocks noChangeAspect="1"/>
          </p:cNvPicPr>
          <p:nvPr/>
        </p:nvPicPr>
        <p:blipFill>
          <a:blip r:embed="rId16"/>
          <a:stretch>
            <a:fillRect/>
          </a:stretch>
        </p:blipFill>
        <p:spPr>
          <a:xfrm rot="733134">
            <a:off x="721939" y="2635268"/>
            <a:ext cx="1531641" cy="1080000"/>
          </a:xfrm>
          <a:prstGeom prst="rect">
            <a:avLst/>
          </a:prstGeom>
          <a:ln>
            <a:noFill/>
          </a:ln>
          <a:effectLst>
            <a:outerShdw blurRad="50800" dist="38100" dir="2700000" algn="tl" rotWithShape="0">
              <a:srgbClr val="333333">
                <a:alpha val="40000"/>
              </a:srgbClr>
            </a:outerShdw>
          </a:effectLst>
        </p:spPr>
      </p:pic>
      <p:sp>
        <p:nvSpPr>
          <p:cNvPr id="4" name="TextBox 3">
            <a:extLst>
              <a:ext uri="{FF2B5EF4-FFF2-40B4-BE49-F238E27FC236}">
                <a16:creationId xmlns:a16="http://schemas.microsoft.com/office/drawing/2014/main" id="{FB4ABE84-F86A-6B34-F220-FB895E361CCD}"/>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OR SY PAGES 15 to 19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85256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3.4</a:t>
            </a:r>
            <a:r>
              <a:rPr lang="en-US" sz="3600" b="1">
                <a:solidFill>
                  <a:srgbClr val="A1DDD9"/>
                </a:solidFill>
              </a:rPr>
              <a:t>|</a:t>
            </a:r>
            <a:r>
              <a:rPr lang="en-US" sz="3600">
                <a:solidFill>
                  <a:schemeClr val="accent1"/>
                </a:solidFill>
              </a:rPr>
              <a:t> </a:t>
            </a:r>
            <a:r>
              <a:rPr lang="en-US" sz="3600" b="1">
                <a:solidFill>
                  <a:srgbClr val="077981"/>
                </a:solidFill>
                <a:latin typeface="+mn-lt"/>
              </a:rPr>
              <a:t>Our ways of working</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27480"/>
            <a:ext cx="8119201" cy="5197760"/>
          </a:xfrm>
        </p:spPr>
        <p:txBody>
          <a:bodyPr lIns="0" tIns="0" rIns="0" bIns="0">
            <a:noAutofit/>
          </a:bodyPr>
          <a:lstStyle/>
          <a:p>
            <a:pPr marL="0" indent="0">
              <a:lnSpc>
                <a:spcPct val="100000"/>
              </a:lnSpc>
              <a:spcBef>
                <a:spcPts val="0"/>
              </a:spcBef>
              <a:buNone/>
            </a:pPr>
            <a:r>
              <a:rPr lang="en-AU" sz="3200" b="1">
                <a:solidFill>
                  <a:srgbClr val="00295B"/>
                </a:solidFill>
              </a:rPr>
              <a:t>Our guiding principles</a:t>
            </a:r>
            <a:endParaRPr lang="en-AU" sz="3200"/>
          </a:p>
          <a:p>
            <a:pPr>
              <a:spcBef>
                <a:spcPts val="500"/>
              </a:spcBef>
            </a:pPr>
            <a:r>
              <a:rPr lang="en-AU" sz="2600">
                <a:solidFill>
                  <a:srgbClr val="000000"/>
                </a:solidFill>
                <a:effectLst/>
              </a:rPr>
              <a:t>What does collaboration look like for us now?</a:t>
            </a:r>
          </a:p>
          <a:p>
            <a:pPr>
              <a:spcBef>
                <a:spcPts val="500"/>
              </a:spcBef>
            </a:pPr>
            <a:r>
              <a:rPr lang="en-AU" sz="2600">
                <a:solidFill>
                  <a:srgbClr val="000000"/>
                </a:solidFill>
                <a:effectLst/>
              </a:rPr>
              <a:t>How do our current ways of working and being </a:t>
            </a:r>
            <a:r>
              <a:rPr lang="en-US" sz="2600">
                <a:effectLst/>
              </a:rPr>
              <a:t>align with </a:t>
            </a:r>
            <a:br>
              <a:rPr lang="en-US" sz="2600">
                <a:effectLst/>
              </a:rPr>
            </a:br>
            <a:r>
              <a:rPr lang="en-US" sz="2600">
                <a:effectLst/>
              </a:rPr>
              <a:t>or differ from the guiding principles?</a:t>
            </a:r>
          </a:p>
          <a:p>
            <a:pPr>
              <a:spcBef>
                <a:spcPts val="500"/>
              </a:spcBef>
            </a:pPr>
            <a:r>
              <a:rPr lang="en-US" sz="2600">
                <a:effectLst/>
              </a:rPr>
              <a:t>What challenges might exist to implementing these principles </a:t>
            </a:r>
            <a:r>
              <a:rPr lang="en-AU" sz="2600">
                <a:solidFill>
                  <a:srgbClr val="000000"/>
                </a:solidFill>
                <a:effectLst/>
              </a:rPr>
              <a:t>and how might we address them</a:t>
            </a:r>
            <a:r>
              <a:rPr lang="en-US" sz="2600">
                <a:effectLst/>
              </a:rPr>
              <a:t>?</a:t>
            </a:r>
          </a:p>
          <a:p>
            <a:pPr>
              <a:spcBef>
                <a:spcPts val="500"/>
              </a:spcBef>
            </a:pPr>
            <a:r>
              <a:rPr lang="en-US" sz="2600">
                <a:effectLst/>
              </a:rPr>
              <a:t>What </a:t>
            </a:r>
            <a:r>
              <a:rPr lang="en-US" sz="2600" err="1">
                <a:effectLst/>
              </a:rPr>
              <a:t>behaviours</a:t>
            </a:r>
            <a:r>
              <a:rPr lang="en-US" sz="2600">
                <a:effectLst/>
              </a:rPr>
              <a:t> and practices would demonstrate each principle?</a:t>
            </a:r>
          </a:p>
          <a:p>
            <a:pPr>
              <a:spcBef>
                <a:spcPts val="500"/>
              </a:spcBef>
            </a:pPr>
            <a:r>
              <a:rPr lang="en-US" sz="2600">
                <a:effectLst/>
              </a:rPr>
              <a:t>How will we know if we’re successfully embedding these principles?</a:t>
            </a:r>
          </a:p>
          <a:p>
            <a:pPr>
              <a:spcBef>
                <a:spcPts val="500"/>
              </a:spcBef>
            </a:pPr>
            <a:r>
              <a:rPr lang="en-AU" sz="2600">
                <a:solidFill>
                  <a:srgbClr val="000000"/>
                </a:solidFill>
                <a:effectLst/>
              </a:rPr>
              <a:t>In small groups, reflect on our day-to-day work and record an example of what each principle is and isn’t on page 22 of the companions.</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45</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53787" y="2240842"/>
            <a:ext cx="2287057" cy="3239997"/>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group of people with speech bubbles&#10;&#10;Description automatically generated">
            <a:extLst>
              <a:ext uri="{FF2B5EF4-FFF2-40B4-BE49-F238E27FC236}">
                <a16:creationId xmlns:a16="http://schemas.microsoft.com/office/drawing/2014/main" id="{72E9D04E-AE5E-34F8-642C-A9C15D4E4D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1260000"/>
            <a:ext cx="578418" cy="837709"/>
          </a:xfrm>
          <a:prstGeom prst="rect">
            <a:avLst/>
          </a:prstGeom>
        </p:spPr>
      </p:pic>
      <p:grpSp>
        <p:nvGrpSpPr>
          <p:cNvPr id="5" name="Group 4">
            <a:extLst>
              <a:ext uri="{FF2B5EF4-FFF2-40B4-BE49-F238E27FC236}">
                <a16:creationId xmlns:a16="http://schemas.microsoft.com/office/drawing/2014/main" id="{DD059942-4AF1-6161-6D2F-AC91B599D171}"/>
              </a:ext>
            </a:extLst>
          </p:cNvPr>
          <p:cNvGrpSpPr/>
          <p:nvPr/>
        </p:nvGrpSpPr>
        <p:grpSpPr>
          <a:xfrm>
            <a:off x="11180189" y="545258"/>
            <a:ext cx="465158" cy="653197"/>
            <a:chOff x="11180189" y="545258"/>
            <a:chExt cx="465158" cy="653197"/>
          </a:xfrm>
        </p:grpSpPr>
        <p:pic>
          <p:nvPicPr>
            <p:cNvPr id="6" name="Picture 5" descr="A black and blue rectangle with a corner&#10;&#10;Description automatically generated">
              <a:extLst>
                <a:ext uri="{FF2B5EF4-FFF2-40B4-BE49-F238E27FC236}">
                  <a16:creationId xmlns:a16="http://schemas.microsoft.com/office/drawing/2014/main" id="{C2F1A50F-D917-920F-C6EA-F3E91B39A4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8" name="Content Placeholder 6">
              <a:extLst>
                <a:ext uri="{FF2B5EF4-FFF2-40B4-BE49-F238E27FC236}">
                  <a16:creationId xmlns:a16="http://schemas.microsoft.com/office/drawing/2014/main" id="{E80895FC-362F-B207-9A9A-F60C31B37C91}"/>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22</a:t>
              </a:r>
            </a:p>
          </p:txBody>
        </p:sp>
      </p:grpSp>
    </p:spTree>
    <p:extLst>
      <p:ext uri="{BB962C8B-B14F-4D97-AF65-F5344CB8AC3E}">
        <p14:creationId xmlns:p14="http://schemas.microsoft.com/office/powerpoint/2010/main" val="24064495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9986582" cy="576319"/>
          </a:xfrm>
        </p:spPr>
        <p:txBody>
          <a:bodyPr lIns="0" tIns="0" rIns="0" bIns="0" anchor="t" anchorCtr="0">
            <a:noAutofit/>
          </a:bodyPr>
          <a:lstStyle/>
          <a:p>
            <a:r>
              <a:rPr lang="en-US" sz="3600">
                <a:solidFill>
                  <a:schemeClr val="accent1"/>
                </a:solidFill>
              </a:rPr>
              <a:t>3.5</a:t>
            </a:r>
            <a:r>
              <a:rPr lang="en-US" sz="3600" b="1">
                <a:solidFill>
                  <a:srgbClr val="A1DDD9"/>
                </a:solidFill>
              </a:rPr>
              <a:t>|</a:t>
            </a:r>
            <a:r>
              <a:rPr lang="en-US" sz="3600">
                <a:solidFill>
                  <a:schemeClr val="accent1"/>
                </a:solidFill>
              </a:rPr>
              <a:t> </a:t>
            </a:r>
            <a:r>
              <a:rPr lang="en-US" sz="3600" b="1">
                <a:solidFill>
                  <a:srgbClr val="077981"/>
                </a:solidFill>
                <a:latin typeface="+mn-lt"/>
              </a:rPr>
              <a:t>Building coherence for our learners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346929" cy="4256709"/>
          </a:xfrm>
        </p:spPr>
        <p:txBody>
          <a:bodyPr lIns="0" tIns="0" rIns="0" bIns="0">
            <a:noAutofit/>
          </a:bodyPr>
          <a:lstStyle/>
          <a:p>
            <a:pPr marL="0" indent="0">
              <a:lnSpc>
                <a:spcPct val="100000"/>
              </a:lnSpc>
              <a:spcBef>
                <a:spcPts val="0"/>
              </a:spcBef>
              <a:spcAft>
                <a:spcPts val="1000"/>
              </a:spcAft>
              <a:buNone/>
            </a:pPr>
            <a:r>
              <a:rPr lang="en-AU" sz="3000" b="1">
                <a:solidFill>
                  <a:srgbClr val="00295B"/>
                </a:solidFill>
              </a:rPr>
              <a:t>Initial brainstorm</a:t>
            </a:r>
            <a:endParaRPr lang="en-AU" sz="3000"/>
          </a:p>
          <a:p>
            <a:pPr marL="0" indent="0">
              <a:spcBef>
                <a:spcPts val="0"/>
              </a:spcBef>
              <a:spcAft>
                <a:spcPts val="1000"/>
              </a:spcAft>
              <a:buNone/>
            </a:pPr>
            <a:r>
              <a:rPr lang="en-AU">
                <a:solidFill>
                  <a:srgbClr val="000000"/>
                </a:solidFill>
                <a:effectLst/>
              </a:rPr>
              <a:t>In relation to the 4 areas of impact and the presence of dispositions and capabilities in the SA Curriculum prototype, what connections do you anticipate (or know) exist between these features of our strategy and the:</a:t>
            </a:r>
          </a:p>
          <a:p>
            <a:pPr>
              <a:spcBef>
                <a:spcPts val="0"/>
              </a:spcBef>
              <a:spcAft>
                <a:spcPts val="1000"/>
              </a:spcAft>
            </a:pPr>
            <a:r>
              <a:rPr lang="en-AU">
                <a:solidFill>
                  <a:srgbClr val="000000"/>
                </a:solidFill>
                <a:effectLst/>
              </a:rPr>
              <a:t>Early Years Learning Framework (EYLF 2.0)? </a:t>
            </a:r>
          </a:p>
          <a:p>
            <a:pPr>
              <a:spcBef>
                <a:spcPts val="0"/>
              </a:spcBef>
              <a:spcAft>
                <a:spcPts val="1000"/>
              </a:spcAft>
            </a:pPr>
            <a:r>
              <a:rPr lang="en-AU">
                <a:solidFill>
                  <a:srgbClr val="000000"/>
                </a:solidFill>
                <a:effectLst/>
              </a:rPr>
              <a:t>innovation occurring in the SACE?</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46</a:t>
            </a:fld>
            <a:endParaRPr lang="en-US"/>
          </a:p>
        </p:txBody>
      </p:sp>
      <p:pic>
        <p:nvPicPr>
          <p:cNvPr id="3" name="Picture 2" descr="A group of people with speech bubbles&#10;&#10;Description automatically generated">
            <a:extLst>
              <a:ext uri="{FF2B5EF4-FFF2-40B4-BE49-F238E27FC236}">
                <a16:creationId xmlns:a16="http://schemas.microsoft.com/office/drawing/2014/main" id="{8B9E625F-950C-0F45-CD49-B3E4AF2103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1329450"/>
            <a:ext cx="578418" cy="837709"/>
          </a:xfrm>
          <a:prstGeom prst="rect">
            <a:avLst/>
          </a:prstGeom>
        </p:spPr>
      </p:pic>
      <p:grpSp>
        <p:nvGrpSpPr>
          <p:cNvPr id="4" name="Group 3">
            <a:extLst>
              <a:ext uri="{FF2B5EF4-FFF2-40B4-BE49-F238E27FC236}">
                <a16:creationId xmlns:a16="http://schemas.microsoft.com/office/drawing/2014/main" id="{0D40A796-2463-3EDF-EE14-F2AB8C0944AB}"/>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6AFF4318-FF3B-ACBA-02F2-9EFD7596A6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F97E8C57-049D-3380-7B84-1C2C54162B4A}"/>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27–29</a:t>
              </a:r>
            </a:p>
          </p:txBody>
        </p:sp>
      </p:grpSp>
    </p:spTree>
    <p:extLst>
      <p:ext uri="{BB962C8B-B14F-4D97-AF65-F5344CB8AC3E}">
        <p14:creationId xmlns:p14="http://schemas.microsoft.com/office/powerpoint/2010/main" val="39683431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3.5</a:t>
            </a:r>
            <a:r>
              <a:rPr lang="en-US" sz="3600" b="1">
                <a:solidFill>
                  <a:srgbClr val="A1DDD9"/>
                </a:solidFill>
              </a:rPr>
              <a:t>|</a:t>
            </a:r>
            <a:r>
              <a:rPr lang="en-US" sz="3600">
                <a:solidFill>
                  <a:schemeClr val="accent1"/>
                </a:solidFill>
              </a:rPr>
              <a:t> </a:t>
            </a:r>
            <a:r>
              <a:rPr lang="en-US" sz="3600" b="1">
                <a:solidFill>
                  <a:srgbClr val="077981"/>
                </a:solidFill>
                <a:latin typeface="+mn-lt"/>
              </a:rPr>
              <a:t>Building coherence for our learners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135528"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Read pages 27 to 29 of the companions</a:t>
            </a:r>
            <a:endParaRPr lang="en-AU" sz="3200"/>
          </a:p>
          <a:p>
            <a:r>
              <a:rPr lang="en-AU">
                <a:effectLst/>
              </a:rPr>
              <a:t>Individual reading time (10 minutes).</a:t>
            </a:r>
          </a:p>
          <a:p>
            <a:r>
              <a:rPr lang="en-AU">
                <a:effectLst/>
              </a:rPr>
              <a:t>Use the relevant area of impact action cards </a:t>
            </a:r>
            <a:br>
              <a:rPr lang="en-AU">
                <a:effectLst/>
              </a:rPr>
            </a:br>
            <a:r>
              <a:rPr lang="en-AU">
                <a:effectLst/>
              </a:rPr>
              <a:t>to narrow your focus as you read.</a:t>
            </a:r>
          </a:p>
          <a:p>
            <a:r>
              <a:rPr lang="en-AU">
                <a:effectLst/>
              </a:rPr>
              <a:t>You may find it useful to extend your reading later using the QR links provided on the companion pages.</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47</a:t>
            </a:fld>
            <a:endParaRPr lang="en-US"/>
          </a:p>
        </p:txBody>
      </p:sp>
      <p:pic>
        <p:nvPicPr>
          <p:cNvPr id="5" name="Picture 4">
            <a:extLst>
              <a:ext uri="{FF2B5EF4-FFF2-40B4-BE49-F238E27FC236}">
                <a16:creationId xmlns:a16="http://schemas.microsoft.com/office/drawing/2014/main" id="{7E3806AF-49B3-D944-0080-5684FF9B2A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204862" y="1521390"/>
            <a:ext cx="2440485" cy="3453593"/>
          </a:xfrm>
          <a:prstGeom prst="rect">
            <a:avLst/>
          </a:prstGeom>
          <a:ln>
            <a:solidFill>
              <a:schemeClr val="bg2"/>
            </a:solid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53C432E5-381B-02CF-025E-88E1EDADA75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01414" y="1950507"/>
            <a:ext cx="2440485" cy="3449492"/>
          </a:xfrm>
          <a:prstGeom prst="rect">
            <a:avLst/>
          </a:prstGeom>
          <a:ln>
            <a:solidFill>
              <a:schemeClr val="bg2"/>
            </a:solid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131E06B2-C493-373D-0183-83CC18834C5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994073" y="2454931"/>
            <a:ext cx="2440486" cy="3457356"/>
          </a:xfrm>
          <a:prstGeom prst="rect">
            <a:avLst/>
          </a:prstGeom>
          <a:ln>
            <a:solidFill>
              <a:schemeClr val="bg2"/>
            </a:solidFill>
          </a:ln>
          <a:effectLst>
            <a:outerShdw blurRad="50800" dist="38100" dir="2700000" algn="tl" rotWithShape="0">
              <a:prstClr val="black">
                <a:alpha val="40000"/>
              </a:prstClr>
            </a:outerShdw>
          </a:effectLst>
        </p:spPr>
      </p:pic>
      <p:sp>
        <p:nvSpPr>
          <p:cNvPr id="11" name="TextBox 10">
            <a:extLst>
              <a:ext uri="{FF2B5EF4-FFF2-40B4-BE49-F238E27FC236}">
                <a16:creationId xmlns:a16="http://schemas.microsoft.com/office/drawing/2014/main" id="{E0763FBE-AF78-7616-6B5C-6F1DB3DDE674}"/>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OR SY PAGES 27 to 29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06951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3.5</a:t>
            </a:r>
            <a:r>
              <a:rPr lang="en-US" sz="3600" b="1">
                <a:solidFill>
                  <a:srgbClr val="A1DDD9"/>
                </a:solidFill>
              </a:rPr>
              <a:t>|</a:t>
            </a:r>
            <a:r>
              <a:rPr lang="en-US" sz="3600">
                <a:solidFill>
                  <a:schemeClr val="accent1"/>
                </a:solidFill>
              </a:rPr>
              <a:t> </a:t>
            </a:r>
            <a:r>
              <a:rPr lang="en-US" sz="3600" b="1">
                <a:solidFill>
                  <a:srgbClr val="077981"/>
                </a:solidFill>
                <a:latin typeface="+mn-lt"/>
              </a:rPr>
              <a:t>Building coherence for our learners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After reading</a:t>
            </a:r>
            <a:endParaRPr lang="en-AU" sz="3200"/>
          </a:p>
          <a:p>
            <a:pPr marL="12700" indent="-12700">
              <a:spcBef>
                <a:spcPts val="500"/>
              </a:spcBef>
              <a:buNone/>
            </a:pPr>
            <a:r>
              <a:rPr lang="en-US" b="0">
                <a:effectLst/>
              </a:rPr>
              <a:t>Individually, generate a list of important connections between our focus area of impact/domains(s), the EYLF 2.0 and the SACE.</a:t>
            </a:r>
          </a:p>
          <a:p>
            <a:pPr marL="12700" indent="-12700">
              <a:spcBef>
                <a:spcPts val="500"/>
              </a:spcBef>
              <a:buNone/>
            </a:pPr>
            <a:r>
              <a:rPr lang="en-US"/>
              <a:t>(2 to 3 minutes)</a:t>
            </a:r>
            <a:endParaRPr lang="en-US" b="0">
              <a:effectLst/>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48</a:t>
            </a:fld>
            <a:endParaRPr lang="en-US"/>
          </a:p>
        </p:txBody>
      </p:sp>
      <p:sp>
        <p:nvSpPr>
          <p:cNvPr id="3" name="TextBox 2">
            <a:extLst>
              <a:ext uri="{FF2B5EF4-FFF2-40B4-BE49-F238E27FC236}">
                <a16:creationId xmlns:a16="http://schemas.microsoft.com/office/drawing/2014/main" id="{17B60D00-FCCB-AECF-FF38-A8968655C56C}"/>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OR SY PAGES 27 to 29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57887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3.5</a:t>
            </a:r>
            <a:r>
              <a:rPr lang="en-US" sz="3600" b="1">
                <a:solidFill>
                  <a:srgbClr val="A1DDD9"/>
                </a:solidFill>
              </a:rPr>
              <a:t>|</a:t>
            </a:r>
            <a:r>
              <a:rPr lang="en-US" sz="3600">
                <a:solidFill>
                  <a:schemeClr val="accent1"/>
                </a:solidFill>
              </a:rPr>
              <a:t> </a:t>
            </a:r>
            <a:r>
              <a:rPr lang="en-US" sz="3600" b="1">
                <a:solidFill>
                  <a:srgbClr val="077981"/>
                </a:solidFill>
                <a:latin typeface="+mn-lt"/>
              </a:rPr>
              <a:t>Building coherence for our learners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Add one routine</a:t>
            </a:r>
            <a:endParaRPr lang="en-AU" sz="3200"/>
          </a:p>
          <a:p>
            <a:pPr marL="230400" indent="-230400"/>
            <a:r>
              <a:rPr lang="en-US">
                <a:effectLst/>
              </a:rPr>
              <a:t>Form small groups (4 to 5 people).</a:t>
            </a:r>
          </a:p>
          <a:p>
            <a:pPr marL="230400" lvl="1" indent="-230400"/>
            <a:r>
              <a:rPr lang="en-US" sz="2800">
                <a:effectLst/>
              </a:rPr>
              <a:t>Pass your paper to the person on your right.</a:t>
            </a:r>
          </a:p>
          <a:p>
            <a:pPr marL="230400" lvl="1" indent="-230400"/>
            <a:r>
              <a:rPr lang="en-US" sz="2800">
                <a:effectLst/>
              </a:rPr>
              <a:t>Take 1 to 2 minutes to read the paper in front you, then add one new connection to the list (the addition could be an elaboration, a new point, or a relationship between multiple ideas).</a:t>
            </a:r>
          </a:p>
          <a:p>
            <a:pPr marL="230400" lvl="1" indent="-230400"/>
            <a:r>
              <a:rPr lang="en-US" sz="2800">
                <a:effectLst/>
              </a:rPr>
              <a:t>Rotate papers until you have received yours back and read your group members’ contributions.</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49</a:t>
            </a:fld>
            <a:endParaRPr lang="en-US"/>
          </a:p>
        </p:txBody>
      </p:sp>
      <p:sp>
        <p:nvSpPr>
          <p:cNvPr id="4" name="TextBox 3">
            <a:extLst>
              <a:ext uri="{FF2B5EF4-FFF2-40B4-BE49-F238E27FC236}">
                <a16:creationId xmlns:a16="http://schemas.microsoft.com/office/drawing/2014/main" id="{14089FB3-7D2F-B60F-D0E2-B8A2ECEC30FD}"/>
              </a:ext>
            </a:extLst>
          </p:cNvPr>
          <p:cNvSpPr txBox="1"/>
          <p:nvPr/>
        </p:nvSpPr>
        <p:spPr>
          <a:xfrm>
            <a:off x="7406640" y="6015777"/>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OR SY PAGES 27 to 29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A3881FC3-11DB-F71C-0A04-F9E1A17BAD57}"/>
              </a:ext>
            </a:extLst>
          </p:cNvPr>
          <p:cNvSpPr txBox="1"/>
          <p:nvPr/>
        </p:nvSpPr>
        <p:spPr>
          <a:xfrm>
            <a:off x="8016586" y="6211625"/>
            <a:ext cx="3448512" cy="430887"/>
          </a:xfrm>
          <a:prstGeom prst="rect">
            <a:avLst/>
          </a:prstGeom>
          <a:noFill/>
          <a:ln>
            <a:noFill/>
          </a:ln>
        </p:spPr>
        <p:txBody>
          <a:bodyPr wrap="square" rtlCol="0">
            <a:spAutoFit/>
          </a:bodyPr>
          <a:lstStyle/>
          <a:p>
            <a:pPr algn="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Adapted from Project Zero’s </a:t>
            </a:r>
            <a:r>
              <a:rPr lang="en-AU" sz="1100" u="sng">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+1 Routine</a:t>
            </a: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(President and Fellows of Harvard College and Project Zero 2019)</a:t>
            </a:r>
            <a:endParaRPr lang="en-AU" sz="1100">
              <a:solidFill>
                <a:schemeClr val="bg1">
                  <a:lumMod val="50000"/>
                </a:schemeClr>
              </a:solidFill>
            </a:endParaRPr>
          </a:p>
        </p:txBody>
      </p:sp>
    </p:spTree>
    <p:extLst>
      <p:ext uri="{BB962C8B-B14F-4D97-AF65-F5344CB8AC3E}">
        <p14:creationId xmlns:p14="http://schemas.microsoft.com/office/powerpoint/2010/main" val="40866160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3.5</a:t>
            </a:r>
            <a:r>
              <a:rPr lang="en-US" sz="3600" b="1">
                <a:solidFill>
                  <a:srgbClr val="A1DDD9"/>
                </a:solidFill>
              </a:rPr>
              <a:t>|</a:t>
            </a:r>
            <a:r>
              <a:rPr lang="en-US" sz="3600">
                <a:solidFill>
                  <a:schemeClr val="accent1"/>
                </a:solidFill>
              </a:rPr>
              <a:t> </a:t>
            </a:r>
            <a:r>
              <a:rPr lang="en-US" sz="3600" b="1">
                <a:solidFill>
                  <a:srgbClr val="077981"/>
                </a:solidFill>
                <a:latin typeface="+mn-lt"/>
              </a:rPr>
              <a:t>Building coherence for our learners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Add one routine</a:t>
            </a:r>
            <a:endParaRPr lang="en-AU" sz="3200"/>
          </a:p>
          <a:p>
            <a:r>
              <a:rPr lang="en-US" sz="2800"/>
              <a:t>After completing a rotation of add one, remain in small groups to identify and share 1 to 2 connections that you would like to follow-up to enrich your understanding of the focus area of impact/domain(s) further.</a:t>
            </a:r>
            <a:endParaRPr lang="en-US" sz="2800">
              <a:ea typeface="Calibri"/>
              <a:cs typeface="Calibri"/>
            </a:endParaRPr>
          </a:p>
          <a:p>
            <a:r>
              <a:rPr lang="en-US" sz="2800">
                <a:ea typeface="Calibri"/>
                <a:cs typeface="Calibri"/>
              </a:rPr>
              <a:t>Share your thinking with the wider group.</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50</a:t>
            </a:fld>
            <a:endParaRPr lang="en-US"/>
          </a:p>
        </p:txBody>
      </p:sp>
      <p:pic>
        <p:nvPicPr>
          <p:cNvPr id="5" name="Picture 4" descr="A group of people with speech bubbles&#10;&#10;Description automatically generated">
            <a:extLst>
              <a:ext uri="{FF2B5EF4-FFF2-40B4-BE49-F238E27FC236}">
                <a16:creationId xmlns:a16="http://schemas.microsoft.com/office/drawing/2014/main" id="{AED1C532-D298-FBD1-5534-EEA8BBD6F2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3" name="TextBox 2">
            <a:extLst>
              <a:ext uri="{FF2B5EF4-FFF2-40B4-BE49-F238E27FC236}">
                <a16:creationId xmlns:a16="http://schemas.microsoft.com/office/drawing/2014/main" id="{3EAE9C4C-BECA-E231-EF53-D356714D55B8}"/>
              </a:ext>
            </a:extLst>
          </p:cNvPr>
          <p:cNvSpPr txBox="1"/>
          <p:nvPr/>
        </p:nvSpPr>
        <p:spPr>
          <a:xfrm>
            <a:off x="7406640" y="6015777"/>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OR SY PAGES 27 to 29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9B1EC444-6556-85D1-119D-A95B1F012356}"/>
              </a:ext>
            </a:extLst>
          </p:cNvPr>
          <p:cNvSpPr txBox="1"/>
          <p:nvPr/>
        </p:nvSpPr>
        <p:spPr>
          <a:xfrm>
            <a:off x="8016586" y="6211625"/>
            <a:ext cx="3448512" cy="430887"/>
          </a:xfrm>
          <a:prstGeom prst="rect">
            <a:avLst/>
          </a:prstGeom>
          <a:noFill/>
          <a:ln>
            <a:noFill/>
          </a:ln>
        </p:spPr>
        <p:txBody>
          <a:bodyPr wrap="square" rtlCol="0">
            <a:spAutoFit/>
          </a:bodyPr>
          <a:lstStyle/>
          <a:p>
            <a:pPr algn="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Adapted from Project Zero’s </a:t>
            </a:r>
            <a:r>
              <a:rPr lang="en-AU" sz="1100" u="sng">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+1 Routine</a:t>
            </a: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(President and Fellows of Harvard College and Project Zero 2019)</a:t>
            </a:r>
            <a:endParaRPr lang="en-AU" sz="1100">
              <a:solidFill>
                <a:schemeClr val="bg1">
                  <a:lumMod val="50000"/>
                </a:schemeClr>
              </a:solidFill>
            </a:endParaRPr>
          </a:p>
        </p:txBody>
      </p:sp>
    </p:spTree>
    <p:extLst>
      <p:ext uri="{BB962C8B-B14F-4D97-AF65-F5344CB8AC3E}">
        <p14:creationId xmlns:p14="http://schemas.microsoft.com/office/powerpoint/2010/main" val="29940757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ACA6E8-8DF4-A47D-C6C5-CC43BA5B71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875030">
            <a:off x="7958923" y="2645049"/>
            <a:ext cx="1717623" cy="2423756"/>
          </a:xfrm>
          <a:prstGeom prst="rect">
            <a:avLst/>
          </a:prstGeom>
          <a:ln>
            <a:noFill/>
          </a:ln>
          <a:effectLst>
            <a:outerShdw blurRad="50800" dist="38100" dir="2700000" algn="tl" rotWithShape="0">
              <a:prstClr val="black">
                <a:alpha val="40000"/>
              </a:prstClr>
            </a:outerShdw>
          </a:effectLst>
        </p:spPr>
      </p:pic>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p:txBody>
          <a:bodyPr/>
          <a:lstStyle/>
          <a:p>
            <a:r>
              <a:rPr lang="en-US" sz="4800" b="0"/>
              <a:t>SECTION 4 </a:t>
            </a:r>
            <a:r>
              <a:rPr lang="en-US" sz="4800" b="0">
                <a:solidFill>
                  <a:srgbClr val="56C4CF"/>
                </a:solidFill>
              </a:rPr>
              <a:t>|</a:t>
            </a:r>
            <a:r>
              <a:rPr lang="en-US" sz="4800" b="0"/>
              <a:t> </a:t>
            </a:r>
            <a:r>
              <a:rPr lang="en-US" sz="4800"/>
              <a:t>Culture </a:t>
            </a:r>
            <a:br>
              <a:rPr lang="en-US" sz="4800"/>
            </a:br>
            <a:r>
              <a:rPr lang="en-US" sz="4800"/>
              <a:t>of collaboration</a:t>
            </a:r>
            <a:endParaRPr lang="en-AU" sz="4800"/>
          </a:p>
        </p:txBody>
      </p:sp>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581175" y="2229207"/>
            <a:ext cx="1717624" cy="2423758"/>
          </a:xfrm>
          <a:prstGeom prst="rect">
            <a:avLst/>
          </a:prstGeom>
          <a:ln>
            <a:noFill/>
          </a:ln>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E6F4F571-FF60-D43B-6E42-BB79B0B385AE}"/>
              </a:ext>
            </a:extLst>
          </p:cNvPr>
          <p:cNvSpPr txBox="1"/>
          <p:nvPr/>
        </p:nvSpPr>
        <p:spPr>
          <a:xfrm>
            <a:off x="5872480" y="6376996"/>
            <a:ext cx="501410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COMPANION PAGES 62 to 63</a:t>
            </a:r>
          </a:p>
        </p:txBody>
      </p:sp>
    </p:spTree>
    <p:extLst>
      <p:ext uri="{BB962C8B-B14F-4D97-AF65-F5344CB8AC3E}">
        <p14:creationId xmlns:p14="http://schemas.microsoft.com/office/powerpoint/2010/main" val="394155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4.1</a:t>
            </a:r>
            <a:r>
              <a:rPr lang="en-US" sz="3600" b="1">
                <a:solidFill>
                  <a:srgbClr val="A1DDD9"/>
                </a:solidFill>
              </a:rPr>
              <a:t>|</a:t>
            </a:r>
            <a:r>
              <a:rPr lang="en-US" sz="3600">
                <a:solidFill>
                  <a:schemeClr val="accent1"/>
                </a:solidFill>
              </a:rPr>
              <a:t> </a:t>
            </a:r>
            <a:r>
              <a:rPr lang="en-US" sz="3600" b="1">
                <a:solidFill>
                  <a:srgbClr val="077981"/>
                </a:solidFill>
                <a:latin typeface="+mn-lt"/>
              </a:rPr>
              <a:t>Collaboration with colleagues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8" y="1260000"/>
            <a:ext cx="10925348" cy="884889"/>
          </a:xfrm>
        </p:spPr>
        <p:txBody>
          <a:bodyPr lIns="0" tIns="0" rIns="0" bIns="0">
            <a:noAutofit/>
          </a:bodyPr>
          <a:lstStyle/>
          <a:p>
            <a:pPr marL="0" indent="0">
              <a:buNone/>
            </a:pPr>
            <a:r>
              <a:rPr lang="en-AU" b="1">
                <a:solidFill>
                  <a:srgbClr val="000000"/>
                </a:solidFill>
                <a:latin typeface="Calibri"/>
                <a:cs typeface="Calibri"/>
              </a:rPr>
              <a:t>Historically, have we worked in a way that is more ‘cooperative’ </a:t>
            </a:r>
            <a:br>
              <a:rPr lang="en-AU" b="1">
                <a:solidFill>
                  <a:srgbClr val="000000"/>
                </a:solidFill>
                <a:latin typeface="Calibri"/>
                <a:cs typeface="Calibri"/>
              </a:rPr>
            </a:br>
            <a:r>
              <a:rPr lang="en-AU" b="1">
                <a:solidFill>
                  <a:srgbClr val="000000"/>
                </a:solidFill>
                <a:latin typeface="Calibri"/>
                <a:cs typeface="Calibri"/>
              </a:rPr>
              <a:t>or ‘collaborative?</a:t>
            </a:r>
            <a:endParaRPr lang="en-AU"/>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52</a:t>
            </a:fld>
            <a:endParaRPr lang="en-US"/>
          </a:p>
        </p:txBody>
      </p:sp>
      <p:grpSp>
        <p:nvGrpSpPr>
          <p:cNvPr id="4" name="Group 3">
            <a:extLst>
              <a:ext uri="{FF2B5EF4-FFF2-40B4-BE49-F238E27FC236}">
                <a16:creationId xmlns:a16="http://schemas.microsoft.com/office/drawing/2014/main" id="{649CE6EE-886A-6F16-3A35-9DAD076934D6}"/>
              </a:ext>
            </a:extLst>
          </p:cNvPr>
          <p:cNvGrpSpPr/>
          <p:nvPr/>
        </p:nvGrpSpPr>
        <p:grpSpPr>
          <a:xfrm>
            <a:off x="11180189" y="545258"/>
            <a:ext cx="465158" cy="653197"/>
            <a:chOff x="11180189" y="545258"/>
            <a:chExt cx="465158" cy="653197"/>
          </a:xfrm>
        </p:grpSpPr>
        <p:pic>
          <p:nvPicPr>
            <p:cNvPr id="8" name="Picture 7" descr="A black and blue rectangle with a corner&#10;&#10;Description automatically generated">
              <a:extLst>
                <a:ext uri="{FF2B5EF4-FFF2-40B4-BE49-F238E27FC236}">
                  <a16:creationId xmlns:a16="http://schemas.microsoft.com/office/drawing/2014/main" id="{40E7E9D7-3F76-248E-D84D-D41AE5528F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0" name="Content Placeholder 6">
              <a:extLst>
                <a:ext uri="{FF2B5EF4-FFF2-40B4-BE49-F238E27FC236}">
                  <a16:creationId xmlns:a16="http://schemas.microsoft.com/office/drawing/2014/main" id="{CF008065-6F2D-2A12-02E6-B56CC59201AE}"/>
                </a:ext>
              </a:extLst>
            </p:cNvPr>
            <p:cNvSpPr txBox="1">
              <a:spLocks/>
            </p:cNvSpPr>
            <p:nvPr/>
          </p:nvSpPr>
          <p:spPr>
            <a:xfrm>
              <a:off x="11180189" y="612454"/>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SY </a:t>
              </a:r>
              <a:br>
                <a:rPr lang="en-AU" sz="900" b="1">
                  <a:solidFill>
                    <a:srgbClr val="077981"/>
                  </a:solidFill>
                  <a:ea typeface="Calibri"/>
                  <a:cs typeface="Calibri"/>
                </a:rPr>
              </a:br>
              <a:r>
                <a:rPr lang="en-AU" sz="900" b="1">
                  <a:solidFill>
                    <a:srgbClr val="077981"/>
                  </a:solidFill>
                  <a:ea typeface="Calibri"/>
                  <a:cs typeface="Calibri"/>
                </a:rPr>
                <a:t>PAGES</a:t>
              </a:r>
            </a:p>
            <a:p>
              <a:pPr marL="0" indent="0" algn="ctr">
                <a:lnSpc>
                  <a:spcPct val="100000"/>
                </a:lnSpc>
                <a:spcBef>
                  <a:spcPts val="0"/>
                </a:spcBef>
                <a:buNone/>
              </a:pPr>
              <a:r>
                <a:rPr lang="en-AU" sz="900" b="1">
                  <a:solidFill>
                    <a:srgbClr val="077981"/>
                  </a:solidFill>
                  <a:ea typeface="Calibri"/>
                  <a:cs typeface="Calibri"/>
                </a:rPr>
                <a:t>62 to</a:t>
              </a:r>
              <a:br>
                <a:rPr lang="en-AU" sz="900" b="1">
                  <a:solidFill>
                    <a:srgbClr val="077981"/>
                  </a:solidFill>
                  <a:ea typeface="Calibri"/>
                  <a:cs typeface="Calibri"/>
                </a:rPr>
              </a:br>
              <a:r>
                <a:rPr lang="en-AU" sz="900" b="1">
                  <a:solidFill>
                    <a:srgbClr val="077981"/>
                  </a:solidFill>
                  <a:ea typeface="Calibri"/>
                  <a:cs typeface="Calibri"/>
                </a:rPr>
                <a:t> 63</a:t>
              </a:r>
            </a:p>
          </p:txBody>
        </p:sp>
      </p:grpSp>
      <p:pic>
        <p:nvPicPr>
          <p:cNvPr id="13" name="Picture 12" descr="A blue and white rectangular sign&#10;&#10;Description automatically generated with medium confidence">
            <a:extLst>
              <a:ext uri="{FF2B5EF4-FFF2-40B4-BE49-F238E27FC236}">
                <a16:creationId xmlns:a16="http://schemas.microsoft.com/office/drawing/2014/main" id="{0696578B-CFB8-3A06-3037-F94261F272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71510" y="2241167"/>
            <a:ext cx="8589389" cy="3283263"/>
          </a:xfrm>
          <a:prstGeom prst="rect">
            <a:avLst/>
          </a:prstGeom>
        </p:spPr>
      </p:pic>
    </p:spTree>
    <p:extLst>
      <p:ext uri="{BB962C8B-B14F-4D97-AF65-F5344CB8AC3E}">
        <p14:creationId xmlns:p14="http://schemas.microsoft.com/office/powerpoint/2010/main" val="37860401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7">
            <a:hlinkClick r:id="rId3"/>
            <a:extLst>
              <a:ext uri="{FF2B5EF4-FFF2-40B4-BE49-F238E27FC236}">
                <a16:creationId xmlns:a16="http://schemas.microsoft.com/office/drawing/2014/main" id="{838B0B4A-D323-742E-B9DB-E35332A6ACF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73005" y="1744396"/>
            <a:ext cx="5695130" cy="4351336"/>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4.1</a:t>
            </a:r>
            <a:r>
              <a:rPr lang="en-US" sz="3600" b="1">
                <a:solidFill>
                  <a:srgbClr val="A1DDD9"/>
                </a:solidFill>
              </a:rPr>
              <a:t>|</a:t>
            </a:r>
            <a:r>
              <a:rPr lang="en-US" sz="3600">
                <a:solidFill>
                  <a:schemeClr val="accent1"/>
                </a:solidFill>
              </a:rPr>
              <a:t> </a:t>
            </a:r>
            <a:r>
              <a:rPr lang="en-US" sz="3600" b="1">
                <a:solidFill>
                  <a:srgbClr val="077981"/>
                </a:solidFill>
                <a:latin typeface="+mn-lt"/>
              </a:rPr>
              <a:t>Collaboration with colleagues</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53</a:t>
            </a:fld>
            <a:endParaRPr lang="en-US"/>
          </a:p>
        </p:txBody>
      </p:sp>
      <p:sp>
        <p:nvSpPr>
          <p:cNvPr id="3" name="TextBox 2">
            <a:extLst>
              <a:ext uri="{FF2B5EF4-FFF2-40B4-BE49-F238E27FC236}">
                <a16:creationId xmlns:a16="http://schemas.microsoft.com/office/drawing/2014/main" id="{620F8A81-C0BC-A8E9-0F75-F5E4F4720096}"/>
              </a:ext>
            </a:extLst>
          </p:cNvPr>
          <p:cNvSpPr txBox="1"/>
          <p:nvPr/>
        </p:nvSpPr>
        <p:spPr>
          <a:xfrm>
            <a:off x="6400800" y="6376996"/>
            <a:ext cx="506429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PAGES 62 to 63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Department for Education 2024d</a:t>
            </a: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40000"/>
            <a:ext cx="606093" cy="417310"/>
          </a:xfrm>
          <a:prstGeom prst="rect">
            <a:avLst/>
          </a:prstGeom>
        </p:spPr>
      </p:pic>
      <p:sp>
        <p:nvSpPr>
          <p:cNvPr id="11" name="Content Placeholder 6">
            <a:extLst>
              <a:ext uri="{FF2B5EF4-FFF2-40B4-BE49-F238E27FC236}">
                <a16:creationId xmlns:a16="http://schemas.microsoft.com/office/drawing/2014/main" id="{E351F9A4-941D-6680-72F5-0D3DD3CD8801}"/>
              </a:ext>
            </a:extLst>
          </p:cNvPr>
          <p:cNvSpPr txBox="1">
            <a:spLocks/>
          </p:cNvSpPr>
          <p:nvPr/>
        </p:nvSpPr>
        <p:spPr>
          <a:xfrm>
            <a:off x="719999" y="1168076"/>
            <a:ext cx="10801141" cy="576320"/>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000"/>
              </a:spcAft>
              <a:buFont typeface="Arial" panose="020B0604020202020204" pitchFamily="34" charset="0"/>
              <a:buNone/>
            </a:pPr>
            <a:r>
              <a:rPr lang="en-AU" sz="3200" b="1">
                <a:solidFill>
                  <a:srgbClr val="00295B"/>
                </a:solidFill>
              </a:rPr>
              <a:t>Educators as collaborators</a:t>
            </a:r>
            <a:endParaRPr lang="en-AU" sz="3200"/>
          </a:p>
        </p:txBody>
      </p:sp>
    </p:spTree>
    <p:extLst>
      <p:ext uri="{BB962C8B-B14F-4D97-AF65-F5344CB8AC3E}">
        <p14:creationId xmlns:p14="http://schemas.microsoft.com/office/powerpoint/2010/main" val="9331813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4.1 </a:t>
            </a:r>
            <a:r>
              <a:rPr lang="en-US" sz="3600" b="1">
                <a:solidFill>
                  <a:srgbClr val="A1DDD9"/>
                </a:solidFill>
              </a:rPr>
              <a:t>|</a:t>
            </a:r>
            <a:r>
              <a:rPr lang="en-US" sz="3600">
                <a:solidFill>
                  <a:schemeClr val="accent1"/>
                </a:solidFill>
              </a:rPr>
              <a:t> </a:t>
            </a:r>
            <a:r>
              <a:rPr lang="en-US" sz="3600" b="1">
                <a:solidFill>
                  <a:srgbClr val="077981"/>
                </a:solidFill>
                <a:latin typeface="+mn-lt"/>
              </a:rPr>
              <a:t>Collaboration with colleagues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8491734"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Why and how we’ll collaborate</a:t>
            </a:r>
            <a:endParaRPr lang="en-AU" sz="3200"/>
          </a:p>
          <a:p>
            <a:pPr marL="0" indent="0" fontAlgn="base">
              <a:buNone/>
            </a:pPr>
            <a:r>
              <a:rPr lang="en-AU" b="1">
                <a:solidFill>
                  <a:srgbClr val="000000"/>
                </a:solidFill>
                <a:latin typeface="Calibri" panose="020F0502020204030204" pitchFamily="34" charset="0"/>
              </a:rPr>
              <a:t>What might collaboration look like for us this year?</a:t>
            </a:r>
          </a:p>
          <a:p>
            <a:pPr marL="0" indent="0" fontAlgn="base">
              <a:buNone/>
            </a:pPr>
            <a:r>
              <a:rPr lang="en-AU" sz="1800" i="0">
                <a:solidFill>
                  <a:srgbClr val="000000"/>
                </a:solidFill>
                <a:effectLst/>
                <a:latin typeface="Calibri" panose="020F0502020204030204" pitchFamily="34" charset="0"/>
              </a:rPr>
              <a:t>Use the questions on </a:t>
            </a:r>
            <a:r>
              <a:rPr lang="en-AU" sz="1800">
                <a:solidFill>
                  <a:srgbClr val="000000"/>
                </a:solidFill>
                <a:latin typeface="Calibri" panose="020F0502020204030204" pitchFamily="34" charset="0"/>
              </a:rPr>
              <a:t>page 63 of the secondary years companion to guide your discussion and record your individual takeaways.</a:t>
            </a:r>
            <a:endParaRPr lang="en-AU" sz="1800" i="0">
              <a:solidFill>
                <a:srgbClr val="000000"/>
              </a:solidFill>
              <a:effectLst/>
              <a:latin typeface="Calibri" panose="020F0502020204030204" pitchFamily="34" charset="0"/>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54</a:t>
            </a:fld>
            <a:endParaRPr lang="en-US"/>
          </a:p>
        </p:txBody>
      </p:sp>
      <p:sp>
        <p:nvSpPr>
          <p:cNvPr id="3" name="TextBox 2">
            <a:extLst>
              <a:ext uri="{FF2B5EF4-FFF2-40B4-BE49-F238E27FC236}">
                <a16:creationId xmlns:a16="http://schemas.microsoft.com/office/drawing/2014/main" id="{1121FFA4-8475-7FDD-1DFD-A01E58068833}"/>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PAGES 62 to 63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76E90216-9C37-B3A1-0182-92B809C2557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11446" y="1836871"/>
            <a:ext cx="2287057" cy="3227291"/>
          </a:xfrm>
          <a:prstGeom prst="rect">
            <a:avLst/>
          </a:prstGeom>
          <a:ln>
            <a:solidFill>
              <a:schemeClr val="bg2"/>
            </a:solidFill>
          </a:ln>
          <a:effectLst>
            <a:outerShdw blurRad="50800" dist="38100" dir="2700000" algn="tl" rotWithShape="0">
              <a:prstClr val="black">
                <a:alpha val="40000"/>
              </a:prstClr>
            </a:outerShdw>
          </a:effectLst>
        </p:spPr>
      </p:pic>
      <p:pic>
        <p:nvPicPr>
          <p:cNvPr id="5" name="Picture 4" descr="A group of people with speech bubbles&#10;&#10;Description automatically generated">
            <a:extLst>
              <a:ext uri="{FF2B5EF4-FFF2-40B4-BE49-F238E27FC236}">
                <a16:creationId xmlns:a16="http://schemas.microsoft.com/office/drawing/2014/main" id="{60B3CEE3-A31B-F3EA-8D5D-D1531E5FAD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19881966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DC69940-F0B3-5BE4-A48D-317F53C7231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45237" y="2505600"/>
            <a:ext cx="3225800" cy="2286000"/>
          </a:xfrm>
          <a:prstGeom prst="rect">
            <a:avLst/>
          </a:prstGeom>
          <a:effectLst>
            <a:outerShdw blurRad="50800" dist="38100" dir="2700000" algn="ctr" rotWithShape="0">
              <a:srgbClr val="000000">
                <a:alpha val="40000"/>
              </a:srgbClr>
            </a:outerShdw>
          </a:effectLst>
        </p:spPr>
      </p:pic>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a:xfrm>
            <a:off x="720000" y="1440000"/>
            <a:ext cx="9033600" cy="1390882"/>
          </a:xfrm>
        </p:spPr>
        <p:txBody>
          <a:bodyPr/>
          <a:lstStyle/>
          <a:p>
            <a:r>
              <a:rPr lang="en-US" sz="4800" b="0"/>
              <a:t>SECTION 5 </a:t>
            </a:r>
            <a:r>
              <a:rPr lang="en-US" sz="4800" b="0">
                <a:solidFill>
                  <a:srgbClr val="56C4CF"/>
                </a:solidFill>
              </a:rPr>
              <a:t>|</a:t>
            </a:r>
            <a:r>
              <a:rPr lang="en-US" sz="4800" b="0"/>
              <a:t> </a:t>
            </a:r>
            <a:r>
              <a:rPr lang="en-US" sz="4800"/>
              <a:t>Collaboration across levels of schooling</a:t>
            </a:r>
            <a:endParaRPr lang="en-AU" sz="4800"/>
          </a:p>
        </p:txBody>
      </p:sp>
      <p:sp>
        <p:nvSpPr>
          <p:cNvPr id="2" name="TextBox 1">
            <a:extLst>
              <a:ext uri="{FF2B5EF4-FFF2-40B4-BE49-F238E27FC236}">
                <a16:creationId xmlns:a16="http://schemas.microsoft.com/office/drawing/2014/main" id="{E6F4F571-FF60-D43B-6E42-BB79B0B385AE}"/>
              </a:ext>
            </a:extLst>
          </p:cNvPr>
          <p:cNvSpPr txBox="1"/>
          <p:nvPr/>
        </p:nvSpPr>
        <p:spPr>
          <a:xfrm>
            <a:off x="4020855" y="6376996"/>
            <a:ext cx="6865727"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THE RELEVANT PEDAGOGICAL APPROACH OR STRATEGY PAGES IN THE PY AND SY COMPANIONS</a:t>
            </a:r>
          </a:p>
        </p:txBody>
      </p:sp>
    </p:spTree>
    <p:extLst>
      <p:ext uri="{BB962C8B-B14F-4D97-AF65-F5344CB8AC3E}">
        <p14:creationId xmlns:p14="http://schemas.microsoft.com/office/powerpoint/2010/main" val="15846772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5.1</a:t>
            </a:r>
            <a:r>
              <a:rPr lang="en-US" sz="3600" b="1">
                <a:solidFill>
                  <a:srgbClr val="A1DDD9"/>
                </a:solidFill>
              </a:rPr>
              <a:t>|</a:t>
            </a:r>
            <a:r>
              <a:rPr lang="en-US" sz="3600">
                <a:solidFill>
                  <a:schemeClr val="accent1"/>
                </a:solidFill>
              </a:rPr>
              <a:t> </a:t>
            </a:r>
            <a:r>
              <a:rPr lang="en-US" sz="3600" b="1">
                <a:solidFill>
                  <a:srgbClr val="077981"/>
                </a:solidFill>
                <a:latin typeface="+mn-lt"/>
              </a:rPr>
              <a:t>Lenses for dialogue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1"/>
            <a:ext cx="10925348" cy="3499890"/>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A deeper look at &lt;insert your focus here&gt;</a:t>
            </a:r>
          </a:p>
          <a:p>
            <a:pPr marL="0" indent="0">
              <a:buNone/>
            </a:pPr>
            <a:r>
              <a:rPr lang="en-AU" sz="2800" b="1">
                <a:solidFill>
                  <a:srgbClr val="077981"/>
                </a:solidFill>
                <a:cs typeface="Calibri"/>
              </a:rPr>
              <a:t>SEE</a:t>
            </a:r>
            <a:r>
              <a:rPr lang="en-AU" sz="2800" b="1">
                <a:solidFill>
                  <a:srgbClr val="000000"/>
                </a:solidFill>
                <a:cs typeface="Calibri"/>
              </a:rPr>
              <a:t> </a:t>
            </a:r>
            <a:r>
              <a:rPr lang="en-AU" sz="2800">
                <a:solidFill>
                  <a:srgbClr val="56C4CF"/>
                </a:solidFill>
                <a:cs typeface="Calibri"/>
              </a:rPr>
              <a:t>|</a:t>
            </a:r>
            <a:r>
              <a:rPr lang="en-AU">
                <a:solidFill>
                  <a:srgbClr val="000000"/>
                </a:solidFill>
                <a:cs typeface="Calibri"/>
              </a:rPr>
              <a:t> </a:t>
            </a:r>
            <a:r>
              <a:rPr lang="en-AU" sz="2800"/>
              <a:t>Look closely at </a:t>
            </a:r>
            <a:r>
              <a:rPr lang="en-AU"/>
              <a:t>&lt;insert your focus here&gt;</a:t>
            </a:r>
            <a:r>
              <a:rPr lang="en-AU" sz="2800"/>
              <a:t>. </a:t>
            </a:r>
            <a:br>
              <a:rPr lang="en-AU" sz="2800"/>
            </a:br>
            <a:r>
              <a:rPr lang="en-AU" sz="2800"/>
              <a:t>What do you notice and wonder?</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56</a:t>
            </a:fld>
            <a:endParaRPr lang="en-US"/>
          </a:p>
        </p:txBody>
      </p:sp>
      <p:sp>
        <p:nvSpPr>
          <p:cNvPr id="11" name="TextBox 10">
            <a:extLst>
              <a:ext uri="{FF2B5EF4-FFF2-40B4-BE49-F238E27FC236}">
                <a16:creationId xmlns:a16="http://schemas.microsoft.com/office/drawing/2014/main" id="{65AF1BAC-D332-D6BF-30C3-17C844323896}"/>
              </a:ext>
            </a:extLst>
          </p:cNvPr>
          <p:cNvSpPr txBox="1"/>
          <p:nvPr/>
        </p:nvSpPr>
        <p:spPr>
          <a:xfrm>
            <a:off x="7628351" y="6206868"/>
            <a:ext cx="3836747" cy="430887"/>
          </a:xfrm>
          <a:prstGeom prst="rect">
            <a:avLst/>
          </a:prstGeom>
          <a:noFill/>
          <a:ln>
            <a:noFill/>
          </a:ln>
        </p:spPr>
        <p:txBody>
          <a:bodyPr wrap="square" rtlCol="0">
            <a:spAutoFit/>
          </a:bodyPr>
          <a:lstStyle/>
          <a:p>
            <a:pPr algn="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Adapted from Project Zero’s </a:t>
            </a:r>
            <a:r>
              <a:rPr lang="en-AU" sz="1100" u="sng">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Lenses for dialogue</a:t>
            </a: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(President and Fellows of Harvard College and Project Zero 2019b)</a:t>
            </a:r>
            <a:endParaRPr lang="en-AU" sz="1100">
              <a:solidFill>
                <a:schemeClr val="bg1">
                  <a:lumMod val="50000"/>
                </a:schemeClr>
              </a:solidFill>
            </a:endParaRPr>
          </a:p>
        </p:txBody>
      </p:sp>
      <p:pic>
        <p:nvPicPr>
          <p:cNvPr id="13" name="Picture 12" descr="A group of people with speech bubbles&#10;&#10;Description automatically generated">
            <a:extLst>
              <a:ext uri="{FF2B5EF4-FFF2-40B4-BE49-F238E27FC236}">
                <a16:creationId xmlns:a16="http://schemas.microsoft.com/office/drawing/2014/main" id="{8699319B-5865-7A6A-91DA-E3CD3ACF7C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19401305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5.1</a:t>
            </a:r>
            <a:r>
              <a:rPr lang="en-US" sz="3600" b="1">
                <a:solidFill>
                  <a:srgbClr val="A1DDD9"/>
                </a:solidFill>
              </a:rPr>
              <a:t>|</a:t>
            </a:r>
            <a:r>
              <a:rPr lang="en-US" sz="3600">
                <a:solidFill>
                  <a:schemeClr val="accent1"/>
                </a:solidFill>
              </a:rPr>
              <a:t> </a:t>
            </a:r>
            <a:r>
              <a:rPr lang="en-US" sz="3600" b="1">
                <a:solidFill>
                  <a:srgbClr val="077981"/>
                </a:solidFill>
                <a:latin typeface="+mn-lt"/>
              </a:rPr>
              <a:t>Lenses for dialogue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1"/>
            <a:ext cx="10925348" cy="3499890"/>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A deeper look at &lt;insert your focus here&gt;</a:t>
            </a:r>
          </a:p>
          <a:p>
            <a:pPr marL="0" indent="0">
              <a:buNone/>
            </a:pPr>
            <a:r>
              <a:rPr lang="en-AU" sz="2800" b="1">
                <a:solidFill>
                  <a:srgbClr val="077981"/>
                </a:solidFill>
                <a:cs typeface="Calibri"/>
              </a:rPr>
              <a:t>CHOOSE AND SHARE A LENS </a:t>
            </a:r>
            <a:r>
              <a:rPr lang="en-AU" sz="2800">
                <a:solidFill>
                  <a:srgbClr val="56C4CF"/>
                </a:solidFill>
                <a:cs typeface="Calibri"/>
              </a:rPr>
              <a:t>|</a:t>
            </a:r>
            <a:r>
              <a:rPr lang="en-AU">
                <a:solidFill>
                  <a:srgbClr val="000000"/>
                </a:solidFill>
                <a:cs typeface="Calibri"/>
              </a:rPr>
              <a:t> </a:t>
            </a:r>
            <a:r>
              <a:rPr lang="en-AU" sz="2800"/>
              <a:t>Think about how you naturally contextualise the strategy to a level of schooling you are familiar with – </a:t>
            </a:r>
            <a:r>
              <a:rPr lang="en-AU" sz="2800" b="1"/>
              <a:t>your lens</a:t>
            </a:r>
            <a:r>
              <a:rPr lang="en-AU" sz="2800"/>
              <a:t>. In pairs (or small groups), choose an alternative lens and take turns talking about how you might see the strategy through that lens. </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57</a:t>
            </a:fld>
            <a:endParaRPr lang="en-US"/>
          </a:p>
        </p:txBody>
      </p:sp>
      <p:sp>
        <p:nvSpPr>
          <p:cNvPr id="11" name="TextBox 10">
            <a:extLst>
              <a:ext uri="{FF2B5EF4-FFF2-40B4-BE49-F238E27FC236}">
                <a16:creationId xmlns:a16="http://schemas.microsoft.com/office/drawing/2014/main" id="{65AF1BAC-D332-D6BF-30C3-17C844323896}"/>
              </a:ext>
            </a:extLst>
          </p:cNvPr>
          <p:cNvSpPr txBox="1"/>
          <p:nvPr/>
        </p:nvSpPr>
        <p:spPr>
          <a:xfrm>
            <a:off x="7628351" y="6206868"/>
            <a:ext cx="3836747" cy="430887"/>
          </a:xfrm>
          <a:prstGeom prst="rect">
            <a:avLst/>
          </a:prstGeom>
          <a:noFill/>
          <a:ln>
            <a:noFill/>
          </a:ln>
        </p:spPr>
        <p:txBody>
          <a:bodyPr wrap="square" rtlCol="0">
            <a:spAutoFit/>
          </a:bodyPr>
          <a:lstStyle/>
          <a:p>
            <a:pPr algn="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Adapted from Project Zero’s </a:t>
            </a:r>
            <a:r>
              <a:rPr lang="en-AU" sz="1100" u="sng">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Lenses for dialogue</a:t>
            </a: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(President and Fellows of Harvard College and Project Zero 2019b)</a:t>
            </a:r>
            <a:endParaRPr lang="en-AU" sz="1100">
              <a:solidFill>
                <a:schemeClr val="bg1">
                  <a:lumMod val="50000"/>
                </a:schemeClr>
              </a:solidFill>
            </a:endParaRPr>
          </a:p>
        </p:txBody>
      </p:sp>
      <p:pic>
        <p:nvPicPr>
          <p:cNvPr id="3" name="Picture 2" descr="A group of people with speech bubbles&#10;&#10;Description automatically generated">
            <a:extLst>
              <a:ext uri="{FF2B5EF4-FFF2-40B4-BE49-F238E27FC236}">
                <a16:creationId xmlns:a16="http://schemas.microsoft.com/office/drawing/2014/main" id="{0E51AA61-61A7-0DD5-BC75-2ECFCEAB76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9826060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5.1</a:t>
            </a:r>
            <a:r>
              <a:rPr lang="en-US" sz="3600" b="1">
                <a:solidFill>
                  <a:srgbClr val="A1DDD9"/>
                </a:solidFill>
              </a:rPr>
              <a:t>|</a:t>
            </a:r>
            <a:r>
              <a:rPr lang="en-US" sz="3600">
                <a:solidFill>
                  <a:schemeClr val="accent1"/>
                </a:solidFill>
              </a:rPr>
              <a:t> </a:t>
            </a:r>
            <a:r>
              <a:rPr lang="en-US" sz="3600" b="1">
                <a:solidFill>
                  <a:srgbClr val="077981"/>
                </a:solidFill>
                <a:latin typeface="+mn-lt"/>
              </a:rPr>
              <a:t>Lenses for dialogue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1"/>
            <a:ext cx="10925348" cy="3499890"/>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A deeper look at &lt;insert your focus here&gt;</a:t>
            </a:r>
          </a:p>
          <a:p>
            <a:pPr marL="0" indent="0">
              <a:buNone/>
            </a:pPr>
            <a:r>
              <a:rPr lang="en-AU" sz="2800" b="1">
                <a:solidFill>
                  <a:srgbClr val="077981"/>
                </a:solidFill>
                <a:cs typeface="Calibri"/>
              </a:rPr>
              <a:t>PROBE </a:t>
            </a:r>
            <a:r>
              <a:rPr lang="en-AU" sz="2800">
                <a:solidFill>
                  <a:srgbClr val="56C4CF"/>
                </a:solidFill>
                <a:cs typeface="Calibri"/>
              </a:rPr>
              <a:t>|</a:t>
            </a:r>
            <a:r>
              <a:rPr lang="en-AU">
                <a:solidFill>
                  <a:srgbClr val="000000"/>
                </a:solidFill>
                <a:cs typeface="Calibri"/>
              </a:rPr>
              <a:t> </a:t>
            </a:r>
            <a:r>
              <a:rPr lang="en-AU" sz="2800"/>
              <a:t>Ask questions of your colleague(s) to deepen your understanding </a:t>
            </a:r>
            <a:br>
              <a:rPr lang="en-AU" sz="2800"/>
            </a:br>
            <a:r>
              <a:rPr lang="en-AU" sz="2800"/>
              <a:t>of their lens or perspective. </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58</a:t>
            </a:fld>
            <a:endParaRPr lang="en-US"/>
          </a:p>
        </p:txBody>
      </p:sp>
      <p:sp>
        <p:nvSpPr>
          <p:cNvPr id="11" name="TextBox 10">
            <a:extLst>
              <a:ext uri="{FF2B5EF4-FFF2-40B4-BE49-F238E27FC236}">
                <a16:creationId xmlns:a16="http://schemas.microsoft.com/office/drawing/2014/main" id="{65AF1BAC-D332-D6BF-30C3-17C844323896}"/>
              </a:ext>
            </a:extLst>
          </p:cNvPr>
          <p:cNvSpPr txBox="1"/>
          <p:nvPr/>
        </p:nvSpPr>
        <p:spPr>
          <a:xfrm>
            <a:off x="7628351" y="6206868"/>
            <a:ext cx="3836747" cy="430887"/>
          </a:xfrm>
          <a:prstGeom prst="rect">
            <a:avLst/>
          </a:prstGeom>
          <a:noFill/>
          <a:ln>
            <a:noFill/>
          </a:ln>
        </p:spPr>
        <p:txBody>
          <a:bodyPr wrap="square" rtlCol="0">
            <a:spAutoFit/>
          </a:bodyPr>
          <a:lstStyle/>
          <a:p>
            <a:pPr algn="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Adapted from Project Zero’s </a:t>
            </a:r>
            <a:r>
              <a:rPr lang="en-AU" sz="1100" u="sng">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Lenses for dialogue</a:t>
            </a: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(President and Fellows of Harvard College and Project Zero 2019b)</a:t>
            </a:r>
            <a:endParaRPr lang="en-AU" sz="1100">
              <a:solidFill>
                <a:schemeClr val="bg1">
                  <a:lumMod val="50000"/>
                </a:schemeClr>
              </a:solidFill>
            </a:endParaRPr>
          </a:p>
        </p:txBody>
      </p:sp>
      <p:pic>
        <p:nvPicPr>
          <p:cNvPr id="3" name="Picture 2" descr="A group of people with speech bubbles&#10;&#10;Description automatically generated">
            <a:extLst>
              <a:ext uri="{FF2B5EF4-FFF2-40B4-BE49-F238E27FC236}">
                <a16:creationId xmlns:a16="http://schemas.microsoft.com/office/drawing/2014/main" id="{EA5DF59B-8B69-6E70-86D4-9AD6FF3A13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17748158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with speech bubbles&#10;&#10;Description automatically generated">
            <a:extLst>
              <a:ext uri="{FF2B5EF4-FFF2-40B4-BE49-F238E27FC236}">
                <a16:creationId xmlns:a16="http://schemas.microsoft.com/office/drawing/2014/main" id="{E134BF44-7556-8E3B-9D3F-88A7410820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5.1</a:t>
            </a:r>
            <a:r>
              <a:rPr lang="en-US" sz="3600" b="1">
                <a:solidFill>
                  <a:srgbClr val="A1DDD9"/>
                </a:solidFill>
              </a:rPr>
              <a:t>|</a:t>
            </a:r>
            <a:r>
              <a:rPr lang="en-US" sz="3600">
                <a:solidFill>
                  <a:schemeClr val="accent1"/>
                </a:solidFill>
              </a:rPr>
              <a:t> </a:t>
            </a:r>
            <a:r>
              <a:rPr lang="en-US" sz="3600" b="1">
                <a:solidFill>
                  <a:srgbClr val="077981"/>
                </a:solidFill>
                <a:latin typeface="+mn-lt"/>
              </a:rPr>
              <a:t>Lenses for dialogue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8" y="1260001"/>
            <a:ext cx="10925347" cy="3499890"/>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A deeper look at &lt;insert your focus here&gt;</a:t>
            </a:r>
          </a:p>
          <a:p>
            <a:pPr marL="0" indent="0">
              <a:buNone/>
            </a:pPr>
            <a:r>
              <a:rPr lang="en-AU" sz="2800" b="1">
                <a:solidFill>
                  <a:srgbClr val="077981"/>
                </a:solidFill>
                <a:cs typeface="Calibri"/>
              </a:rPr>
              <a:t>REFLECT </a:t>
            </a:r>
            <a:r>
              <a:rPr lang="en-AU" sz="2800">
                <a:solidFill>
                  <a:srgbClr val="56C4CF"/>
                </a:solidFill>
                <a:cs typeface="Calibri"/>
              </a:rPr>
              <a:t>|</a:t>
            </a:r>
            <a:r>
              <a:rPr lang="en-AU">
                <a:solidFill>
                  <a:srgbClr val="000000"/>
                </a:solidFill>
                <a:cs typeface="Calibri"/>
              </a:rPr>
              <a:t> </a:t>
            </a:r>
            <a:r>
              <a:rPr lang="en-AU"/>
              <a:t>Look at &lt;insert your focus here&gt; again </a:t>
            </a:r>
            <a:br>
              <a:rPr lang="en-AU"/>
            </a:br>
            <a:r>
              <a:rPr lang="en-AU"/>
              <a:t>and consider:</a:t>
            </a:r>
          </a:p>
          <a:p>
            <a:pPr fontAlgn="base"/>
            <a:r>
              <a:rPr lang="en-AU"/>
              <a:t>Do you have any new observations or wonderings? </a:t>
            </a:r>
          </a:p>
          <a:p>
            <a:pPr fontAlgn="base"/>
            <a:r>
              <a:rPr lang="en-AU"/>
              <a:t>How did your conversation invite you to think about things differently? </a:t>
            </a:r>
          </a:p>
          <a:p>
            <a:pPr fontAlgn="base"/>
            <a:r>
              <a:rPr lang="en-AU"/>
              <a:t>What might you take into your practice to test or trial?</a:t>
            </a:r>
            <a:endParaRPr lang="en-US"/>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59</a:t>
            </a:fld>
            <a:endParaRPr lang="en-US"/>
          </a:p>
        </p:txBody>
      </p:sp>
      <p:sp>
        <p:nvSpPr>
          <p:cNvPr id="11" name="TextBox 10">
            <a:extLst>
              <a:ext uri="{FF2B5EF4-FFF2-40B4-BE49-F238E27FC236}">
                <a16:creationId xmlns:a16="http://schemas.microsoft.com/office/drawing/2014/main" id="{65AF1BAC-D332-D6BF-30C3-17C844323896}"/>
              </a:ext>
            </a:extLst>
          </p:cNvPr>
          <p:cNvSpPr txBox="1"/>
          <p:nvPr/>
        </p:nvSpPr>
        <p:spPr>
          <a:xfrm>
            <a:off x="7628351" y="6206868"/>
            <a:ext cx="3836747" cy="430887"/>
          </a:xfrm>
          <a:prstGeom prst="rect">
            <a:avLst/>
          </a:prstGeom>
          <a:noFill/>
          <a:ln>
            <a:noFill/>
          </a:ln>
        </p:spPr>
        <p:txBody>
          <a:bodyPr wrap="square" rtlCol="0">
            <a:spAutoFit/>
          </a:bodyPr>
          <a:lstStyle/>
          <a:p>
            <a:pPr algn="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Adapted from Project Zero’s </a:t>
            </a:r>
            <a:r>
              <a:rPr lang="en-AU" sz="1100" u="sng">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Lenses for dialogue</a:t>
            </a: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(President and Fellows of Harvard College and Project Zero 2019b)</a:t>
            </a:r>
            <a:endParaRPr lang="en-AU" sz="1100">
              <a:solidFill>
                <a:schemeClr val="bg1">
                  <a:lumMod val="50000"/>
                </a:schemeClr>
              </a:solidFill>
            </a:endParaRPr>
          </a:p>
        </p:txBody>
      </p:sp>
      <p:pic>
        <p:nvPicPr>
          <p:cNvPr id="3" name="Picture 2" descr="A question mark and light bulb&#10;&#10;Description automatically generated">
            <a:extLst>
              <a:ext uri="{FF2B5EF4-FFF2-40B4-BE49-F238E27FC236}">
                <a16:creationId xmlns:a16="http://schemas.microsoft.com/office/drawing/2014/main" id="{973F7D0F-C90A-A1E2-0107-245C52E83C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63749" y="1496080"/>
            <a:ext cx="581597" cy="595783"/>
          </a:xfrm>
          <a:prstGeom prst="rect">
            <a:avLst/>
          </a:prstGeom>
        </p:spPr>
      </p:pic>
    </p:spTree>
    <p:extLst>
      <p:ext uri="{BB962C8B-B14F-4D97-AF65-F5344CB8AC3E}">
        <p14:creationId xmlns:p14="http://schemas.microsoft.com/office/powerpoint/2010/main" val="8292009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5.2</a:t>
            </a:r>
            <a:r>
              <a:rPr lang="en-US" sz="3600" b="1">
                <a:solidFill>
                  <a:srgbClr val="A1DDD9"/>
                </a:solidFill>
              </a:rPr>
              <a:t>|</a:t>
            </a:r>
            <a:r>
              <a:rPr lang="en-US" sz="3600">
                <a:solidFill>
                  <a:schemeClr val="accent1"/>
                </a:solidFill>
              </a:rPr>
              <a:t> </a:t>
            </a:r>
            <a:r>
              <a:rPr lang="en-US" sz="3600" b="1">
                <a:solidFill>
                  <a:srgbClr val="077981"/>
                </a:solidFill>
                <a:latin typeface="+mn-lt"/>
              </a:rPr>
              <a:t>Generate-sort-connect-elaborate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1"/>
            <a:ext cx="10925348" cy="3499890"/>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A deeper look at &lt;insert your focus here&gt;</a:t>
            </a:r>
          </a:p>
          <a:p>
            <a:pPr marL="0" indent="0">
              <a:buNone/>
            </a:pPr>
            <a:r>
              <a:rPr lang="en-AU" sz="2800" b="1">
                <a:solidFill>
                  <a:srgbClr val="077981"/>
                </a:solidFill>
                <a:cs typeface="Calibri"/>
              </a:rPr>
              <a:t>GENERATE </a:t>
            </a:r>
            <a:r>
              <a:rPr lang="en-AU" sz="2800">
                <a:solidFill>
                  <a:srgbClr val="56C4CF"/>
                </a:solidFill>
                <a:cs typeface="Calibri"/>
              </a:rPr>
              <a:t>|</a:t>
            </a:r>
            <a:r>
              <a:rPr lang="en-AU">
                <a:solidFill>
                  <a:srgbClr val="000000"/>
                </a:solidFill>
                <a:cs typeface="Calibri"/>
              </a:rPr>
              <a:t> </a:t>
            </a:r>
            <a:r>
              <a:rPr lang="en-AU" sz="2800"/>
              <a:t>a list of ideas and initial thoughts that come to mind when you think about this </a:t>
            </a:r>
            <a:r>
              <a:rPr lang="en-AU"/>
              <a:t>&lt;insert your focus here&gt; </a:t>
            </a:r>
            <a:r>
              <a:rPr lang="en-AU" sz="2800"/>
              <a:t>in your context. </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60</a:t>
            </a:fld>
            <a:endParaRPr lang="en-US"/>
          </a:p>
        </p:txBody>
      </p:sp>
      <p:sp>
        <p:nvSpPr>
          <p:cNvPr id="11" name="TextBox 10">
            <a:extLst>
              <a:ext uri="{FF2B5EF4-FFF2-40B4-BE49-F238E27FC236}">
                <a16:creationId xmlns:a16="http://schemas.microsoft.com/office/drawing/2014/main" id="{65AF1BAC-D332-D6BF-30C3-17C844323896}"/>
              </a:ext>
            </a:extLst>
          </p:cNvPr>
          <p:cNvSpPr txBox="1"/>
          <p:nvPr/>
        </p:nvSpPr>
        <p:spPr>
          <a:xfrm>
            <a:off x="7226231" y="6206868"/>
            <a:ext cx="4238867" cy="430887"/>
          </a:xfrm>
          <a:prstGeom prst="rect">
            <a:avLst/>
          </a:prstGeom>
          <a:noFill/>
          <a:ln>
            <a:noFill/>
          </a:ln>
        </p:spPr>
        <p:txBody>
          <a:bodyPr wrap="square" rtlCol="0">
            <a:spAutoFit/>
          </a:bodyPr>
          <a:lstStyle/>
          <a:p>
            <a:pPr algn="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Adapted from Project Zero’s </a:t>
            </a:r>
            <a:r>
              <a:rPr lang="en-AU" sz="1100" u="sng">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Generate-Sort-Connect-Elaborate</a:t>
            </a:r>
            <a:r>
              <a:rPr lang="en-AU" sz="1100" u="sng">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(President and Fellows of Harvard College and Project Zero 2019a)</a:t>
            </a:r>
            <a:endParaRPr lang="en-AU" sz="1100">
              <a:solidFill>
                <a:schemeClr val="bg1">
                  <a:lumMod val="50000"/>
                </a:schemeClr>
              </a:solidFill>
            </a:endParaRPr>
          </a:p>
        </p:txBody>
      </p:sp>
      <p:pic>
        <p:nvPicPr>
          <p:cNvPr id="4" name="Picture 3" descr="A group of people with speech bubbles&#10;&#10;Description automatically generated">
            <a:extLst>
              <a:ext uri="{FF2B5EF4-FFF2-40B4-BE49-F238E27FC236}">
                <a16:creationId xmlns:a16="http://schemas.microsoft.com/office/drawing/2014/main" id="{3246B536-64D0-B21E-D11E-253D03ECD2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4292177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5.2</a:t>
            </a:r>
            <a:r>
              <a:rPr lang="en-US" sz="3600" b="1">
                <a:solidFill>
                  <a:srgbClr val="A1DDD9"/>
                </a:solidFill>
              </a:rPr>
              <a:t>|</a:t>
            </a:r>
            <a:r>
              <a:rPr lang="en-US" sz="3600">
                <a:solidFill>
                  <a:schemeClr val="accent1"/>
                </a:solidFill>
              </a:rPr>
              <a:t> </a:t>
            </a:r>
            <a:r>
              <a:rPr lang="en-US" sz="3600" b="1">
                <a:solidFill>
                  <a:srgbClr val="077981"/>
                </a:solidFill>
                <a:latin typeface="+mn-lt"/>
              </a:rPr>
              <a:t>Generate-sort-connect-elaborate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1"/>
            <a:ext cx="10925348" cy="3499890"/>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A deeper look at &lt;insert your focus here&gt;</a:t>
            </a:r>
          </a:p>
          <a:p>
            <a:pPr marL="0" indent="0">
              <a:buNone/>
            </a:pPr>
            <a:r>
              <a:rPr lang="en-AU" sz="2800" b="1">
                <a:solidFill>
                  <a:srgbClr val="077981"/>
                </a:solidFill>
                <a:cs typeface="Calibri"/>
              </a:rPr>
              <a:t>SORT </a:t>
            </a:r>
            <a:r>
              <a:rPr lang="en-AU" sz="2800">
                <a:solidFill>
                  <a:srgbClr val="56C4CF"/>
                </a:solidFill>
                <a:cs typeface="Calibri"/>
              </a:rPr>
              <a:t>|</a:t>
            </a:r>
            <a:r>
              <a:rPr lang="en-AU">
                <a:solidFill>
                  <a:srgbClr val="000000"/>
                </a:solidFill>
                <a:cs typeface="Calibri"/>
              </a:rPr>
              <a:t> </a:t>
            </a:r>
            <a:r>
              <a:rPr lang="en-AU"/>
              <a:t>your ideas according to how central or tangential they are. Place central ideas near the centre and more tangential ideas toward the outside of the page. </a:t>
            </a:r>
            <a:endParaRPr lang="en-AU" sz="28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61</a:t>
            </a:fld>
            <a:endParaRPr lang="en-US"/>
          </a:p>
        </p:txBody>
      </p:sp>
      <p:sp>
        <p:nvSpPr>
          <p:cNvPr id="11" name="TextBox 10">
            <a:extLst>
              <a:ext uri="{FF2B5EF4-FFF2-40B4-BE49-F238E27FC236}">
                <a16:creationId xmlns:a16="http://schemas.microsoft.com/office/drawing/2014/main" id="{65AF1BAC-D332-D6BF-30C3-17C844323896}"/>
              </a:ext>
            </a:extLst>
          </p:cNvPr>
          <p:cNvSpPr txBox="1"/>
          <p:nvPr/>
        </p:nvSpPr>
        <p:spPr>
          <a:xfrm>
            <a:off x="7226231" y="6206868"/>
            <a:ext cx="4238867" cy="430887"/>
          </a:xfrm>
          <a:prstGeom prst="rect">
            <a:avLst/>
          </a:prstGeom>
          <a:noFill/>
          <a:ln>
            <a:noFill/>
          </a:ln>
        </p:spPr>
        <p:txBody>
          <a:bodyPr wrap="square" rtlCol="0">
            <a:spAutoFit/>
          </a:bodyPr>
          <a:lstStyle/>
          <a:p>
            <a:pPr algn="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Adapted from Project Zero’s </a:t>
            </a:r>
            <a:r>
              <a:rPr lang="en-AU" sz="1100" u="sng">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Generate-Sort-Connect-Elaborate</a:t>
            </a:r>
            <a:r>
              <a:rPr lang="en-AU" sz="1100" u="sng">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(President and Fellows of Harvard College and Project Zero 2019a)</a:t>
            </a:r>
            <a:endParaRPr lang="en-AU" sz="1100">
              <a:solidFill>
                <a:schemeClr val="bg1">
                  <a:lumMod val="50000"/>
                </a:schemeClr>
              </a:solidFill>
            </a:endParaRPr>
          </a:p>
        </p:txBody>
      </p:sp>
      <p:pic>
        <p:nvPicPr>
          <p:cNvPr id="3" name="Picture 2" descr="A group of people with speech bubbles&#10;&#10;Description automatically generated">
            <a:extLst>
              <a:ext uri="{FF2B5EF4-FFF2-40B4-BE49-F238E27FC236}">
                <a16:creationId xmlns:a16="http://schemas.microsoft.com/office/drawing/2014/main" id="{C547E1FC-1B94-EAE0-20BA-6342F6CEEC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3565485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5.2</a:t>
            </a:r>
            <a:r>
              <a:rPr lang="en-US" sz="3600" b="1">
                <a:solidFill>
                  <a:srgbClr val="A1DDD9"/>
                </a:solidFill>
              </a:rPr>
              <a:t>|</a:t>
            </a:r>
            <a:r>
              <a:rPr lang="en-US" sz="3600">
                <a:solidFill>
                  <a:schemeClr val="accent1"/>
                </a:solidFill>
              </a:rPr>
              <a:t> </a:t>
            </a:r>
            <a:r>
              <a:rPr lang="en-US" sz="3600" b="1">
                <a:solidFill>
                  <a:srgbClr val="077981"/>
                </a:solidFill>
                <a:latin typeface="+mn-lt"/>
              </a:rPr>
              <a:t>Generate-sort-connect-elaborate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1"/>
            <a:ext cx="10925348" cy="3499890"/>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A deeper look at &lt;insert your focus here&gt;</a:t>
            </a:r>
          </a:p>
          <a:p>
            <a:pPr marL="0" indent="0">
              <a:buNone/>
            </a:pPr>
            <a:r>
              <a:rPr lang="en-AU" sz="2800" b="1">
                <a:solidFill>
                  <a:srgbClr val="077981"/>
                </a:solidFill>
                <a:cs typeface="Calibri"/>
              </a:rPr>
              <a:t>CONNECT </a:t>
            </a:r>
            <a:r>
              <a:rPr lang="en-AU" sz="2800">
                <a:solidFill>
                  <a:srgbClr val="56C4CF"/>
                </a:solidFill>
                <a:cs typeface="Calibri"/>
              </a:rPr>
              <a:t>|</a:t>
            </a:r>
            <a:r>
              <a:rPr lang="en-AU">
                <a:solidFill>
                  <a:srgbClr val="000000"/>
                </a:solidFill>
                <a:cs typeface="Calibri"/>
              </a:rPr>
              <a:t> </a:t>
            </a:r>
            <a:r>
              <a:rPr lang="en-AU"/>
              <a:t>your ideas by drawing connecting lines between ideas that have something in common. Explain and write in a short sentence how </a:t>
            </a:r>
            <a:br>
              <a:rPr lang="en-AU"/>
            </a:br>
            <a:r>
              <a:rPr lang="en-AU"/>
              <a:t>the ideas are connected. </a:t>
            </a:r>
            <a:endParaRPr lang="en-AU" sz="28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62</a:t>
            </a:fld>
            <a:endParaRPr lang="en-US"/>
          </a:p>
        </p:txBody>
      </p:sp>
      <p:sp>
        <p:nvSpPr>
          <p:cNvPr id="11" name="TextBox 10">
            <a:extLst>
              <a:ext uri="{FF2B5EF4-FFF2-40B4-BE49-F238E27FC236}">
                <a16:creationId xmlns:a16="http://schemas.microsoft.com/office/drawing/2014/main" id="{65AF1BAC-D332-D6BF-30C3-17C844323896}"/>
              </a:ext>
            </a:extLst>
          </p:cNvPr>
          <p:cNvSpPr txBox="1"/>
          <p:nvPr/>
        </p:nvSpPr>
        <p:spPr>
          <a:xfrm>
            <a:off x="7226231" y="6206868"/>
            <a:ext cx="4238867" cy="430887"/>
          </a:xfrm>
          <a:prstGeom prst="rect">
            <a:avLst/>
          </a:prstGeom>
          <a:noFill/>
          <a:ln>
            <a:noFill/>
          </a:ln>
        </p:spPr>
        <p:txBody>
          <a:bodyPr wrap="square" rtlCol="0">
            <a:spAutoFit/>
          </a:bodyPr>
          <a:lstStyle/>
          <a:p>
            <a:pPr algn="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Adapted from Project Zero’s </a:t>
            </a:r>
            <a:r>
              <a:rPr lang="en-AU" sz="1100" u="sng">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Generate-Sort-Connect-Elaborate</a:t>
            </a:r>
            <a:r>
              <a:rPr lang="en-AU" sz="1100" u="sng">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(President and Fellows of Harvard College and Project Zero 2019a)</a:t>
            </a:r>
            <a:endParaRPr lang="en-AU" sz="1100">
              <a:solidFill>
                <a:schemeClr val="bg1">
                  <a:lumMod val="50000"/>
                </a:schemeClr>
              </a:solidFill>
            </a:endParaRPr>
          </a:p>
        </p:txBody>
      </p:sp>
      <p:pic>
        <p:nvPicPr>
          <p:cNvPr id="3" name="Picture 2" descr="A group of people with speech bubbles&#10;&#10;Description automatically generated">
            <a:extLst>
              <a:ext uri="{FF2B5EF4-FFF2-40B4-BE49-F238E27FC236}">
                <a16:creationId xmlns:a16="http://schemas.microsoft.com/office/drawing/2014/main" id="{8ED5C693-E6E0-5673-83DA-0EFFEFBF69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27979314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5.2</a:t>
            </a:r>
            <a:r>
              <a:rPr lang="en-US" sz="3600" b="1">
                <a:solidFill>
                  <a:srgbClr val="A1DDD9"/>
                </a:solidFill>
              </a:rPr>
              <a:t>|</a:t>
            </a:r>
            <a:r>
              <a:rPr lang="en-US" sz="3600">
                <a:solidFill>
                  <a:schemeClr val="accent1"/>
                </a:solidFill>
              </a:rPr>
              <a:t> </a:t>
            </a:r>
            <a:r>
              <a:rPr lang="en-US" sz="3600" b="1">
                <a:solidFill>
                  <a:srgbClr val="077981"/>
                </a:solidFill>
                <a:latin typeface="+mn-lt"/>
              </a:rPr>
              <a:t>Generate-sort-connect-elaborate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1"/>
            <a:ext cx="10925348" cy="3499890"/>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A deeper look at &lt;insert your focus here&gt;</a:t>
            </a:r>
          </a:p>
          <a:p>
            <a:pPr marL="0" indent="0">
              <a:buNone/>
            </a:pPr>
            <a:r>
              <a:rPr lang="en-AU" sz="2800" b="1">
                <a:solidFill>
                  <a:srgbClr val="077981"/>
                </a:solidFill>
                <a:cs typeface="Calibri"/>
              </a:rPr>
              <a:t>ELABORATE </a:t>
            </a:r>
            <a:r>
              <a:rPr lang="en-AU" sz="2800">
                <a:solidFill>
                  <a:srgbClr val="56C4CF"/>
                </a:solidFill>
                <a:cs typeface="Calibri"/>
              </a:rPr>
              <a:t>|</a:t>
            </a:r>
            <a:r>
              <a:rPr lang="en-AU">
                <a:solidFill>
                  <a:srgbClr val="000000"/>
                </a:solidFill>
                <a:cs typeface="Calibri"/>
              </a:rPr>
              <a:t> </a:t>
            </a:r>
            <a:r>
              <a:rPr lang="en-AU"/>
              <a:t>on any of the ideas or thoughts you have written so far by adding new ideas that expand, extend, or add to your initial ideas. </a:t>
            </a:r>
          </a:p>
          <a:p>
            <a:pPr marL="0" indent="0" algn="l" rtl="0" fontAlgn="base">
              <a:buNone/>
            </a:pPr>
            <a:r>
              <a:rPr lang="en-AU"/>
              <a:t>Continue generating, connecting and elaborating new ideas until you feel you have a good representation of your understanding.</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63</a:t>
            </a:fld>
            <a:endParaRPr lang="en-US"/>
          </a:p>
        </p:txBody>
      </p:sp>
      <p:sp>
        <p:nvSpPr>
          <p:cNvPr id="11" name="TextBox 10">
            <a:extLst>
              <a:ext uri="{FF2B5EF4-FFF2-40B4-BE49-F238E27FC236}">
                <a16:creationId xmlns:a16="http://schemas.microsoft.com/office/drawing/2014/main" id="{65AF1BAC-D332-D6BF-30C3-17C844323896}"/>
              </a:ext>
            </a:extLst>
          </p:cNvPr>
          <p:cNvSpPr txBox="1"/>
          <p:nvPr/>
        </p:nvSpPr>
        <p:spPr>
          <a:xfrm>
            <a:off x="7226231" y="6206868"/>
            <a:ext cx="4238867" cy="430887"/>
          </a:xfrm>
          <a:prstGeom prst="rect">
            <a:avLst/>
          </a:prstGeom>
          <a:noFill/>
          <a:ln>
            <a:noFill/>
          </a:ln>
        </p:spPr>
        <p:txBody>
          <a:bodyPr wrap="square" rtlCol="0">
            <a:spAutoFit/>
          </a:bodyPr>
          <a:lstStyle/>
          <a:p>
            <a:pPr algn="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Adapted from Project Zero’s </a:t>
            </a:r>
            <a:r>
              <a:rPr lang="en-AU" sz="1100" u="sng">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Generate-Sort-Connect-Elaborate</a:t>
            </a:r>
            <a:r>
              <a:rPr lang="en-AU" sz="1100" u="sng">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(President and Fellows of Harvard College and Project Zero 2019a)</a:t>
            </a:r>
            <a:endParaRPr lang="en-AU" sz="1100">
              <a:solidFill>
                <a:schemeClr val="bg1">
                  <a:lumMod val="50000"/>
                </a:schemeClr>
              </a:solidFill>
            </a:endParaRPr>
          </a:p>
        </p:txBody>
      </p:sp>
      <p:pic>
        <p:nvPicPr>
          <p:cNvPr id="3" name="Picture 2" descr="A group of people with speech bubbles&#10;&#10;Description automatically generated">
            <a:extLst>
              <a:ext uri="{FF2B5EF4-FFF2-40B4-BE49-F238E27FC236}">
                <a16:creationId xmlns:a16="http://schemas.microsoft.com/office/drawing/2014/main" id="{E02B332C-71F8-9448-B194-8E8950B4A4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7012312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5.3</a:t>
            </a:r>
            <a:r>
              <a:rPr lang="en-US" sz="3600" b="1">
                <a:solidFill>
                  <a:srgbClr val="A1DDD9"/>
                </a:solidFill>
              </a:rPr>
              <a:t>|</a:t>
            </a:r>
            <a:r>
              <a:rPr lang="en-US" sz="3600">
                <a:solidFill>
                  <a:schemeClr val="accent1"/>
                </a:solidFill>
              </a:rPr>
              <a:t> </a:t>
            </a:r>
            <a:r>
              <a:rPr lang="en-US" sz="3600" b="1" err="1">
                <a:solidFill>
                  <a:srgbClr val="077981"/>
                </a:solidFill>
                <a:latin typeface="+mn-lt"/>
              </a:rPr>
              <a:t>Microlabs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346930" cy="4685477"/>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A deeper look at &lt;insert your focus here&gt;</a:t>
            </a:r>
          </a:p>
          <a:p>
            <a:pPr marL="0" indent="0">
              <a:spcAft>
                <a:spcPts val="3000"/>
              </a:spcAft>
              <a:buNone/>
            </a:pPr>
            <a:r>
              <a:rPr lang="en-AU" sz="2800" b="1">
                <a:solidFill>
                  <a:srgbClr val="077981"/>
                </a:solidFill>
                <a:cs typeface="Calibri"/>
              </a:rPr>
              <a:t>QUESTION 1 </a:t>
            </a:r>
            <a:r>
              <a:rPr lang="en-AU" sz="2800">
                <a:solidFill>
                  <a:srgbClr val="56C4CF"/>
                </a:solidFill>
                <a:cs typeface="Calibri"/>
              </a:rPr>
              <a:t>|</a:t>
            </a:r>
            <a:r>
              <a:rPr lang="en-AU">
                <a:solidFill>
                  <a:srgbClr val="000000"/>
                </a:solidFill>
                <a:cs typeface="Calibri"/>
              </a:rPr>
              <a:t> </a:t>
            </a:r>
            <a:r>
              <a:rPr lang="en-AU" b="1"/>
              <a:t>How do you use &lt;</a:t>
            </a:r>
            <a:r>
              <a:rPr lang="en-AU" sz="2800" b="1"/>
              <a:t>insert your focus here</a:t>
            </a:r>
            <a:r>
              <a:rPr lang="en-AU" b="1"/>
              <a:t>&gt; with your learners?</a:t>
            </a:r>
          </a:p>
          <a:p>
            <a:pPr marL="0" indent="0">
              <a:spcBef>
                <a:spcPts val="0"/>
              </a:spcBef>
              <a:spcAft>
                <a:spcPts val="500"/>
              </a:spcAft>
              <a:buNone/>
            </a:pPr>
            <a:r>
              <a:rPr lang="en-AU" sz="2400" b="1"/>
              <a:t>Process:</a:t>
            </a:r>
          </a:p>
          <a:p>
            <a:pPr>
              <a:spcBef>
                <a:spcPts val="0"/>
              </a:spcBef>
              <a:spcAft>
                <a:spcPts val="500"/>
              </a:spcAft>
            </a:pPr>
            <a:r>
              <a:rPr lang="en-AU" sz="2400"/>
              <a:t>Partner A speaks for 2 minutes.</a:t>
            </a:r>
          </a:p>
          <a:p>
            <a:pPr>
              <a:spcBef>
                <a:spcPts val="0"/>
              </a:spcBef>
              <a:spcAft>
                <a:spcPts val="500"/>
              </a:spcAft>
            </a:pPr>
            <a:r>
              <a:rPr lang="en-AU" sz="2400"/>
              <a:t>Partner B speaks for 2 minutes.</a:t>
            </a:r>
          </a:p>
          <a:p>
            <a:pPr>
              <a:spcBef>
                <a:spcPts val="0"/>
              </a:spcBef>
              <a:spcAft>
                <a:spcPts val="500"/>
              </a:spcAft>
            </a:pPr>
            <a:r>
              <a:rPr lang="en-AU" sz="2400"/>
              <a:t>Each person must only listen when their partner is speaking.</a:t>
            </a:r>
          </a:p>
          <a:p>
            <a:pPr>
              <a:spcBef>
                <a:spcPts val="0"/>
              </a:spcBef>
              <a:spcAft>
                <a:spcPts val="500"/>
              </a:spcAft>
            </a:pPr>
            <a:r>
              <a:rPr lang="en-AU" sz="2400"/>
              <a:t>If your group finishes speaking early, quietly reflect on your conversation.</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64</a:t>
            </a:fld>
            <a:endParaRPr lang="en-US"/>
          </a:p>
        </p:txBody>
      </p:sp>
      <p:sp>
        <p:nvSpPr>
          <p:cNvPr id="11" name="TextBox 10">
            <a:extLst>
              <a:ext uri="{FF2B5EF4-FFF2-40B4-BE49-F238E27FC236}">
                <a16:creationId xmlns:a16="http://schemas.microsoft.com/office/drawing/2014/main" id="{65AF1BAC-D332-D6BF-30C3-17C844323896}"/>
              </a:ext>
            </a:extLst>
          </p:cNvPr>
          <p:cNvSpPr txBox="1"/>
          <p:nvPr/>
        </p:nvSpPr>
        <p:spPr>
          <a:xfrm>
            <a:off x="7639050" y="6206868"/>
            <a:ext cx="3826048" cy="430887"/>
          </a:xfrm>
          <a:prstGeom prst="rect">
            <a:avLst/>
          </a:prstGeom>
          <a:noFill/>
          <a:ln>
            <a:noFill/>
          </a:ln>
        </p:spPr>
        <p:txBody>
          <a:bodyPr wrap="square" rtlCol="0">
            <a:spAutoFit/>
          </a:bodyPr>
          <a:lstStyle/>
          <a:p>
            <a:pPr algn="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Adapted from National School Reform Faculty’s </a:t>
            </a:r>
            <a:r>
              <a:rPr lang="en-AU" sz="1100" u="sng">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Microlab</a:t>
            </a: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(National School Reform Faculty 2024)</a:t>
            </a:r>
            <a:endParaRPr lang="en-AU" sz="1100">
              <a:solidFill>
                <a:schemeClr val="bg1">
                  <a:lumMod val="50000"/>
                </a:schemeClr>
              </a:solidFill>
            </a:endParaRPr>
          </a:p>
        </p:txBody>
      </p:sp>
      <p:pic>
        <p:nvPicPr>
          <p:cNvPr id="3" name="Picture 2" descr="A group of people with speech bubbles&#10;&#10;Description automatically generated">
            <a:extLst>
              <a:ext uri="{FF2B5EF4-FFF2-40B4-BE49-F238E27FC236}">
                <a16:creationId xmlns:a16="http://schemas.microsoft.com/office/drawing/2014/main" id="{E02B332C-71F8-9448-B194-8E8950B4A4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40614542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5.3</a:t>
            </a:r>
            <a:r>
              <a:rPr lang="en-US" sz="3600" b="1">
                <a:solidFill>
                  <a:srgbClr val="A1DDD9"/>
                </a:solidFill>
              </a:rPr>
              <a:t>|</a:t>
            </a:r>
            <a:r>
              <a:rPr lang="en-US" sz="3600">
                <a:solidFill>
                  <a:schemeClr val="accent1"/>
                </a:solidFill>
              </a:rPr>
              <a:t> </a:t>
            </a:r>
            <a:r>
              <a:rPr lang="en-US" sz="3600" b="1" err="1">
                <a:solidFill>
                  <a:srgbClr val="077981"/>
                </a:solidFill>
                <a:latin typeface="+mn-lt"/>
              </a:rPr>
              <a:t>Microlabs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8" y="1260000"/>
            <a:ext cx="11153949" cy="4685477"/>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A deeper look at &lt;insert your focus here&gt;</a:t>
            </a:r>
          </a:p>
          <a:p>
            <a:pPr marL="0" indent="0">
              <a:spcAft>
                <a:spcPts val="3000"/>
              </a:spcAft>
              <a:buNone/>
            </a:pPr>
            <a:r>
              <a:rPr lang="en-AU" sz="2800" b="1">
                <a:solidFill>
                  <a:srgbClr val="077981"/>
                </a:solidFill>
                <a:cs typeface="Calibri"/>
              </a:rPr>
              <a:t>QUESTION 2 </a:t>
            </a:r>
            <a:r>
              <a:rPr lang="en-AU" sz="2800">
                <a:solidFill>
                  <a:srgbClr val="56C4CF"/>
                </a:solidFill>
                <a:cs typeface="Calibri"/>
              </a:rPr>
              <a:t>|</a:t>
            </a:r>
            <a:r>
              <a:rPr lang="en-AU">
                <a:solidFill>
                  <a:srgbClr val="000000"/>
                </a:solidFill>
                <a:cs typeface="Calibri"/>
              </a:rPr>
              <a:t> </a:t>
            </a:r>
            <a:r>
              <a:rPr lang="en-AU" b="1"/>
              <a:t>How is your practice similar and different to your colleague(s)?</a:t>
            </a:r>
          </a:p>
          <a:p>
            <a:pPr marL="0" indent="0">
              <a:spcBef>
                <a:spcPts val="0"/>
              </a:spcBef>
              <a:spcAft>
                <a:spcPts val="500"/>
              </a:spcAft>
              <a:buNone/>
            </a:pPr>
            <a:r>
              <a:rPr lang="en-AU" sz="2400" b="1"/>
              <a:t>Process:</a:t>
            </a:r>
          </a:p>
          <a:p>
            <a:pPr>
              <a:spcBef>
                <a:spcPts val="0"/>
              </a:spcBef>
              <a:spcAft>
                <a:spcPts val="500"/>
              </a:spcAft>
            </a:pPr>
            <a:r>
              <a:rPr lang="en-AU" sz="2400"/>
              <a:t>Partner A speaks for 2 minutes.</a:t>
            </a:r>
          </a:p>
          <a:p>
            <a:pPr>
              <a:spcBef>
                <a:spcPts val="0"/>
              </a:spcBef>
              <a:spcAft>
                <a:spcPts val="500"/>
              </a:spcAft>
            </a:pPr>
            <a:r>
              <a:rPr lang="en-AU" sz="2400"/>
              <a:t>Partner B speaks for 2 minutes.</a:t>
            </a:r>
          </a:p>
          <a:p>
            <a:pPr>
              <a:spcBef>
                <a:spcPts val="0"/>
              </a:spcBef>
              <a:spcAft>
                <a:spcPts val="500"/>
              </a:spcAft>
            </a:pPr>
            <a:r>
              <a:rPr lang="en-AU" sz="2400"/>
              <a:t>Each person must only listen when their partner is speaking.</a:t>
            </a:r>
          </a:p>
          <a:p>
            <a:pPr>
              <a:spcBef>
                <a:spcPts val="0"/>
              </a:spcBef>
              <a:spcAft>
                <a:spcPts val="500"/>
              </a:spcAft>
            </a:pPr>
            <a:r>
              <a:rPr lang="en-AU" sz="2400"/>
              <a:t>If your group finishes speaking early, quietly reflect on your conversation.</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65</a:t>
            </a:fld>
            <a:endParaRPr lang="en-US"/>
          </a:p>
        </p:txBody>
      </p:sp>
      <p:sp>
        <p:nvSpPr>
          <p:cNvPr id="11" name="TextBox 10">
            <a:extLst>
              <a:ext uri="{FF2B5EF4-FFF2-40B4-BE49-F238E27FC236}">
                <a16:creationId xmlns:a16="http://schemas.microsoft.com/office/drawing/2014/main" id="{65AF1BAC-D332-D6BF-30C3-17C844323896}"/>
              </a:ext>
            </a:extLst>
          </p:cNvPr>
          <p:cNvSpPr txBox="1"/>
          <p:nvPr/>
        </p:nvSpPr>
        <p:spPr>
          <a:xfrm>
            <a:off x="7639050" y="6206868"/>
            <a:ext cx="3826048" cy="430887"/>
          </a:xfrm>
          <a:prstGeom prst="rect">
            <a:avLst/>
          </a:prstGeom>
          <a:noFill/>
          <a:ln>
            <a:noFill/>
          </a:ln>
        </p:spPr>
        <p:txBody>
          <a:bodyPr wrap="square" rtlCol="0">
            <a:spAutoFit/>
          </a:bodyPr>
          <a:lstStyle/>
          <a:p>
            <a:pPr algn="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Adapted from National School Reform Faculty’s </a:t>
            </a:r>
            <a:r>
              <a:rPr lang="en-AU" sz="1100" u="sng">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Microlab</a:t>
            </a: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(National School Reform Faculty 2024)</a:t>
            </a:r>
            <a:endParaRPr lang="en-AU" sz="1100">
              <a:solidFill>
                <a:schemeClr val="bg1">
                  <a:lumMod val="50000"/>
                </a:schemeClr>
              </a:solidFill>
            </a:endParaRPr>
          </a:p>
        </p:txBody>
      </p:sp>
      <p:pic>
        <p:nvPicPr>
          <p:cNvPr id="3" name="Picture 2" descr="A group of people with speech bubbles&#10;&#10;Description automatically generated">
            <a:extLst>
              <a:ext uri="{FF2B5EF4-FFF2-40B4-BE49-F238E27FC236}">
                <a16:creationId xmlns:a16="http://schemas.microsoft.com/office/drawing/2014/main" id="{E02B332C-71F8-9448-B194-8E8950B4A4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32180244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5.3</a:t>
            </a:r>
            <a:r>
              <a:rPr lang="en-US" sz="3600" b="1">
                <a:solidFill>
                  <a:srgbClr val="A1DDD9"/>
                </a:solidFill>
              </a:rPr>
              <a:t>|</a:t>
            </a:r>
            <a:r>
              <a:rPr lang="en-US" sz="3600">
                <a:solidFill>
                  <a:schemeClr val="accent1"/>
                </a:solidFill>
              </a:rPr>
              <a:t> </a:t>
            </a:r>
            <a:r>
              <a:rPr lang="en-US" sz="3600" b="1" err="1">
                <a:solidFill>
                  <a:srgbClr val="077981"/>
                </a:solidFill>
                <a:latin typeface="+mn-lt"/>
              </a:rPr>
              <a:t>Microlabs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8" cy="4685477"/>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A deeper look at &lt;insert your focus here&gt;</a:t>
            </a:r>
          </a:p>
          <a:p>
            <a:pPr marL="0" indent="0">
              <a:spcAft>
                <a:spcPts val="3000"/>
              </a:spcAft>
              <a:buNone/>
            </a:pPr>
            <a:r>
              <a:rPr lang="en-AU" sz="2800" b="1">
                <a:solidFill>
                  <a:srgbClr val="077981"/>
                </a:solidFill>
                <a:cs typeface="Calibri"/>
              </a:rPr>
              <a:t>QUESTION 3 </a:t>
            </a:r>
            <a:r>
              <a:rPr lang="en-AU" sz="2800">
                <a:solidFill>
                  <a:srgbClr val="56C4CF"/>
                </a:solidFill>
                <a:cs typeface="Calibri"/>
              </a:rPr>
              <a:t>|</a:t>
            </a:r>
            <a:r>
              <a:rPr lang="en-AU">
                <a:solidFill>
                  <a:srgbClr val="000000"/>
                </a:solidFill>
                <a:cs typeface="Calibri"/>
              </a:rPr>
              <a:t> </a:t>
            </a:r>
            <a:r>
              <a:rPr lang="en-AU" b="1"/>
              <a:t>From listening to your colleague(s), what might you try differently when you next use this &lt;</a:t>
            </a:r>
            <a:r>
              <a:rPr lang="en-AU" sz="2800" b="1"/>
              <a:t>insert your focus here</a:t>
            </a:r>
            <a:r>
              <a:rPr lang="en-AU" b="1"/>
              <a:t>&gt; with your students?</a:t>
            </a:r>
          </a:p>
          <a:p>
            <a:pPr marL="0" indent="0">
              <a:spcBef>
                <a:spcPts val="0"/>
              </a:spcBef>
              <a:spcAft>
                <a:spcPts val="500"/>
              </a:spcAft>
              <a:buNone/>
            </a:pPr>
            <a:r>
              <a:rPr lang="en-AU" sz="2400" b="1"/>
              <a:t>Process:</a:t>
            </a:r>
          </a:p>
          <a:p>
            <a:pPr>
              <a:spcBef>
                <a:spcPts val="0"/>
              </a:spcBef>
              <a:spcAft>
                <a:spcPts val="500"/>
              </a:spcAft>
            </a:pPr>
            <a:r>
              <a:rPr lang="en-AU" sz="2400"/>
              <a:t>Partner A speaks for 2 minutes.</a:t>
            </a:r>
          </a:p>
          <a:p>
            <a:pPr>
              <a:spcBef>
                <a:spcPts val="0"/>
              </a:spcBef>
              <a:spcAft>
                <a:spcPts val="500"/>
              </a:spcAft>
            </a:pPr>
            <a:r>
              <a:rPr lang="en-AU" sz="2400"/>
              <a:t>Partner B speaks for 2 minutes.</a:t>
            </a:r>
          </a:p>
          <a:p>
            <a:pPr>
              <a:spcBef>
                <a:spcPts val="0"/>
              </a:spcBef>
              <a:spcAft>
                <a:spcPts val="500"/>
              </a:spcAft>
            </a:pPr>
            <a:r>
              <a:rPr lang="en-AU" sz="2400"/>
              <a:t>Each person must only listen when their partner is speaking.</a:t>
            </a:r>
          </a:p>
          <a:p>
            <a:pPr>
              <a:spcBef>
                <a:spcPts val="0"/>
              </a:spcBef>
              <a:spcAft>
                <a:spcPts val="500"/>
              </a:spcAft>
            </a:pPr>
            <a:r>
              <a:rPr lang="en-AU" sz="2400"/>
              <a:t>If your group finishes speaking early, quietly reflect on your conversation.</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66</a:t>
            </a:fld>
            <a:endParaRPr lang="en-US"/>
          </a:p>
        </p:txBody>
      </p:sp>
      <p:sp>
        <p:nvSpPr>
          <p:cNvPr id="11" name="TextBox 10">
            <a:extLst>
              <a:ext uri="{FF2B5EF4-FFF2-40B4-BE49-F238E27FC236}">
                <a16:creationId xmlns:a16="http://schemas.microsoft.com/office/drawing/2014/main" id="{65AF1BAC-D332-D6BF-30C3-17C844323896}"/>
              </a:ext>
            </a:extLst>
          </p:cNvPr>
          <p:cNvSpPr txBox="1"/>
          <p:nvPr/>
        </p:nvSpPr>
        <p:spPr>
          <a:xfrm>
            <a:off x="7639050" y="6206868"/>
            <a:ext cx="3826048" cy="430887"/>
          </a:xfrm>
          <a:prstGeom prst="rect">
            <a:avLst/>
          </a:prstGeom>
          <a:noFill/>
          <a:ln>
            <a:noFill/>
          </a:ln>
        </p:spPr>
        <p:txBody>
          <a:bodyPr wrap="square" rtlCol="0">
            <a:spAutoFit/>
          </a:bodyPr>
          <a:lstStyle/>
          <a:p>
            <a:pPr algn="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Adapted from National School Reform Faculty’s </a:t>
            </a:r>
            <a:r>
              <a:rPr lang="en-AU" sz="1100" u="sng">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Microlab</a:t>
            </a: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(National School Reform Faculty 2024)</a:t>
            </a:r>
            <a:endParaRPr lang="en-AU" sz="1100">
              <a:solidFill>
                <a:schemeClr val="bg1">
                  <a:lumMod val="50000"/>
                </a:schemeClr>
              </a:solidFill>
            </a:endParaRPr>
          </a:p>
        </p:txBody>
      </p:sp>
      <p:pic>
        <p:nvPicPr>
          <p:cNvPr id="3" name="Picture 2" descr="A group of people with speech bubbles&#10;&#10;Description automatically generated">
            <a:extLst>
              <a:ext uri="{FF2B5EF4-FFF2-40B4-BE49-F238E27FC236}">
                <a16:creationId xmlns:a16="http://schemas.microsoft.com/office/drawing/2014/main" id="{E02B332C-71F8-9448-B194-8E8950B4A4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32515126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7FA5E62-66EB-9395-DC6F-A53321E8A98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16807" y="2041774"/>
            <a:ext cx="3128539" cy="2217075"/>
          </a:xfrm>
          <a:prstGeom prst="rect">
            <a:avLst/>
          </a:prstGeom>
          <a:effectLst>
            <a:outerShdw blurRad="50800" dist="38100" dir="2700000" algn="ctr" rotWithShape="0">
              <a:srgbClr val="000000">
                <a:alpha val="40000"/>
              </a:srgbClr>
            </a:outerShdw>
          </a:effectLst>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5.4</a:t>
            </a:r>
            <a:r>
              <a:rPr lang="en-US" sz="3600" b="1">
                <a:solidFill>
                  <a:srgbClr val="A1DDD9"/>
                </a:solidFill>
              </a:rPr>
              <a:t>|</a:t>
            </a:r>
            <a:r>
              <a:rPr lang="en-US" sz="3600">
                <a:solidFill>
                  <a:schemeClr val="accent1"/>
                </a:solidFill>
              </a:rPr>
              <a:t> </a:t>
            </a:r>
            <a:r>
              <a:rPr lang="en-US" sz="3600" b="1">
                <a:solidFill>
                  <a:srgbClr val="077981"/>
                </a:solidFill>
                <a:latin typeface="+mn-lt"/>
              </a:rPr>
              <a:t>Same but different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7660326" cy="4685477"/>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A deeper look at &lt;insert your focus here&gt;</a:t>
            </a:r>
          </a:p>
          <a:p>
            <a:pPr marL="0" indent="0">
              <a:buNone/>
            </a:pPr>
            <a:r>
              <a:rPr lang="en-AU"/>
              <a:t>Think about how you use &lt;</a:t>
            </a:r>
            <a:r>
              <a:rPr lang="en-AU" sz="2800"/>
              <a:t>insert your focus here</a:t>
            </a:r>
            <a:r>
              <a:rPr lang="en-AU"/>
              <a:t>&gt; with your learners. </a:t>
            </a:r>
          </a:p>
          <a:p>
            <a:pPr marL="0" indent="0">
              <a:buNone/>
            </a:pPr>
            <a:r>
              <a:rPr lang="en-AU"/>
              <a:t>With your colleague(s), consider how this &lt;</a:t>
            </a:r>
            <a:r>
              <a:rPr lang="en-AU" sz="2800"/>
              <a:t>insert your focus here</a:t>
            </a:r>
            <a:r>
              <a:rPr lang="en-AU"/>
              <a:t>&gt; might be similar </a:t>
            </a:r>
            <a:br>
              <a:rPr lang="en-AU"/>
            </a:br>
            <a:r>
              <a:rPr lang="en-AU"/>
              <a:t>and different between primary and secondary years.</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67</a:t>
            </a:fld>
            <a:endParaRPr lang="en-US"/>
          </a:p>
        </p:txBody>
      </p:sp>
      <p:pic>
        <p:nvPicPr>
          <p:cNvPr id="3" name="Picture 2" descr="A group of people with speech bubbles&#10;&#10;Description automatically generated">
            <a:extLst>
              <a:ext uri="{FF2B5EF4-FFF2-40B4-BE49-F238E27FC236}">
                <a16:creationId xmlns:a16="http://schemas.microsoft.com/office/drawing/2014/main" id="{E02B332C-71F8-9448-B194-8E8950B4A4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39484593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5.4</a:t>
            </a:r>
            <a:r>
              <a:rPr lang="en-US" sz="3600" b="1">
                <a:solidFill>
                  <a:srgbClr val="A1DDD9"/>
                </a:solidFill>
              </a:rPr>
              <a:t>|</a:t>
            </a:r>
            <a:r>
              <a:rPr lang="en-US" sz="3600">
                <a:solidFill>
                  <a:schemeClr val="accent1"/>
                </a:solidFill>
              </a:rPr>
              <a:t> </a:t>
            </a:r>
            <a:r>
              <a:rPr lang="en-US" sz="3600" b="1">
                <a:solidFill>
                  <a:srgbClr val="077981"/>
                </a:solidFill>
                <a:latin typeface="+mn-lt"/>
              </a:rPr>
              <a:t>Same but different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8" cy="4685477"/>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A deeper look at &lt;insert your focus here&gt;</a:t>
            </a:r>
          </a:p>
          <a:p>
            <a:pPr marL="0" indent="0">
              <a:buNone/>
            </a:pPr>
            <a:r>
              <a:rPr lang="en-AU" sz="2800" b="1">
                <a:solidFill>
                  <a:srgbClr val="077981"/>
                </a:solidFill>
                <a:cs typeface="Calibri"/>
              </a:rPr>
              <a:t>GALLERY WALK </a:t>
            </a:r>
            <a:r>
              <a:rPr lang="en-AU" sz="2800">
                <a:solidFill>
                  <a:srgbClr val="56C4CF"/>
                </a:solidFill>
                <a:cs typeface="Calibri"/>
              </a:rPr>
              <a:t>|</a:t>
            </a:r>
            <a:r>
              <a:rPr lang="en-AU">
                <a:solidFill>
                  <a:srgbClr val="000000"/>
                </a:solidFill>
                <a:cs typeface="Calibri"/>
              </a:rPr>
              <a:t> </a:t>
            </a:r>
            <a:r>
              <a:rPr lang="en-AU" sz="2800"/>
              <a:t>As you walk around and view all the ‘Same but different’ responses, consider:</a:t>
            </a:r>
            <a:r>
              <a:rPr lang="en-AU" sz="2800" b="1"/>
              <a:t>	</a:t>
            </a:r>
          </a:p>
          <a:p>
            <a:pPr marL="0" indent="0">
              <a:spcBef>
                <a:spcPts val="500"/>
              </a:spcBef>
              <a:buNone/>
            </a:pPr>
            <a:r>
              <a:rPr lang="en-AU" sz="2800" b="1"/>
              <a:t>What 2 to 3 things might I take away from a different level of schooling </a:t>
            </a:r>
            <a:br>
              <a:rPr lang="en-AU" sz="2800" b="1"/>
            </a:br>
            <a:r>
              <a:rPr lang="en-AU" sz="2800" b="1"/>
              <a:t>to trial in my practice?</a:t>
            </a:r>
            <a:endParaRPr lang="en-AU"/>
          </a:p>
          <a:p>
            <a:pPr marL="0" indent="0">
              <a:buNone/>
            </a:pPr>
            <a:endParaRPr lang="en-AU"/>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68</a:t>
            </a:fld>
            <a:endParaRPr lang="en-US"/>
          </a:p>
        </p:txBody>
      </p:sp>
      <p:pic>
        <p:nvPicPr>
          <p:cNvPr id="3" name="Picture 2" descr="A group of people with speech bubbles&#10;&#10;Description automatically generated">
            <a:extLst>
              <a:ext uri="{FF2B5EF4-FFF2-40B4-BE49-F238E27FC236}">
                <a16:creationId xmlns:a16="http://schemas.microsoft.com/office/drawing/2014/main" id="{E02B332C-71F8-9448-B194-8E8950B4A4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40817068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ACA6E8-8DF4-A47D-C6C5-CC43BA5B71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875030">
            <a:off x="7958923" y="2922498"/>
            <a:ext cx="1717623" cy="2433300"/>
          </a:xfrm>
          <a:prstGeom prst="rect">
            <a:avLst/>
          </a:prstGeom>
          <a:ln>
            <a:noFill/>
          </a:ln>
          <a:effectLst>
            <a:outerShdw blurRad="50800" dist="38100" dir="2700000" algn="tl" rotWithShape="0">
              <a:prstClr val="black">
                <a:alpha val="40000"/>
              </a:prstClr>
            </a:outerShdw>
          </a:effectLst>
        </p:spPr>
      </p:pic>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p:txBody>
          <a:bodyPr/>
          <a:lstStyle/>
          <a:p>
            <a:r>
              <a:rPr lang="en-US" sz="4800" b="0"/>
              <a:t>SECTION 6 </a:t>
            </a:r>
            <a:r>
              <a:rPr lang="en-US" sz="4800" b="0">
                <a:solidFill>
                  <a:srgbClr val="56C4CF"/>
                </a:solidFill>
              </a:rPr>
              <a:t>|</a:t>
            </a:r>
            <a:r>
              <a:rPr lang="en-US" sz="4800" b="0"/>
              <a:t> </a:t>
            </a:r>
            <a:r>
              <a:rPr lang="en-US" sz="4800"/>
              <a:t>Building a strong learning culture</a:t>
            </a:r>
            <a:endParaRPr lang="en-AU" sz="4800"/>
          </a:p>
        </p:txBody>
      </p:sp>
      <p:pic>
        <p:nvPicPr>
          <p:cNvPr id="5" name="Picture 4">
            <a:extLst>
              <a:ext uri="{FF2B5EF4-FFF2-40B4-BE49-F238E27FC236}">
                <a16:creationId xmlns:a16="http://schemas.microsoft.com/office/drawing/2014/main" id="{10D6AB07-FE8B-8174-23F2-7156ECBF0F2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20844974">
            <a:off x="5294634" y="2974152"/>
            <a:ext cx="1717624" cy="2433301"/>
          </a:xfrm>
          <a:prstGeom prst="rect">
            <a:avLst/>
          </a:prstGeom>
          <a:ln>
            <a:no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81175" y="2506657"/>
            <a:ext cx="1717624" cy="2433300"/>
          </a:xfrm>
          <a:prstGeom prst="rect">
            <a:avLst/>
          </a:prstGeom>
          <a:ln>
            <a:noFill/>
          </a:ln>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E6F4F571-FF60-D43B-6E42-BB79B0B385AE}"/>
              </a:ext>
            </a:extLst>
          </p:cNvPr>
          <p:cNvSpPr txBox="1"/>
          <p:nvPr/>
        </p:nvSpPr>
        <p:spPr>
          <a:xfrm>
            <a:off x="5872480" y="6376996"/>
            <a:ext cx="501410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COMPANION PAGES 39 to 43, 51 to 55 and 79 to 83 </a:t>
            </a:r>
          </a:p>
        </p:txBody>
      </p:sp>
    </p:spTree>
    <p:extLst>
      <p:ext uri="{BB962C8B-B14F-4D97-AF65-F5344CB8AC3E}">
        <p14:creationId xmlns:p14="http://schemas.microsoft.com/office/powerpoint/2010/main" val="23721078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6.1</a:t>
            </a:r>
            <a:r>
              <a:rPr lang="en-US" sz="3600" b="1">
                <a:solidFill>
                  <a:srgbClr val="A1DDD9"/>
                </a:solidFill>
              </a:rPr>
              <a:t>|</a:t>
            </a:r>
            <a:r>
              <a:rPr lang="en-US" sz="3600">
                <a:solidFill>
                  <a:schemeClr val="accent1"/>
                </a:solidFill>
              </a:rPr>
              <a:t> </a:t>
            </a:r>
            <a:r>
              <a:rPr lang="en-US" sz="3600" b="1">
                <a:solidFill>
                  <a:srgbClr val="077981"/>
                </a:solidFill>
                <a:latin typeface="+mn-lt"/>
              </a:rPr>
              <a:t>Strong learning cultures in action</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8" cy="506523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Jigsaw reading routine</a:t>
            </a:r>
            <a:endParaRPr lang="en-AU" sz="3200"/>
          </a:p>
          <a:p>
            <a:r>
              <a:rPr lang="en-AU" b="1">
                <a:solidFill>
                  <a:srgbClr val="000000"/>
                </a:solidFill>
                <a:latin typeface="Calibri"/>
                <a:cs typeface="Calibri"/>
              </a:rPr>
              <a:t>Jigsaw groups</a:t>
            </a:r>
            <a:r>
              <a:rPr lang="en-AU">
                <a:solidFill>
                  <a:srgbClr val="000000"/>
                </a:solidFill>
                <a:latin typeface="Calibri"/>
                <a:cs typeface="Calibri"/>
              </a:rPr>
              <a:t> – Form</a:t>
            </a:r>
            <a:r>
              <a:rPr lang="en-AU" b="0" i="0">
                <a:solidFill>
                  <a:srgbClr val="000000"/>
                </a:solidFill>
                <a:effectLst/>
                <a:latin typeface="Calibri"/>
                <a:cs typeface="Calibri"/>
              </a:rPr>
              <a:t> small groups of 3 to 6</a:t>
            </a:r>
            <a:r>
              <a:rPr lang="en-AU">
                <a:solidFill>
                  <a:srgbClr val="000000"/>
                </a:solidFill>
                <a:latin typeface="Calibri"/>
                <a:cs typeface="Calibri"/>
              </a:rPr>
              <a:t>. </a:t>
            </a:r>
            <a:r>
              <a:rPr lang="en-AU">
                <a:solidFill>
                  <a:srgbClr val="000000"/>
                </a:solidFill>
                <a:latin typeface="Calibri"/>
                <a:ea typeface="Calibri"/>
                <a:cs typeface="Calibri"/>
              </a:rPr>
              <a:t>Read the </a:t>
            </a:r>
            <a:br>
              <a:rPr lang="en-AU">
                <a:solidFill>
                  <a:srgbClr val="000000"/>
                </a:solidFill>
                <a:latin typeface="Calibri"/>
                <a:ea typeface="Calibri"/>
                <a:cs typeface="Calibri"/>
              </a:rPr>
            </a:br>
            <a:r>
              <a:rPr lang="en-AU">
                <a:solidFill>
                  <a:srgbClr val="000000"/>
                </a:solidFill>
                <a:latin typeface="Calibri"/>
                <a:ea typeface="Calibri"/>
                <a:cs typeface="Calibri"/>
              </a:rPr>
              <a:t>assigned section of the passage. (5 to 10 minutes)</a:t>
            </a:r>
          </a:p>
          <a:p>
            <a:pPr fontAlgn="base"/>
            <a:r>
              <a:rPr lang="en-US" b="1">
                <a:solidFill>
                  <a:srgbClr val="000000"/>
                </a:solidFill>
                <a:latin typeface="Calibri"/>
                <a:cs typeface="Calibri"/>
              </a:rPr>
              <a:t>Form ‘expert groups’</a:t>
            </a:r>
            <a:r>
              <a:rPr lang="en-US">
                <a:solidFill>
                  <a:srgbClr val="000000"/>
                </a:solidFill>
                <a:latin typeface="Calibri"/>
                <a:cs typeface="Calibri"/>
              </a:rPr>
              <a:t> –  team up with other participants </a:t>
            </a:r>
            <a:br>
              <a:rPr lang="en-US">
                <a:solidFill>
                  <a:srgbClr val="000000"/>
                </a:solidFill>
                <a:latin typeface="Calibri"/>
                <a:cs typeface="Calibri"/>
              </a:rPr>
            </a:br>
            <a:r>
              <a:rPr lang="en-US">
                <a:solidFill>
                  <a:srgbClr val="000000"/>
                </a:solidFill>
                <a:latin typeface="Calibri"/>
                <a:cs typeface="Calibri"/>
              </a:rPr>
              <a:t>that have read the same section of the passage. Discuss </a:t>
            </a:r>
            <a:br>
              <a:rPr lang="en-US">
                <a:solidFill>
                  <a:srgbClr val="000000"/>
                </a:solidFill>
                <a:latin typeface="Calibri"/>
                <a:cs typeface="Calibri"/>
              </a:rPr>
            </a:br>
            <a:r>
              <a:rPr lang="en-US">
                <a:solidFill>
                  <a:srgbClr val="000000"/>
                </a:solidFill>
                <a:latin typeface="Calibri"/>
                <a:cs typeface="Calibri"/>
              </a:rPr>
              <a:t>your thoughts and key ideas to develop expertise in </a:t>
            </a:r>
            <a:br>
              <a:rPr lang="en-US">
                <a:solidFill>
                  <a:srgbClr val="000000"/>
                </a:solidFill>
                <a:latin typeface="Calibri"/>
                <a:cs typeface="Calibri"/>
              </a:rPr>
            </a:br>
            <a:r>
              <a:rPr lang="en-US">
                <a:solidFill>
                  <a:srgbClr val="000000"/>
                </a:solidFill>
                <a:latin typeface="Calibri"/>
                <a:cs typeface="Calibri"/>
              </a:rPr>
              <a:t>this area.</a:t>
            </a:r>
            <a:r>
              <a:rPr lang="en-AU">
                <a:solidFill>
                  <a:srgbClr val="000000"/>
                </a:solidFill>
                <a:latin typeface="Calibri"/>
                <a:ea typeface="Calibri"/>
                <a:cs typeface="Calibri"/>
              </a:rPr>
              <a:t> (15 minutes)</a:t>
            </a:r>
            <a:endParaRPr lang="en-US">
              <a:solidFill>
                <a:srgbClr val="000000"/>
              </a:solidFill>
              <a:latin typeface="Calibri"/>
              <a:ea typeface="Calibri"/>
              <a:cs typeface="Calibri"/>
            </a:endParaRPr>
          </a:p>
          <a:p>
            <a:r>
              <a:rPr lang="en-AU" b="1">
                <a:solidFill>
                  <a:srgbClr val="000000"/>
                </a:solidFill>
                <a:latin typeface="Calibri"/>
                <a:ea typeface="Calibri"/>
                <a:cs typeface="Calibri"/>
              </a:rPr>
              <a:t>Return to your original jigsaw group</a:t>
            </a:r>
            <a:r>
              <a:rPr lang="en-AU">
                <a:solidFill>
                  <a:srgbClr val="000000"/>
                </a:solidFill>
                <a:latin typeface="Calibri"/>
                <a:ea typeface="Calibri"/>
                <a:cs typeface="Calibri"/>
              </a:rPr>
              <a:t> – </a:t>
            </a:r>
            <a:r>
              <a:rPr lang="en-AU" b="0" i="0">
                <a:solidFill>
                  <a:srgbClr val="000000"/>
                </a:solidFill>
                <a:effectLst/>
                <a:latin typeface="Calibri"/>
                <a:ea typeface="Calibri"/>
                <a:cs typeface="Calibri"/>
              </a:rPr>
              <a:t>Each ‘expert’ summarises their discussion, communicating the key ideas presented in their section of </a:t>
            </a:r>
            <a:br>
              <a:rPr lang="en-AU" b="0" i="0">
                <a:solidFill>
                  <a:srgbClr val="000000"/>
                </a:solidFill>
                <a:effectLst/>
                <a:latin typeface="Calibri"/>
                <a:ea typeface="Calibri"/>
                <a:cs typeface="Calibri"/>
              </a:rPr>
            </a:br>
            <a:r>
              <a:rPr lang="en-AU" b="0" i="0">
                <a:solidFill>
                  <a:srgbClr val="000000"/>
                </a:solidFill>
                <a:effectLst/>
                <a:latin typeface="Calibri"/>
                <a:ea typeface="Calibri"/>
                <a:cs typeface="Calibri"/>
              </a:rPr>
              <a:t>the text. (2 to 3 minutes each) </a:t>
            </a:r>
            <a:endParaRPr lang="en-AU"/>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70</a:t>
            </a:fld>
            <a:endParaRPr lang="en-US"/>
          </a:p>
        </p:txBody>
      </p:sp>
      <p:pic>
        <p:nvPicPr>
          <p:cNvPr id="3" name="Graphic 2" descr="Puzzle with solid fill">
            <a:extLst>
              <a:ext uri="{FF2B5EF4-FFF2-40B4-BE49-F238E27FC236}">
                <a16:creationId xmlns:a16="http://schemas.microsoft.com/office/drawing/2014/main" id="{F3AE0493-8D18-8BA5-8390-D2983FF98F6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00192" y="638081"/>
            <a:ext cx="1837850" cy="1837850"/>
          </a:xfrm>
          <a:prstGeom prst="rect">
            <a:avLst/>
          </a:prstGeom>
          <a:effectLst>
            <a:outerShdw blurRad="50800" dist="38100" dir="2700000" algn="tl" rotWithShape="0">
              <a:prstClr val="black">
                <a:alpha val="40000"/>
              </a:prstClr>
            </a:outerShdw>
          </a:effectLst>
        </p:spPr>
      </p:pic>
      <p:pic>
        <p:nvPicPr>
          <p:cNvPr id="5" name="Graphic 4" descr="Puzzle with solid fill">
            <a:extLst>
              <a:ext uri="{FF2B5EF4-FFF2-40B4-BE49-F238E27FC236}">
                <a16:creationId xmlns:a16="http://schemas.microsoft.com/office/drawing/2014/main" id="{73A6F305-373B-9BDB-CCE8-18CB463C10C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3377944">
            <a:off x="9180340" y="2722051"/>
            <a:ext cx="1837850" cy="1837850"/>
          </a:xfrm>
          <a:prstGeom prst="rect">
            <a:avLst/>
          </a:prstGeom>
          <a:effectLst>
            <a:outerShdw blurRad="50800" dist="38100" dir="2700000" algn="tl" rotWithShape="0">
              <a:prstClr val="black">
                <a:alpha val="40000"/>
              </a:prstClr>
            </a:outerShdw>
          </a:effectLst>
        </p:spPr>
      </p:pic>
      <p:pic>
        <p:nvPicPr>
          <p:cNvPr id="6" name="Graphic 5" descr="Puzzle with solid fill">
            <a:extLst>
              <a:ext uri="{FF2B5EF4-FFF2-40B4-BE49-F238E27FC236}">
                <a16:creationId xmlns:a16="http://schemas.microsoft.com/office/drawing/2014/main" id="{9968BAAE-1D8F-CB62-8B5A-03981548158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2069852">
            <a:off x="9822299" y="1620971"/>
            <a:ext cx="1837849" cy="1837849"/>
          </a:xfrm>
          <a:prstGeom prst="rect">
            <a:avLst/>
          </a:prstGeom>
          <a:effectLst>
            <a:outerShdw blurRad="50800" dist="38100" dir="2700000" algn="tl" rotWithShape="0">
              <a:prstClr val="black">
                <a:alpha val="40000"/>
              </a:prstClr>
            </a:outerShdw>
          </a:effectLst>
        </p:spPr>
      </p:pic>
      <p:grpSp>
        <p:nvGrpSpPr>
          <p:cNvPr id="11" name="Group 10">
            <a:extLst>
              <a:ext uri="{FF2B5EF4-FFF2-40B4-BE49-F238E27FC236}">
                <a16:creationId xmlns:a16="http://schemas.microsoft.com/office/drawing/2014/main" id="{712374A6-8606-310E-EA1F-98D4C5BA9586}"/>
              </a:ext>
            </a:extLst>
          </p:cNvPr>
          <p:cNvGrpSpPr/>
          <p:nvPr/>
        </p:nvGrpSpPr>
        <p:grpSpPr>
          <a:xfrm>
            <a:off x="11180189" y="545258"/>
            <a:ext cx="465158" cy="653197"/>
            <a:chOff x="11180189" y="545258"/>
            <a:chExt cx="465158" cy="653197"/>
          </a:xfrm>
        </p:grpSpPr>
        <p:pic>
          <p:nvPicPr>
            <p:cNvPr id="12" name="Picture 11" descr="A black and blue rectangle with a corner&#10;&#10;Description automatically generated">
              <a:extLst>
                <a:ext uri="{FF2B5EF4-FFF2-40B4-BE49-F238E27FC236}">
                  <a16:creationId xmlns:a16="http://schemas.microsoft.com/office/drawing/2014/main" id="{2B56CF0B-D446-F1E7-93A4-75790ACB17A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3" name="Content Placeholder 6">
              <a:extLst>
                <a:ext uri="{FF2B5EF4-FFF2-40B4-BE49-F238E27FC236}">
                  <a16:creationId xmlns:a16="http://schemas.microsoft.com/office/drawing/2014/main" id="{C812BDEE-FECA-3F75-518F-38D2D2A41705}"/>
                </a:ext>
              </a:extLst>
            </p:cNvPr>
            <p:cNvSpPr txBox="1">
              <a:spLocks/>
            </p:cNvSpPr>
            <p:nvPr/>
          </p:nvSpPr>
          <p:spPr>
            <a:xfrm>
              <a:off x="11180189" y="612454"/>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PY </a:t>
              </a:r>
              <a:br>
                <a:rPr lang="en-AU" sz="900" b="1">
                  <a:solidFill>
                    <a:srgbClr val="077981"/>
                  </a:solidFill>
                  <a:ea typeface="Calibri"/>
                  <a:cs typeface="Calibri"/>
                </a:rPr>
              </a:br>
              <a:r>
                <a:rPr lang="en-AU" sz="900" b="1">
                  <a:solidFill>
                    <a:srgbClr val="077981"/>
                  </a:solidFill>
                  <a:ea typeface="Calibri"/>
                  <a:cs typeface="Calibri"/>
                </a:rPr>
                <a:t>PAGES</a:t>
              </a:r>
            </a:p>
            <a:p>
              <a:pPr marL="0" indent="0" algn="ctr">
                <a:lnSpc>
                  <a:spcPct val="100000"/>
                </a:lnSpc>
                <a:spcBef>
                  <a:spcPts val="0"/>
                </a:spcBef>
                <a:buNone/>
              </a:pPr>
              <a:r>
                <a:rPr lang="en-AU" sz="900" b="1">
                  <a:solidFill>
                    <a:srgbClr val="077981"/>
                  </a:solidFill>
                  <a:ea typeface="Calibri"/>
                  <a:cs typeface="Calibri"/>
                </a:rPr>
                <a:t>39 to</a:t>
              </a:r>
              <a:br>
                <a:rPr lang="en-AU" sz="900" b="1">
                  <a:solidFill>
                    <a:srgbClr val="077981"/>
                  </a:solidFill>
                  <a:ea typeface="Calibri"/>
                  <a:cs typeface="Calibri"/>
                </a:rPr>
              </a:br>
              <a:r>
                <a:rPr lang="en-AU" sz="900" b="1">
                  <a:solidFill>
                    <a:srgbClr val="077981"/>
                  </a:solidFill>
                  <a:ea typeface="Calibri"/>
                  <a:cs typeface="Calibri"/>
                </a:rPr>
                <a:t>43</a:t>
              </a:r>
            </a:p>
          </p:txBody>
        </p:sp>
      </p:grpSp>
    </p:spTree>
    <p:extLst>
      <p:ext uri="{BB962C8B-B14F-4D97-AF65-F5344CB8AC3E}">
        <p14:creationId xmlns:p14="http://schemas.microsoft.com/office/powerpoint/2010/main" val="23463898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6.1</a:t>
            </a:r>
            <a:r>
              <a:rPr lang="en-US" sz="3600" b="1">
                <a:solidFill>
                  <a:srgbClr val="A1DDD9"/>
                </a:solidFill>
              </a:rPr>
              <a:t>|</a:t>
            </a:r>
            <a:r>
              <a:rPr lang="en-US" sz="3600">
                <a:solidFill>
                  <a:schemeClr val="accent1"/>
                </a:solidFill>
              </a:rPr>
              <a:t> </a:t>
            </a:r>
            <a:r>
              <a:rPr lang="en-US" sz="3600" b="1">
                <a:solidFill>
                  <a:srgbClr val="077981"/>
                </a:solidFill>
                <a:latin typeface="+mn-lt"/>
              </a:rPr>
              <a:t>Strong learning cultures in action</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10925346" cy="4256709"/>
          </a:xfrm>
        </p:spPr>
        <p:txBody>
          <a:bodyPr lIns="0" tIns="0" rIns="0" bIns="0">
            <a:noAutofit/>
          </a:bodyPr>
          <a:lstStyle/>
          <a:p>
            <a:pPr marL="0" indent="0">
              <a:lnSpc>
                <a:spcPct val="100000"/>
              </a:lnSpc>
              <a:spcBef>
                <a:spcPts val="500"/>
              </a:spcBef>
              <a:buNone/>
            </a:pPr>
            <a:r>
              <a:rPr lang="en-AU" sz="3200" b="1">
                <a:solidFill>
                  <a:srgbClr val="00295B"/>
                </a:solidFill>
              </a:rPr>
              <a:t>Reflection</a:t>
            </a:r>
            <a:endParaRPr lang="en-US" sz="3200">
              <a:effectLst/>
            </a:endParaRPr>
          </a:p>
          <a:p>
            <a:pPr marL="230400" indent="-230400">
              <a:lnSpc>
                <a:spcPct val="100000"/>
              </a:lnSpc>
              <a:spcBef>
                <a:spcPts val="500"/>
              </a:spcBef>
            </a:pPr>
            <a:r>
              <a:rPr lang="en-AU">
                <a:solidFill>
                  <a:srgbClr val="000000"/>
                </a:solidFill>
                <a:effectLst/>
              </a:rPr>
              <a:t>What do we see as features of a strong, inclusive learning culture?</a:t>
            </a:r>
            <a:endParaRPr lang="en-US" sz="2800">
              <a:effectLst/>
            </a:endParaRPr>
          </a:p>
          <a:p>
            <a:pPr marL="230400" indent="-230400">
              <a:lnSpc>
                <a:spcPct val="100000"/>
              </a:lnSpc>
              <a:spcBef>
                <a:spcPts val="500"/>
              </a:spcBef>
            </a:pPr>
            <a:r>
              <a:rPr lang="en-AU">
                <a:solidFill>
                  <a:srgbClr val="000000"/>
                </a:solidFill>
                <a:effectLst/>
              </a:rPr>
              <a:t>What examples do we have of </a:t>
            </a:r>
            <a:r>
              <a:rPr lang="en-US" sz="2800">
                <a:effectLst/>
              </a:rPr>
              <a:t>strong, inclusive learning cultures being developed in our context?</a:t>
            </a:r>
          </a:p>
          <a:p>
            <a:r>
              <a:rPr lang="en-AU">
                <a:solidFill>
                  <a:srgbClr val="000000"/>
                </a:solidFill>
                <a:effectLst/>
              </a:rPr>
              <a:t>What examples do we have of students being involved in monitoring </a:t>
            </a:r>
            <a:br>
              <a:rPr lang="en-AU">
                <a:solidFill>
                  <a:srgbClr val="000000"/>
                </a:solidFill>
                <a:effectLst/>
              </a:rPr>
            </a:br>
            <a:r>
              <a:rPr lang="en-AU">
                <a:solidFill>
                  <a:srgbClr val="000000"/>
                </a:solidFill>
                <a:effectLst/>
              </a:rPr>
              <a:t>and strengthening the learning culture? How embedded is this?</a:t>
            </a:r>
          </a:p>
          <a:p>
            <a:pPr marL="230400" lvl="1" indent="-230400"/>
            <a:r>
              <a:rPr lang="en-US" sz="2800">
                <a:effectLst/>
              </a:rPr>
              <a:t>How does </a:t>
            </a:r>
            <a:r>
              <a:rPr lang="en-US" sz="2800" b="1">
                <a:effectLst/>
              </a:rPr>
              <a:t>building a strong learning culture </a:t>
            </a:r>
            <a:r>
              <a:rPr lang="en-US" sz="2800">
                <a:effectLst/>
              </a:rPr>
              <a:t>connect to our focus area </a:t>
            </a:r>
            <a:br>
              <a:rPr lang="en-US" sz="2800">
                <a:effectLst/>
              </a:rPr>
            </a:br>
            <a:r>
              <a:rPr lang="en-US" sz="2800">
                <a:effectLst/>
              </a:rPr>
              <a:t>of impact/domain(s)?</a:t>
            </a:r>
            <a:endParaRPr lang="en-US"/>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71</a:t>
            </a:fld>
            <a:endParaRPr lang="en-US"/>
          </a:p>
        </p:txBody>
      </p:sp>
      <p:pic>
        <p:nvPicPr>
          <p:cNvPr id="3" name="Picture 2" descr="A question mark and light bulb&#10;&#10;Description automatically generated">
            <a:extLst>
              <a:ext uri="{FF2B5EF4-FFF2-40B4-BE49-F238E27FC236}">
                <a16:creationId xmlns:a16="http://schemas.microsoft.com/office/drawing/2014/main" id="{A15D001A-2069-E928-8813-4957A785A3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3749" y="520536"/>
            <a:ext cx="581597" cy="595783"/>
          </a:xfrm>
          <a:prstGeom prst="rect">
            <a:avLst/>
          </a:prstGeom>
        </p:spPr>
      </p:pic>
      <p:sp>
        <p:nvSpPr>
          <p:cNvPr id="4" name="TextBox 3">
            <a:extLst>
              <a:ext uri="{FF2B5EF4-FFF2-40B4-BE49-F238E27FC236}">
                <a16:creationId xmlns:a16="http://schemas.microsoft.com/office/drawing/2014/main" id="{76EE96E0-6653-CB72-6AB8-86EBCAB3F5C2}"/>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39 to 43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11277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6.2 </a:t>
            </a:r>
            <a:r>
              <a:rPr lang="en-US" sz="3600" b="1">
                <a:solidFill>
                  <a:srgbClr val="A1DDD9"/>
                </a:solidFill>
              </a:rPr>
              <a:t>|</a:t>
            </a:r>
            <a:r>
              <a:rPr lang="en-US" sz="3600">
                <a:solidFill>
                  <a:schemeClr val="accent1"/>
                </a:solidFill>
              </a:rPr>
              <a:t> </a:t>
            </a:r>
            <a:r>
              <a:rPr lang="en-US" sz="3600" b="1">
                <a:solidFill>
                  <a:srgbClr val="077981"/>
                </a:solidFill>
                <a:latin typeface="+mn-lt"/>
              </a:rPr>
              <a:t>The Learning Pit</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72</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48433" y="1406214"/>
            <a:ext cx="5695132" cy="4351337"/>
          </a:xfrm>
          <a:prstGeom prst="rect">
            <a:avLst/>
          </a:prstGeom>
        </p:spPr>
      </p:pic>
      <p:sp>
        <p:nvSpPr>
          <p:cNvPr id="3" name="TextBox 2">
            <a:extLst>
              <a:ext uri="{FF2B5EF4-FFF2-40B4-BE49-F238E27FC236}">
                <a16:creationId xmlns:a16="http://schemas.microsoft.com/office/drawing/2014/main" id="{620F8A81-C0BC-A8E9-0F75-F5E4F4720096}"/>
              </a:ext>
            </a:extLst>
          </p:cNvPr>
          <p:cNvSpPr txBox="1"/>
          <p:nvPr/>
        </p:nvSpPr>
        <p:spPr>
          <a:xfrm>
            <a:off x="6400800" y="6376996"/>
            <a:ext cx="506429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James Nottingham’s </a:t>
            </a:r>
            <a:r>
              <a:rPr kumimoji="0" lang="en-AU" sz="1100" b="0" i="1" u="none" strike="noStrike" kern="1200" cap="none" spc="0" normalizeH="0" baseline="0" noProof="0">
                <a:ln>
                  <a:noFill/>
                </a:ln>
                <a:solidFill>
                  <a:schemeClr val="bg1">
                    <a:lumMod val="50000"/>
                  </a:schemeClr>
                </a:solidFill>
                <a:effectLst/>
                <a:uLnTx/>
                <a:uFillTx/>
                <a:latin typeface="Calibri" panose="020F0502020204030204"/>
                <a:ea typeface="+mn-ea"/>
                <a:cs typeface="+mn-cs"/>
              </a:rPr>
              <a:t>The Learning Pit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2015</a:t>
            </a: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1329962"/>
            <a:ext cx="606093" cy="417310"/>
          </a:xfrm>
          <a:prstGeom prst="rect">
            <a:avLst/>
          </a:prstGeom>
        </p:spPr>
      </p:pic>
      <p:grpSp>
        <p:nvGrpSpPr>
          <p:cNvPr id="10" name="Group 9">
            <a:extLst>
              <a:ext uri="{FF2B5EF4-FFF2-40B4-BE49-F238E27FC236}">
                <a16:creationId xmlns:a16="http://schemas.microsoft.com/office/drawing/2014/main" id="{A81A5C44-4D54-6D63-C07C-1400C73B6C04}"/>
              </a:ext>
            </a:extLst>
          </p:cNvPr>
          <p:cNvGrpSpPr/>
          <p:nvPr/>
        </p:nvGrpSpPr>
        <p:grpSpPr>
          <a:xfrm>
            <a:off x="11180189" y="545258"/>
            <a:ext cx="465158" cy="653197"/>
            <a:chOff x="11180189" y="545258"/>
            <a:chExt cx="465158" cy="653197"/>
          </a:xfrm>
        </p:grpSpPr>
        <p:pic>
          <p:nvPicPr>
            <p:cNvPr id="11" name="Picture 10" descr="A black and blue rectangle with a corner&#10;&#10;Description automatically generated">
              <a:extLst>
                <a:ext uri="{FF2B5EF4-FFF2-40B4-BE49-F238E27FC236}">
                  <a16:creationId xmlns:a16="http://schemas.microsoft.com/office/drawing/2014/main" id="{735BD021-72E4-5921-E6A4-0A67171DCB0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2" name="Content Placeholder 6">
              <a:extLst>
                <a:ext uri="{FF2B5EF4-FFF2-40B4-BE49-F238E27FC236}">
                  <a16:creationId xmlns:a16="http://schemas.microsoft.com/office/drawing/2014/main" id="{B1B47E04-3A0B-C079-96CC-50D418DEE1F3}"/>
                </a:ext>
              </a:extLst>
            </p:cNvPr>
            <p:cNvSpPr txBox="1">
              <a:spLocks/>
            </p:cNvSpPr>
            <p:nvPr/>
          </p:nvSpPr>
          <p:spPr>
            <a:xfrm>
              <a:off x="11180189" y="612454"/>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PY </a:t>
              </a:r>
              <a:br>
                <a:rPr lang="en-AU" sz="900" b="1">
                  <a:solidFill>
                    <a:srgbClr val="077981"/>
                  </a:solidFill>
                  <a:ea typeface="Calibri"/>
                  <a:cs typeface="Calibri"/>
                </a:rPr>
              </a:br>
              <a:r>
                <a:rPr lang="en-AU" sz="900" b="1">
                  <a:solidFill>
                    <a:srgbClr val="077981"/>
                  </a:solidFill>
                  <a:ea typeface="Calibri"/>
                  <a:cs typeface="Calibri"/>
                </a:rPr>
                <a:t>PAGES</a:t>
              </a:r>
            </a:p>
            <a:p>
              <a:pPr marL="0" indent="0" algn="ctr">
                <a:lnSpc>
                  <a:spcPct val="100000"/>
                </a:lnSpc>
                <a:spcBef>
                  <a:spcPts val="0"/>
                </a:spcBef>
                <a:buNone/>
              </a:pPr>
              <a:r>
                <a:rPr lang="en-AU" sz="900" b="1">
                  <a:solidFill>
                    <a:srgbClr val="077981"/>
                  </a:solidFill>
                  <a:ea typeface="Calibri"/>
                  <a:cs typeface="Calibri"/>
                </a:rPr>
                <a:t>51 to</a:t>
              </a:r>
              <a:br>
                <a:rPr lang="en-AU" sz="900" b="1">
                  <a:solidFill>
                    <a:srgbClr val="077981"/>
                  </a:solidFill>
                  <a:ea typeface="Calibri"/>
                  <a:cs typeface="Calibri"/>
                </a:rPr>
              </a:br>
              <a:r>
                <a:rPr lang="en-AU" sz="900" b="1">
                  <a:solidFill>
                    <a:srgbClr val="077981"/>
                  </a:solidFill>
                  <a:ea typeface="Calibri"/>
                  <a:cs typeface="Calibri"/>
                </a:rPr>
                <a:t>55</a:t>
              </a:r>
            </a:p>
          </p:txBody>
        </p:sp>
      </p:grpSp>
    </p:spTree>
    <p:extLst>
      <p:ext uri="{BB962C8B-B14F-4D97-AF65-F5344CB8AC3E}">
        <p14:creationId xmlns:p14="http://schemas.microsoft.com/office/powerpoint/2010/main" val="41310854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6.2 </a:t>
            </a:r>
            <a:r>
              <a:rPr lang="en-US" sz="3600" b="1">
                <a:solidFill>
                  <a:srgbClr val="A1DDD9"/>
                </a:solidFill>
              </a:rPr>
              <a:t>|</a:t>
            </a:r>
            <a:r>
              <a:rPr lang="en-US" sz="3600">
                <a:solidFill>
                  <a:schemeClr val="accent1"/>
                </a:solidFill>
              </a:rPr>
              <a:t> </a:t>
            </a:r>
            <a:r>
              <a:rPr lang="en-US" sz="3600" b="1">
                <a:solidFill>
                  <a:srgbClr val="077981"/>
                </a:solidFill>
                <a:latin typeface="+mn-lt"/>
              </a:rPr>
              <a:t>The Learning Pit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4256709"/>
          </a:xfrm>
        </p:spPr>
        <p:txBody>
          <a:bodyPr lIns="0" tIns="0" rIns="0" bIns="0">
            <a:noAutofit/>
          </a:bodyPr>
          <a:lstStyle/>
          <a:p>
            <a:r>
              <a:rPr lang="en-US" b="1"/>
              <a:t>Think </a:t>
            </a:r>
            <a:r>
              <a:rPr lang="en-US">
                <a:solidFill>
                  <a:srgbClr val="56C4CF"/>
                </a:solidFill>
              </a:rPr>
              <a:t>|</a:t>
            </a:r>
            <a:r>
              <a:rPr lang="en-US" b="1"/>
              <a:t> </a:t>
            </a:r>
            <a:r>
              <a:rPr lang="en-AU"/>
              <a:t>Reflect on a time you found yourself in The Learning Pit:</a:t>
            </a:r>
            <a:endParaRPr lang="en-AU">
              <a:ea typeface="Calibri"/>
              <a:cs typeface="Calibri"/>
            </a:endParaRPr>
          </a:p>
          <a:p>
            <a:pPr marL="432000" lvl="1"/>
            <a:r>
              <a:rPr lang="en-AU" sz="2800"/>
              <a:t>How did you climb your way out? </a:t>
            </a:r>
          </a:p>
          <a:p>
            <a:pPr marL="432000" lvl="1"/>
            <a:r>
              <a:rPr lang="en-AU" sz="2800"/>
              <a:t>How did you feel: </a:t>
            </a:r>
          </a:p>
          <a:p>
            <a:pPr marL="648000" lvl="2">
              <a:spcBef>
                <a:spcPts val="0"/>
              </a:spcBef>
            </a:pPr>
            <a:r>
              <a:rPr lang="en-AU" sz="2800"/>
              <a:t>before you entered the pit? </a:t>
            </a:r>
          </a:p>
          <a:p>
            <a:pPr marL="648000" lvl="2">
              <a:spcBef>
                <a:spcPts val="0"/>
              </a:spcBef>
            </a:pPr>
            <a:r>
              <a:rPr lang="en-AU" sz="2800"/>
              <a:t>in the depths of The Learning Pit? </a:t>
            </a:r>
          </a:p>
          <a:p>
            <a:pPr marL="648000" lvl="2">
              <a:spcBef>
                <a:spcPts val="0"/>
              </a:spcBef>
            </a:pPr>
            <a:r>
              <a:rPr lang="en-AU" sz="2800"/>
              <a:t>after you achieved success? </a:t>
            </a:r>
            <a:endParaRPr lang="en-US" sz="2800"/>
          </a:p>
          <a:p>
            <a:pPr algn="l" rtl="0" fontAlgn="base"/>
            <a:r>
              <a:rPr lang="en-US" b="1"/>
              <a:t>Pair </a:t>
            </a:r>
            <a:r>
              <a:rPr lang="en-US">
                <a:solidFill>
                  <a:srgbClr val="56C4CF"/>
                </a:solidFill>
              </a:rPr>
              <a:t>|</a:t>
            </a:r>
            <a:r>
              <a:rPr lang="en-US" b="1"/>
              <a:t> </a:t>
            </a:r>
            <a:r>
              <a:rPr lang="en-AU" b="0" i="0">
                <a:solidFill>
                  <a:srgbClr val="000000"/>
                </a:solidFill>
                <a:effectLst/>
                <a:latin typeface="Calibri"/>
                <a:ea typeface="Calibri"/>
                <a:cs typeface="Calibri"/>
              </a:rPr>
              <a:t>Share your reflection with a partner. </a:t>
            </a:r>
          </a:p>
          <a:p>
            <a:pPr algn="l" rtl="0" fontAlgn="base"/>
            <a:r>
              <a:rPr lang="en-US" b="1"/>
              <a:t>Share </a:t>
            </a:r>
            <a:r>
              <a:rPr lang="en-US">
                <a:solidFill>
                  <a:srgbClr val="56C4CF"/>
                </a:solidFill>
              </a:rPr>
              <a:t>|</a:t>
            </a:r>
            <a:r>
              <a:rPr lang="en-US" b="1"/>
              <a:t> </a:t>
            </a:r>
            <a:r>
              <a:rPr lang="en-AU" i="0">
                <a:solidFill>
                  <a:srgbClr val="000000"/>
                </a:solidFill>
                <a:effectLst/>
                <a:latin typeface="Calibri"/>
                <a:ea typeface="Calibri"/>
                <a:cs typeface="Calibri"/>
              </a:rPr>
              <a:t>Two pairs join to share and discuss:</a:t>
            </a:r>
          </a:p>
          <a:p>
            <a:pPr marL="432000" lvl="1" fontAlgn="base"/>
            <a:r>
              <a:rPr lang="en-AU" sz="2800" b="0" i="0">
                <a:solidFill>
                  <a:srgbClr val="000000"/>
                </a:solidFill>
                <a:effectLst/>
                <a:latin typeface="Calibri"/>
                <a:ea typeface="Calibri"/>
                <a:cs typeface="Calibri"/>
              </a:rPr>
              <a:t>What are the common </a:t>
            </a:r>
            <a:r>
              <a:rPr lang="en-AU" sz="2800">
                <a:solidFill>
                  <a:srgbClr val="000000"/>
                </a:solidFill>
                <a:latin typeface="Calibri"/>
                <a:ea typeface="Calibri"/>
                <a:cs typeface="Calibri"/>
              </a:rPr>
              <a:t>themes</a:t>
            </a:r>
            <a:r>
              <a:rPr lang="en-AU" sz="2800" b="0" i="0">
                <a:solidFill>
                  <a:srgbClr val="000000"/>
                </a:solidFill>
                <a:effectLst/>
                <a:latin typeface="Calibri"/>
                <a:ea typeface="Calibri"/>
                <a:cs typeface="Calibri"/>
              </a:rPr>
              <a:t> emerging?</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73</a:t>
            </a:fld>
            <a:endParaRPr lang="en-US"/>
          </a:p>
        </p:txBody>
      </p:sp>
      <p:pic>
        <p:nvPicPr>
          <p:cNvPr id="4" name="Picture 3" descr="A group of people with speech bubbles&#10;&#10;Description automatically generated">
            <a:extLst>
              <a:ext uri="{FF2B5EF4-FFF2-40B4-BE49-F238E27FC236}">
                <a16:creationId xmlns:a16="http://schemas.microsoft.com/office/drawing/2014/main" id="{6970FA2B-424A-252A-E570-4F4D47D747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3" name="TextBox 2">
            <a:extLst>
              <a:ext uri="{FF2B5EF4-FFF2-40B4-BE49-F238E27FC236}">
                <a16:creationId xmlns:a16="http://schemas.microsoft.com/office/drawing/2014/main" id="{9AE21A30-5BBF-9AFF-4314-935A87D6DCF1}"/>
              </a:ext>
            </a:extLst>
          </p:cNvPr>
          <p:cNvSpPr txBox="1"/>
          <p:nvPr/>
        </p:nvSpPr>
        <p:spPr>
          <a:xfrm>
            <a:off x="8016586" y="6206868"/>
            <a:ext cx="3448512" cy="430887"/>
          </a:xfrm>
          <a:prstGeom prst="rect">
            <a:avLst/>
          </a:prstGeom>
          <a:noFill/>
          <a:ln>
            <a:noFill/>
          </a:ln>
        </p:spPr>
        <p:txBody>
          <a:bodyPr wrap="square" rtlCol="0">
            <a:spAutoFit/>
          </a:bodyPr>
          <a:lstStyle/>
          <a:p>
            <a:pPr algn="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Adapted from Project Zero’s </a:t>
            </a:r>
            <a:r>
              <a:rPr lang="en-AU" sz="1100" u="sng">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Think, pair, share</a:t>
            </a: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(President and Fellows of Harvard College and Project Zero 2019a)</a:t>
            </a:r>
            <a:endParaRPr lang="en-AU" sz="1100">
              <a:solidFill>
                <a:schemeClr val="bg1">
                  <a:lumMod val="50000"/>
                </a:schemeClr>
              </a:solidFill>
            </a:endParaRPr>
          </a:p>
        </p:txBody>
      </p:sp>
      <p:sp>
        <p:nvSpPr>
          <p:cNvPr id="11" name="TextBox 10">
            <a:extLst>
              <a:ext uri="{FF2B5EF4-FFF2-40B4-BE49-F238E27FC236}">
                <a16:creationId xmlns:a16="http://schemas.microsoft.com/office/drawing/2014/main" id="{A35B484B-9753-8288-302A-204734BFB2C2}"/>
              </a:ext>
            </a:extLst>
          </p:cNvPr>
          <p:cNvSpPr txBox="1"/>
          <p:nvPr/>
        </p:nvSpPr>
        <p:spPr>
          <a:xfrm>
            <a:off x="7836336" y="6004444"/>
            <a:ext cx="3628761"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51 to 55</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26627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6.2 </a:t>
            </a:r>
            <a:r>
              <a:rPr lang="en-US" sz="3600" b="1">
                <a:solidFill>
                  <a:srgbClr val="A1DDD9"/>
                </a:solidFill>
              </a:rPr>
              <a:t>|</a:t>
            </a:r>
            <a:r>
              <a:rPr lang="en-US" sz="3600">
                <a:solidFill>
                  <a:schemeClr val="accent1"/>
                </a:solidFill>
              </a:rPr>
              <a:t> </a:t>
            </a:r>
            <a:r>
              <a:rPr lang="en-US" sz="3600" b="1">
                <a:solidFill>
                  <a:srgbClr val="077981"/>
                </a:solidFill>
                <a:latin typeface="+mn-lt"/>
              </a:rPr>
              <a:t>The Learning Pit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801141"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Going deeper</a:t>
            </a:r>
            <a:endParaRPr lang="en-AU" sz="3200"/>
          </a:p>
          <a:p>
            <a:r>
              <a:rPr lang="en-US">
                <a:solidFill>
                  <a:srgbClr val="000000"/>
                </a:solidFill>
                <a:ea typeface="+mn-lt"/>
                <a:cs typeface="+mn-lt"/>
              </a:rPr>
              <a:t>What self-talk do you remember using before, during or after this learning experience? How did it help?</a:t>
            </a:r>
            <a:endParaRPr lang="en-US"/>
          </a:p>
          <a:p>
            <a:r>
              <a:rPr lang="en-US">
                <a:solidFill>
                  <a:srgbClr val="000000"/>
                </a:solidFill>
                <a:ea typeface="+mn-lt"/>
                <a:cs typeface="+mn-lt"/>
              </a:rPr>
              <a:t>How might sharing these experiences with our students benefit them?</a:t>
            </a:r>
            <a:endParaRPr lang="en-US"/>
          </a:p>
          <a:p>
            <a:r>
              <a:rPr lang="en-US">
                <a:solidFill>
                  <a:srgbClr val="000000"/>
                </a:solidFill>
                <a:ea typeface="+mn-lt"/>
                <a:cs typeface="+mn-lt"/>
              </a:rPr>
              <a:t>How does </a:t>
            </a:r>
            <a:r>
              <a:rPr lang="en-US" b="1">
                <a:solidFill>
                  <a:srgbClr val="000000"/>
                </a:solidFill>
                <a:ea typeface="+mn-lt"/>
                <a:cs typeface="+mn-lt"/>
              </a:rPr>
              <a:t>The</a:t>
            </a:r>
            <a:r>
              <a:rPr lang="en-US">
                <a:solidFill>
                  <a:srgbClr val="000000"/>
                </a:solidFill>
                <a:ea typeface="+mn-lt"/>
                <a:cs typeface="+mn-lt"/>
              </a:rPr>
              <a:t> </a:t>
            </a:r>
            <a:r>
              <a:rPr lang="en-US" b="1">
                <a:solidFill>
                  <a:srgbClr val="000000"/>
                </a:solidFill>
                <a:ea typeface="+mn-lt"/>
                <a:cs typeface="+mn-lt"/>
              </a:rPr>
              <a:t>Learning Pit </a:t>
            </a:r>
            <a:r>
              <a:rPr lang="en-US">
                <a:solidFill>
                  <a:srgbClr val="000000"/>
                </a:solidFill>
                <a:ea typeface="+mn-lt"/>
                <a:cs typeface="+mn-lt"/>
              </a:rPr>
              <a:t>connect to our focus area of impact/ domain(s)? </a:t>
            </a:r>
            <a:endParaRPr lang="en-US"/>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74</a:t>
            </a:fld>
            <a:endParaRPr lang="en-US"/>
          </a:p>
        </p:txBody>
      </p:sp>
      <p:sp>
        <p:nvSpPr>
          <p:cNvPr id="3" name="TextBox 2">
            <a:extLst>
              <a:ext uri="{FF2B5EF4-FFF2-40B4-BE49-F238E27FC236}">
                <a16:creationId xmlns:a16="http://schemas.microsoft.com/office/drawing/2014/main" id="{1121FFA4-8475-7FDD-1DFD-A01E58068833}"/>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51 to 55</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17355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056030" cy="576319"/>
          </a:xfrm>
        </p:spPr>
        <p:txBody>
          <a:bodyPr lIns="0" tIns="0" rIns="0" bIns="0" anchor="t" anchorCtr="0">
            <a:noAutofit/>
          </a:bodyPr>
          <a:lstStyle/>
          <a:p>
            <a:r>
              <a:rPr lang="en-US" sz="3600">
                <a:solidFill>
                  <a:schemeClr val="accent1"/>
                </a:solidFill>
              </a:rPr>
              <a:t>6.3 </a:t>
            </a:r>
            <a:r>
              <a:rPr lang="en-US" sz="3600" b="1">
                <a:solidFill>
                  <a:srgbClr val="A1DDD9"/>
                </a:solidFill>
              </a:rPr>
              <a:t>|</a:t>
            </a:r>
            <a:r>
              <a:rPr lang="en-US" sz="3600">
                <a:solidFill>
                  <a:schemeClr val="accent1"/>
                </a:solidFill>
              </a:rPr>
              <a:t> </a:t>
            </a:r>
            <a:r>
              <a:rPr lang="en-US" sz="3600" b="1">
                <a:solidFill>
                  <a:srgbClr val="077981"/>
                </a:solidFill>
                <a:latin typeface="+mn-lt"/>
              </a:rPr>
              <a:t>Creating safety for challenge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1" y="1260000"/>
            <a:ext cx="9423459" cy="4256709"/>
          </a:xfrm>
        </p:spPr>
        <p:txBody>
          <a:bodyPr lIns="0" tIns="0" rIns="0" bIns="0">
            <a:noAutofit/>
          </a:bodyPr>
          <a:lstStyle/>
          <a:p>
            <a:pPr marL="0" indent="0">
              <a:spcBef>
                <a:spcPts val="0"/>
              </a:spcBef>
              <a:spcAft>
                <a:spcPts val="1000"/>
              </a:spcAft>
              <a:buNone/>
            </a:pPr>
            <a:r>
              <a:rPr lang="en-US"/>
              <a:t>Individually, reflect on a time where you felt challenged in your </a:t>
            </a:r>
            <a:br>
              <a:rPr lang="en-US"/>
            </a:br>
            <a:r>
              <a:rPr lang="en-US"/>
              <a:t>learning:</a:t>
            </a:r>
          </a:p>
          <a:p>
            <a:pPr>
              <a:spcBef>
                <a:spcPts val="0"/>
              </a:spcBef>
              <a:spcAft>
                <a:spcPts val="1000"/>
              </a:spcAft>
            </a:pPr>
            <a:r>
              <a:rPr lang="en-AU"/>
              <a:t>What were the learning conditions in this scenario?</a:t>
            </a:r>
          </a:p>
          <a:p>
            <a:pPr>
              <a:spcBef>
                <a:spcPts val="0"/>
              </a:spcBef>
              <a:spcAft>
                <a:spcPts val="1000"/>
              </a:spcAft>
            </a:pPr>
            <a:r>
              <a:rPr lang="en-AU"/>
              <a:t>What made you feel safe to take risks or engage in challenge?</a:t>
            </a:r>
          </a:p>
          <a:p>
            <a:pPr>
              <a:spcBef>
                <a:spcPts val="0"/>
              </a:spcBef>
              <a:spcAft>
                <a:spcPts val="1000"/>
              </a:spcAft>
            </a:pPr>
            <a:r>
              <a:rPr lang="en-AU"/>
              <a:t>What might have prevented you from doing this?</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75</a:t>
            </a:fld>
            <a:endParaRPr lang="en-US"/>
          </a:p>
        </p:txBody>
      </p:sp>
      <p:pic>
        <p:nvPicPr>
          <p:cNvPr id="3" name="Picture 2" descr="A question mark and light bulb&#10;&#10;Description automatically generated">
            <a:extLst>
              <a:ext uri="{FF2B5EF4-FFF2-40B4-BE49-F238E27FC236}">
                <a16:creationId xmlns:a16="http://schemas.microsoft.com/office/drawing/2014/main" id="{3E8F51E2-380C-4469-402E-C6DB2156ED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3749" y="1341291"/>
            <a:ext cx="581597" cy="595783"/>
          </a:xfrm>
          <a:prstGeom prst="rect">
            <a:avLst/>
          </a:prstGeom>
        </p:spPr>
      </p:pic>
      <p:grpSp>
        <p:nvGrpSpPr>
          <p:cNvPr id="8" name="Group 7">
            <a:extLst>
              <a:ext uri="{FF2B5EF4-FFF2-40B4-BE49-F238E27FC236}">
                <a16:creationId xmlns:a16="http://schemas.microsoft.com/office/drawing/2014/main" id="{A87E4C23-AF62-134A-D88B-F11549C2B381}"/>
              </a:ext>
            </a:extLst>
          </p:cNvPr>
          <p:cNvGrpSpPr/>
          <p:nvPr/>
        </p:nvGrpSpPr>
        <p:grpSpPr>
          <a:xfrm>
            <a:off x="11180189" y="545258"/>
            <a:ext cx="465158" cy="662979"/>
            <a:chOff x="11180189" y="545258"/>
            <a:chExt cx="465158" cy="662979"/>
          </a:xfrm>
        </p:grpSpPr>
        <p:pic>
          <p:nvPicPr>
            <p:cNvPr id="10" name="Picture 9" descr="A black and blue rectangle with a corner&#10;&#10;Description automatically generated">
              <a:extLst>
                <a:ext uri="{FF2B5EF4-FFF2-40B4-BE49-F238E27FC236}">
                  <a16:creationId xmlns:a16="http://schemas.microsoft.com/office/drawing/2014/main" id="{80AA4053-9EDC-C2AD-6EB3-CFE8243B1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1" name="Content Placeholder 6">
              <a:extLst>
                <a:ext uri="{FF2B5EF4-FFF2-40B4-BE49-F238E27FC236}">
                  <a16:creationId xmlns:a16="http://schemas.microsoft.com/office/drawing/2014/main" id="{F492142E-EA85-6516-2E27-1F9854F4D0BD}"/>
                </a:ext>
              </a:extLst>
            </p:cNvPr>
            <p:cNvSpPr txBox="1">
              <a:spLocks/>
            </p:cNvSpPr>
            <p:nvPr/>
          </p:nvSpPr>
          <p:spPr>
            <a:xfrm>
              <a:off x="11180189" y="612454"/>
              <a:ext cx="465158" cy="595783"/>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PY </a:t>
              </a:r>
              <a:br>
                <a:rPr lang="en-AU" sz="900" b="1">
                  <a:solidFill>
                    <a:srgbClr val="077981"/>
                  </a:solidFill>
                  <a:ea typeface="Calibri"/>
                  <a:cs typeface="Calibri"/>
                </a:rPr>
              </a:br>
              <a:r>
                <a:rPr lang="en-AU" sz="900" b="1">
                  <a:solidFill>
                    <a:srgbClr val="077981"/>
                  </a:solidFill>
                  <a:ea typeface="Calibri"/>
                  <a:cs typeface="Calibri"/>
                </a:rPr>
                <a:t>PAGES</a:t>
              </a:r>
            </a:p>
            <a:p>
              <a:pPr marL="0" indent="0" algn="ctr">
                <a:lnSpc>
                  <a:spcPct val="100000"/>
                </a:lnSpc>
                <a:spcBef>
                  <a:spcPts val="0"/>
                </a:spcBef>
                <a:buNone/>
              </a:pPr>
              <a:r>
                <a:rPr lang="en-AU" sz="900" b="1">
                  <a:solidFill>
                    <a:srgbClr val="077981"/>
                  </a:solidFill>
                  <a:ea typeface="Calibri"/>
                  <a:cs typeface="Calibri"/>
                </a:rPr>
                <a:t>79 to</a:t>
              </a:r>
              <a:br>
                <a:rPr lang="en-AU" sz="900" b="1">
                  <a:solidFill>
                    <a:srgbClr val="077981"/>
                  </a:solidFill>
                  <a:ea typeface="Calibri"/>
                  <a:cs typeface="Calibri"/>
                </a:rPr>
              </a:br>
              <a:r>
                <a:rPr lang="en-AU" sz="900" b="1">
                  <a:solidFill>
                    <a:srgbClr val="077981"/>
                  </a:solidFill>
                  <a:ea typeface="Calibri"/>
                  <a:cs typeface="Calibri"/>
                </a:rPr>
                <a:t>83</a:t>
              </a:r>
            </a:p>
          </p:txBody>
        </p:sp>
      </p:grpSp>
    </p:spTree>
    <p:extLst>
      <p:ext uri="{BB962C8B-B14F-4D97-AF65-F5344CB8AC3E}">
        <p14:creationId xmlns:p14="http://schemas.microsoft.com/office/powerpoint/2010/main" val="30792458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6.3 </a:t>
            </a:r>
            <a:r>
              <a:rPr lang="en-US" sz="3600" b="1">
                <a:solidFill>
                  <a:srgbClr val="A1DDD9"/>
                </a:solidFill>
              </a:rPr>
              <a:t>|</a:t>
            </a:r>
            <a:r>
              <a:rPr lang="en-US" sz="3600">
                <a:solidFill>
                  <a:schemeClr val="accent1"/>
                </a:solidFill>
              </a:rPr>
              <a:t> </a:t>
            </a:r>
            <a:r>
              <a:rPr lang="en-US" sz="3600" b="1">
                <a:solidFill>
                  <a:srgbClr val="077981"/>
                </a:solidFill>
                <a:latin typeface="+mn-lt"/>
              </a:rPr>
              <a:t>Creating safety for challenge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4256709"/>
          </a:xfrm>
        </p:spPr>
        <p:txBody>
          <a:bodyPr lIns="0" tIns="0" rIns="0" bIns="0">
            <a:noAutofit/>
          </a:bodyPr>
          <a:lstStyle/>
          <a:p>
            <a:pPr marL="0" indent="0">
              <a:spcBef>
                <a:spcPts val="0"/>
              </a:spcBef>
              <a:spcAft>
                <a:spcPts val="1000"/>
              </a:spcAft>
              <a:buNone/>
            </a:pPr>
            <a:r>
              <a:rPr lang="en-US"/>
              <a:t>As a group, discuss:</a:t>
            </a:r>
          </a:p>
          <a:p>
            <a:pPr>
              <a:spcBef>
                <a:spcPts val="0"/>
              </a:spcBef>
              <a:spcAft>
                <a:spcPts val="1000"/>
              </a:spcAft>
            </a:pPr>
            <a:r>
              <a:rPr lang="en-AU"/>
              <a:t>What might ‘safety for challenge’ look like in our learning environments?</a:t>
            </a:r>
          </a:p>
          <a:p>
            <a:pPr>
              <a:spcBef>
                <a:spcPts val="0"/>
              </a:spcBef>
              <a:spcAft>
                <a:spcPts val="1000"/>
              </a:spcAft>
            </a:pPr>
            <a:r>
              <a:rPr lang="en-AU"/>
              <a:t>What signals or behaviours indicate that students feel safe to take risks?</a:t>
            </a:r>
          </a:p>
          <a:p>
            <a:pPr>
              <a:spcBef>
                <a:spcPts val="0"/>
              </a:spcBef>
              <a:spcAft>
                <a:spcPts val="1000"/>
              </a:spcAft>
            </a:pPr>
            <a:r>
              <a:rPr lang="en-AU">
                <a:solidFill>
                  <a:srgbClr val="000000"/>
                </a:solidFill>
                <a:effectLst/>
              </a:rPr>
              <a:t>What educator actions and beliefs promote safety for challenge?</a:t>
            </a:r>
          </a:p>
          <a:p>
            <a:pPr>
              <a:spcBef>
                <a:spcPts val="0"/>
              </a:spcBef>
              <a:spcAft>
                <a:spcPts val="1000"/>
              </a:spcAft>
            </a:pPr>
            <a:r>
              <a:rPr lang="en-AU">
                <a:solidFill>
                  <a:srgbClr val="000000"/>
                </a:solidFill>
                <a:effectLst/>
              </a:rPr>
              <a:t>What learner actions and beliefs promote safety for challenge?</a:t>
            </a:r>
          </a:p>
          <a:p>
            <a:pPr>
              <a:spcBef>
                <a:spcPts val="0"/>
              </a:spcBef>
              <a:spcAft>
                <a:spcPts val="1000"/>
              </a:spcAft>
            </a:pPr>
            <a:r>
              <a:rPr lang="en-AU">
                <a:solidFill>
                  <a:srgbClr val="000000"/>
                </a:solidFill>
                <a:effectLst/>
              </a:rPr>
              <a:t>What role might families and caregivers play in our development of safety for challenge?</a:t>
            </a:r>
          </a:p>
          <a:p>
            <a:pPr>
              <a:spcBef>
                <a:spcPts val="0"/>
              </a:spcBef>
              <a:spcAft>
                <a:spcPts val="1000"/>
              </a:spcAft>
            </a:pPr>
            <a:endParaRPr lang="en-AU"/>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76</a:t>
            </a:fld>
            <a:endParaRPr lang="en-US"/>
          </a:p>
        </p:txBody>
      </p:sp>
      <p:pic>
        <p:nvPicPr>
          <p:cNvPr id="4" name="Picture 3" descr="A group of people with speech bubbles&#10;&#10;Description automatically generated">
            <a:extLst>
              <a:ext uri="{FF2B5EF4-FFF2-40B4-BE49-F238E27FC236}">
                <a16:creationId xmlns:a16="http://schemas.microsoft.com/office/drawing/2014/main" id="{6970FA2B-424A-252A-E570-4F4D47D747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3" name="TextBox 2">
            <a:extLst>
              <a:ext uri="{FF2B5EF4-FFF2-40B4-BE49-F238E27FC236}">
                <a16:creationId xmlns:a16="http://schemas.microsoft.com/office/drawing/2014/main" id="{4078E427-5C8A-0890-E8B8-E1773B4EAABB}"/>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79 to 83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71648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6.3 </a:t>
            </a:r>
            <a:r>
              <a:rPr lang="en-US" sz="3600" b="1">
                <a:solidFill>
                  <a:srgbClr val="A1DDD9"/>
                </a:solidFill>
              </a:rPr>
              <a:t>|</a:t>
            </a:r>
            <a:r>
              <a:rPr lang="en-US" sz="3600">
                <a:solidFill>
                  <a:schemeClr val="accent1"/>
                </a:solidFill>
              </a:rPr>
              <a:t> </a:t>
            </a:r>
            <a:r>
              <a:rPr lang="en-US" sz="3600" b="1">
                <a:solidFill>
                  <a:srgbClr val="077981"/>
                </a:solidFill>
                <a:latin typeface="+mn-lt"/>
              </a:rPr>
              <a:t>Creating safety for challenge</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77</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48433" y="1406214"/>
            <a:ext cx="5695133" cy="4351337"/>
          </a:xfrm>
          <a:prstGeom prst="rect">
            <a:avLst/>
          </a:prstGeom>
        </p:spPr>
      </p:pic>
      <p:sp>
        <p:nvSpPr>
          <p:cNvPr id="3" name="TextBox 2">
            <a:extLst>
              <a:ext uri="{FF2B5EF4-FFF2-40B4-BE49-F238E27FC236}">
                <a16:creationId xmlns:a16="http://schemas.microsoft.com/office/drawing/2014/main" id="{620F8A81-C0BC-A8E9-0F75-F5E4F4720096}"/>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79 to 83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a:t>
            </a:r>
            <a:r>
              <a:rPr kumimoji="0" lang="en-AU" sz="1100" b="0" i="0" u="none" strike="noStrike" kern="1200" cap="none" spc="0" normalizeH="0" baseline="0" noProof="0" err="1">
                <a:ln>
                  <a:noFill/>
                </a:ln>
                <a:solidFill>
                  <a:schemeClr val="bg1">
                    <a:lumMod val="50000"/>
                  </a:schemeClr>
                </a:solidFill>
                <a:effectLst/>
                <a:uLnTx/>
                <a:uFillTx/>
                <a:latin typeface="Calibri" panose="020F0502020204030204"/>
                <a:ea typeface="+mn-ea"/>
                <a:cs typeface="+mn-cs"/>
              </a:rPr>
              <a:t>Wiliam</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 2019b</a:t>
            </a: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40000"/>
            <a:ext cx="606093" cy="417310"/>
          </a:xfrm>
          <a:prstGeom prst="rect">
            <a:avLst/>
          </a:prstGeom>
        </p:spPr>
      </p:pic>
    </p:spTree>
    <p:extLst>
      <p:ext uri="{BB962C8B-B14F-4D97-AF65-F5344CB8AC3E}">
        <p14:creationId xmlns:p14="http://schemas.microsoft.com/office/powerpoint/2010/main" val="37982487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6.3 </a:t>
            </a:r>
            <a:r>
              <a:rPr lang="en-US" sz="3600" b="1">
                <a:solidFill>
                  <a:srgbClr val="A1DDD9"/>
                </a:solidFill>
              </a:rPr>
              <a:t>|</a:t>
            </a:r>
            <a:r>
              <a:rPr lang="en-US" sz="3600">
                <a:solidFill>
                  <a:schemeClr val="accent1"/>
                </a:solidFill>
              </a:rPr>
              <a:t> </a:t>
            </a:r>
            <a:r>
              <a:rPr lang="en-US" sz="3600" b="1">
                <a:solidFill>
                  <a:srgbClr val="077981"/>
                </a:solidFill>
                <a:latin typeface="+mn-lt"/>
              </a:rPr>
              <a:t>Creating safety for challenge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10801140" cy="4256709"/>
          </a:xfrm>
        </p:spPr>
        <p:txBody>
          <a:bodyPr lIns="0" tIns="0" rIns="0" bIns="0">
            <a:noAutofit/>
          </a:bodyPr>
          <a:lstStyle/>
          <a:p>
            <a:pPr marL="0" indent="0">
              <a:spcBef>
                <a:spcPts val="0"/>
              </a:spcBef>
              <a:spcAft>
                <a:spcPts val="1000"/>
              </a:spcAft>
              <a:buNone/>
            </a:pPr>
            <a:r>
              <a:rPr lang="en-AU" b="1"/>
              <a:t>Think about an upcoming experience that will involve challenging learning for your students:</a:t>
            </a:r>
          </a:p>
          <a:p>
            <a:pPr>
              <a:spcBef>
                <a:spcPts val="0"/>
              </a:spcBef>
              <a:spcAft>
                <a:spcPts val="1000"/>
              </a:spcAft>
            </a:pPr>
            <a:r>
              <a:rPr lang="en-AU"/>
              <a:t>How might your students’ </a:t>
            </a:r>
            <a:r>
              <a:rPr lang="en-AU" i="1"/>
              <a:t>understandings about learning and beliefs about themselves as learners</a:t>
            </a:r>
            <a:r>
              <a:rPr lang="en-AU"/>
              <a:t> influence their tolerance for challenge </a:t>
            </a:r>
            <a:br>
              <a:rPr lang="en-AU"/>
            </a:br>
            <a:r>
              <a:rPr lang="en-AU"/>
              <a:t>in this experience?</a:t>
            </a:r>
          </a:p>
          <a:p>
            <a:pPr>
              <a:spcBef>
                <a:spcPts val="0"/>
              </a:spcBef>
              <a:spcAft>
                <a:spcPts val="500"/>
              </a:spcAft>
            </a:pPr>
            <a:r>
              <a:rPr lang="en-AU"/>
              <a:t>What teacher actions might intentionally:</a:t>
            </a:r>
          </a:p>
          <a:p>
            <a:pPr marL="454025" lvl="1" indent="-222250">
              <a:spcBef>
                <a:spcPts val="0"/>
              </a:spcBef>
              <a:spcAft>
                <a:spcPts val="500"/>
              </a:spcAft>
            </a:pPr>
            <a:r>
              <a:rPr lang="en-AU" sz="2800"/>
              <a:t>‘lower the cost of failure’ for your learners?</a:t>
            </a:r>
          </a:p>
          <a:p>
            <a:pPr marL="454025" lvl="1" indent="-222250">
              <a:spcBef>
                <a:spcPts val="0"/>
              </a:spcBef>
              <a:spcAft>
                <a:spcPts val="500"/>
              </a:spcAft>
            </a:pPr>
            <a:r>
              <a:rPr lang="en-AU" sz="2800"/>
              <a:t>increase learners’ tolerance for challenge?</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78</a:t>
            </a:fld>
            <a:endParaRPr lang="en-US"/>
          </a:p>
        </p:txBody>
      </p:sp>
      <p:sp>
        <p:nvSpPr>
          <p:cNvPr id="3" name="TextBox 2">
            <a:extLst>
              <a:ext uri="{FF2B5EF4-FFF2-40B4-BE49-F238E27FC236}">
                <a16:creationId xmlns:a16="http://schemas.microsoft.com/office/drawing/2014/main" id="{E6A8D8AA-4724-744F-CEF1-C8C8DC0F9F18}"/>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79 to 83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29316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6.3 </a:t>
            </a:r>
            <a:r>
              <a:rPr lang="en-US" sz="3600" b="1">
                <a:solidFill>
                  <a:srgbClr val="A1DDD9"/>
                </a:solidFill>
              </a:rPr>
              <a:t>|</a:t>
            </a:r>
            <a:r>
              <a:rPr lang="en-US" sz="3600">
                <a:solidFill>
                  <a:schemeClr val="accent1"/>
                </a:solidFill>
              </a:rPr>
              <a:t> </a:t>
            </a:r>
            <a:r>
              <a:rPr lang="en-US" sz="3600" b="1">
                <a:solidFill>
                  <a:srgbClr val="077981"/>
                </a:solidFill>
                <a:latin typeface="+mn-lt"/>
              </a:rPr>
              <a:t>Creating safety for challenge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8434633" cy="4256709"/>
          </a:xfrm>
        </p:spPr>
        <p:txBody>
          <a:bodyPr lIns="0" tIns="0" rIns="0" bIns="0">
            <a:noAutofit/>
          </a:bodyPr>
          <a:lstStyle/>
          <a:p>
            <a:pPr marL="0" indent="0">
              <a:buNone/>
            </a:pPr>
            <a:r>
              <a:rPr lang="en-AU" sz="2800" b="1"/>
              <a:t>Considering the same upcoming experience and view page 79 of the primary years companion: </a:t>
            </a:r>
          </a:p>
          <a:p>
            <a:r>
              <a:rPr lang="en-AU" sz="2800"/>
              <a:t>How might you use the strategy outlined on page 79 </a:t>
            </a:r>
            <a:br>
              <a:rPr lang="en-AU" sz="2800"/>
            </a:br>
            <a:r>
              <a:rPr lang="en-AU" sz="2800"/>
              <a:t>to allow all learners to step into the challenge you </a:t>
            </a:r>
            <a:br>
              <a:rPr lang="en-AU" sz="2800"/>
            </a:br>
            <a:r>
              <a:rPr lang="en-AU" sz="2800"/>
              <a:t>have designed?</a:t>
            </a:r>
          </a:p>
          <a:p>
            <a:r>
              <a:rPr lang="en-AU" sz="2800"/>
              <a:t>What else could you do?</a:t>
            </a:r>
            <a:endParaRPr lang="en-AU" sz="24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79</a:t>
            </a:fld>
            <a:endParaRPr lang="en-US"/>
          </a:p>
        </p:txBody>
      </p:sp>
      <p:sp>
        <p:nvSpPr>
          <p:cNvPr id="3" name="TextBox 2">
            <a:extLst>
              <a:ext uri="{FF2B5EF4-FFF2-40B4-BE49-F238E27FC236}">
                <a16:creationId xmlns:a16="http://schemas.microsoft.com/office/drawing/2014/main" id="{25FA7CAD-2D53-782B-8BCE-830F24C7A981}"/>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79 to 83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B3E13AAA-DB2D-4B79-247D-B5608FE6E18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11446" y="1260000"/>
            <a:ext cx="2287057" cy="3239998"/>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1065218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ACA6E8-8DF4-A47D-C6C5-CC43BA5B71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875030">
            <a:off x="7958923" y="3030074"/>
            <a:ext cx="1717623" cy="2433300"/>
          </a:xfrm>
          <a:prstGeom prst="rect">
            <a:avLst/>
          </a:prstGeom>
          <a:ln>
            <a:noFill/>
          </a:ln>
          <a:effectLst>
            <a:outerShdw blurRad="50800" dist="38100" dir="2700000" algn="tl" rotWithShape="0">
              <a:prstClr val="black">
                <a:alpha val="40000"/>
              </a:prstClr>
            </a:outerShdw>
          </a:effectLst>
        </p:spPr>
      </p:pic>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p:txBody>
          <a:bodyPr/>
          <a:lstStyle/>
          <a:p>
            <a:r>
              <a:rPr lang="en-US" sz="4800" b="0"/>
              <a:t>SECTION 7 </a:t>
            </a:r>
            <a:r>
              <a:rPr lang="en-US" sz="4800" b="0">
                <a:solidFill>
                  <a:srgbClr val="56C4CF"/>
                </a:solidFill>
              </a:rPr>
              <a:t>|</a:t>
            </a:r>
            <a:r>
              <a:rPr lang="en-US" sz="4800" b="0"/>
              <a:t> </a:t>
            </a:r>
            <a:r>
              <a:rPr lang="en-US" sz="4800"/>
              <a:t>Metacognition and self-regulated learning</a:t>
            </a:r>
            <a:endParaRPr lang="en-AU" sz="4800"/>
          </a:p>
        </p:txBody>
      </p:sp>
      <p:pic>
        <p:nvPicPr>
          <p:cNvPr id="5" name="Picture 4">
            <a:extLst>
              <a:ext uri="{FF2B5EF4-FFF2-40B4-BE49-F238E27FC236}">
                <a16:creationId xmlns:a16="http://schemas.microsoft.com/office/drawing/2014/main" id="{10D6AB07-FE8B-8174-23F2-7156ECBF0F2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20844974">
            <a:off x="5294634" y="3081728"/>
            <a:ext cx="1717624" cy="2433301"/>
          </a:xfrm>
          <a:prstGeom prst="rect">
            <a:avLst/>
          </a:prstGeom>
          <a:ln>
            <a:no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81175" y="2614233"/>
            <a:ext cx="1717624" cy="2433300"/>
          </a:xfrm>
          <a:prstGeom prst="rect">
            <a:avLst/>
          </a:prstGeom>
          <a:ln>
            <a:noFill/>
          </a:ln>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F0C6D1C4-64EF-1CCA-0A11-7773DF25E802}"/>
              </a:ext>
            </a:extLst>
          </p:cNvPr>
          <p:cNvSpPr txBox="1"/>
          <p:nvPr/>
        </p:nvSpPr>
        <p:spPr>
          <a:xfrm>
            <a:off x="1126435" y="6376996"/>
            <a:ext cx="9760147"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AND SY COMPANION PAGES 154, 156, 157 and 73 to 77 (PY); 118, 120 to 121 and 64 to 66 (SY)</a:t>
            </a:r>
          </a:p>
        </p:txBody>
      </p:sp>
    </p:spTree>
    <p:extLst>
      <p:ext uri="{BB962C8B-B14F-4D97-AF65-F5344CB8AC3E}">
        <p14:creationId xmlns:p14="http://schemas.microsoft.com/office/powerpoint/2010/main" val="233106015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B841E158-6337-EEFF-380C-4DB055E28AD3}"/>
              </a:ext>
            </a:extLst>
          </p:cNvPr>
          <p:cNvGrpSpPr/>
          <p:nvPr/>
        </p:nvGrpSpPr>
        <p:grpSpPr>
          <a:xfrm>
            <a:off x="11180189" y="540000"/>
            <a:ext cx="465158" cy="670019"/>
            <a:chOff x="11180189" y="545258"/>
            <a:chExt cx="465158" cy="670019"/>
          </a:xfrm>
        </p:grpSpPr>
        <p:pic>
          <p:nvPicPr>
            <p:cNvPr id="19" name="Picture 18" descr="A black and blue rectangle with a corner&#10;&#10;Description automatically generated">
              <a:extLst>
                <a:ext uri="{FF2B5EF4-FFF2-40B4-BE49-F238E27FC236}">
                  <a16:creationId xmlns:a16="http://schemas.microsoft.com/office/drawing/2014/main" id="{24F076DA-EEC6-0CCE-2BB0-425AF333E0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20" name="Content Placeholder 6">
              <a:extLst>
                <a:ext uri="{FF2B5EF4-FFF2-40B4-BE49-F238E27FC236}">
                  <a16:creationId xmlns:a16="http://schemas.microsoft.com/office/drawing/2014/main" id="{CF8AA4F9-AD85-187B-F4BC-176CAFCCD1E4}"/>
                </a:ext>
              </a:extLst>
            </p:cNvPr>
            <p:cNvSpPr txBox="1">
              <a:spLocks/>
            </p:cNvSpPr>
            <p:nvPr/>
          </p:nvSpPr>
          <p:spPr>
            <a:xfrm>
              <a:off x="11180189" y="638958"/>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SY </a:t>
              </a:r>
              <a:br>
                <a:rPr lang="en-AU" sz="1100" b="1">
                  <a:solidFill>
                    <a:srgbClr val="077981"/>
                  </a:solidFill>
                  <a:ea typeface="Calibri"/>
                  <a:cs typeface="Calibri"/>
                </a:rPr>
              </a:br>
              <a:r>
                <a:rPr lang="en-AU" sz="1100" b="1">
                  <a:solidFill>
                    <a:srgbClr val="077981"/>
                  </a:solidFill>
                  <a:ea typeface="Calibri"/>
                  <a:cs typeface="Calibri"/>
                </a:rPr>
                <a:t>PAGE </a:t>
              </a:r>
              <a:br>
                <a:rPr lang="en-AU" sz="1100" b="1">
                  <a:solidFill>
                    <a:srgbClr val="077981"/>
                  </a:solidFill>
                  <a:ea typeface="Calibri"/>
                  <a:cs typeface="Calibri"/>
                </a:rPr>
              </a:br>
              <a:r>
                <a:rPr lang="en-AU" sz="1100" b="1">
                  <a:solidFill>
                    <a:srgbClr val="077981"/>
                  </a:solidFill>
                  <a:ea typeface="Calibri"/>
                  <a:cs typeface="Calibri"/>
                </a:rPr>
                <a:t>118</a:t>
              </a:r>
            </a:p>
          </p:txBody>
        </p:sp>
      </p:grpSp>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9576939" cy="576319"/>
          </a:xfrm>
        </p:spPr>
        <p:txBody>
          <a:bodyPr lIns="0" tIns="0" rIns="0" bIns="0" anchor="t" anchorCtr="0">
            <a:noAutofit/>
          </a:bodyPr>
          <a:lstStyle/>
          <a:p>
            <a:r>
              <a:rPr lang="en-US" sz="3600">
                <a:solidFill>
                  <a:schemeClr val="accent1"/>
                </a:solidFill>
              </a:rPr>
              <a:t>7.1</a:t>
            </a:r>
            <a:r>
              <a:rPr lang="en-US" sz="3600" b="1">
                <a:solidFill>
                  <a:srgbClr val="A1DDD9"/>
                </a:solidFill>
              </a:rPr>
              <a:t>|</a:t>
            </a:r>
            <a:r>
              <a:rPr lang="en-US" sz="3600">
                <a:solidFill>
                  <a:schemeClr val="accent1"/>
                </a:solidFill>
              </a:rPr>
              <a:t> </a:t>
            </a:r>
            <a:r>
              <a:rPr lang="en-US" sz="3600" b="1">
                <a:solidFill>
                  <a:srgbClr val="077981"/>
                </a:solidFill>
                <a:latin typeface="+mn-lt"/>
              </a:rPr>
              <a:t>Productive struggle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16319"/>
            <a:ext cx="9809047" cy="576320"/>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Introduction to metacognition and self-regulation</a:t>
            </a:r>
            <a:endParaRPr lang="en-AU" sz="32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81</a:t>
            </a:fld>
            <a:endParaRPr lang="en-US"/>
          </a:p>
        </p:txBody>
      </p:sp>
      <p:sp>
        <p:nvSpPr>
          <p:cNvPr id="5" name="TextBox 4">
            <a:extLst>
              <a:ext uri="{FF2B5EF4-FFF2-40B4-BE49-F238E27FC236}">
                <a16:creationId xmlns:a16="http://schemas.microsoft.com/office/drawing/2014/main" id="{B3D53D79-C1E4-FE76-A01C-E22673553424}"/>
              </a:ext>
            </a:extLst>
          </p:cNvPr>
          <p:cNvSpPr txBox="1"/>
          <p:nvPr/>
        </p:nvSpPr>
        <p:spPr>
          <a:xfrm>
            <a:off x="7072133" y="6376996"/>
            <a:ext cx="4392966"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Department for Education 2024e</a:t>
            </a:r>
          </a:p>
        </p:txBody>
      </p:sp>
      <p:sp>
        <p:nvSpPr>
          <p:cNvPr id="6" name="Content Placeholder 6">
            <a:extLst>
              <a:ext uri="{FF2B5EF4-FFF2-40B4-BE49-F238E27FC236}">
                <a16:creationId xmlns:a16="http://schemas.microsoft.com/office/drawing/2014/main" id="{A32F4425-A111-5AEC-BAF9-8CE9027727CE}"/>
              </a:ext>
            </a:extLst>
          </p:cNvPr>
          <p:cNvSpPr txBox="1">
            <a:spLocks/>
          </p:cNvSpPr>
          <p:nvPr/>
        </p:nvSpPr>
        <p:spPr>
          <a:xfrm>
            <a:off x="747283" y="1772380"/>
            <a:ext cx="2226534" cy="1940098"/>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t>Have a go at the Stroop test as we watch!</a:t>
            </a:r>
          </a:p>
          <a:p>
            <a:pPr marL="0" indent="0">
              <a:buFont typeface="Arial" panose="020B0604020202020204" pitchFamily="34" charset="0"/>
              <a:buNone/>
            </a:pPr>
            <a:endParaRPr lang="en-US"/>
          </a:p>
          <a:p>
            <a:pPr marL="0" indent="0">
              <a:buFont typeface="Arial" panose="020B0604020202020204" pitchFamily="34" charset="0"/>
              <a:buNone/>
            </a:pPr>
            <a:r>
              <a:rPr lang="en-US"/>
              <a:t>After watching the video, discuss…</a:t>
            </a:r>
          </a:p>
          <a:p>
            <a:pPr marL="0" indent="0">
              <a:buNone/>
            </a:pPr>
            <a:r>
              <a:rPr lang="en-AU">
                <a:effectLst/>
              </a:rPr>
              <a:t>How did it feel?</a:t>
            </a:r>
          </a:p>
          <a:p>
            <a:pPr marL="0" indent="0">
              <a:buFont typeface="Arial" panose="020B0604020202020204" pitchFamily="34" charset="0"/>
              <a:buNone/>
            </a:pPr>
            <a:endParaRPr lang="en-US"/>
          </a:p>
        </p:txBody>
      </p:sp>
      <p:pic>
        <p:nvPicPr>
          <p:cNvPr id="8" name="Picture 7" descr="A computer screen with a play button&#10;&#10;Description automatically generated">
            <a:extLst>
              <a:ext uri="{FF2B5EF4-FFF2-40B4-BE49-F238E27FC236}">
                <a16:creationId xmlns:a16="http://schemas.microsoft.com/office/drawing/2014/main" id="{133CB090-9959-C7A6-C5AE-A33717102F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39253" y="1334931"/>
            <a:ext cx="606093" cy="417310"/>
          </a:xfrm>
          <a:prstGeom prst="rect">
            <a:avLst/>
          </a:prstGeom>
        </p:spPr>
      </p:pic>
      <p:pic>
        <p:nvPicPr>
          <p:cNvPr id="10" name="Content Placeholder 7">
            <a:hlinkClick r:id="rId5"/>
            <a:extLst>
              <a:ext uri="{FF2B5EF4-FFF2-40B4-BE49-F238E27FC236}">
                <a16:creationId xmlns:a16="http://schemas.microsoft.com/office/drawing/2014/main" id="{9C623D56-479C-689D-2408-8E9F4858362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523050" y="1791914"/>
            <a:ext cx="5695132" cy="4351336"/>
          </a:xfrm>
          <a:prstGeom prst="rect">
            <a:avLst/>
          </a:prstGeom>
        </p:spPr>
      </p:pic>
      <p:grpSp>
        <p:nvGrpSpPr>
          <p:cNvPr id="15" name="Group 14">
            <a:extLst>
              <a:ext uri="{FF2B5EF4-FFF2-40B4-BE49-F238E27FC236}">
                <a16:creationId xmlns:a16="http://schemas.microsoft.com/office/drawing/2014/main" id="{6E3359A6-0301-3F01-F6E4-DFAE0E21F4D2}"/>
              </a:ext>
            </a:extLst>
          </p:cNvPr>
          <p:cNvGrpSpPr/>
          <p:nvPr/>
        </p:nvGrpSpPr>
        <p:grpSpPr>
          <a:xfrm>
            <a:off x="10590826" y="540000"/>
            <a:ext cx="465158" cy="670019"/>
            <a:chOff x="11180189" y="545258"/>
            <a:chExt cx="465158" cy="670019"/>
          </a:xfrm>
        </p:grpSpPr>
        <p:pic>
          <p:nvPicPr>
            <p:cNvPr id="16" name="Picture 15" descr="A black and blue rectangle with a corner&#10;&#10;Description automatically generated">
              <a:extLst>
                <a:ext uri="{FF2B5EF4-FFF2-40B4-BE49-F238E27FC236}">
                  <a16:creationId xmlns:a16="http://schemas.microsoft.com/office/drawing/2014/main" id="{E68DF7EF-E4DF-D060-0B27-1A7117A285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7" name="Content Placeholder 6">
              <a:extLst>
                <a:ext uri="{FF2B5EF4-FFF2-40B4-BE49-F238E27FC236}">
                  <a16:creationId xmlns:a16="http://schemas.microsoft.com/office/drawing/2014/main" id="{3ACED1BA-9385-38CF-8ECD-E3680ED76659}"/>
                </a:ext>
              </a:extLst>
            </p:cNvPr>
            <p:cNvSpPr txBox="1">
              <a:spLocks/>
            </p:cNvSpPr>
            <p:nvPr/>
          </p:nvSpPr>
          <p:spPr>
            <a:xfrm>
              <a:off x="11180189" y="638958"/>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PY </a:t>
              </a:r>
              <a:br>
                <a:rPr lang="en-AU" sz="1100" b="1">
                  <a:solidFill>
                    <a:srgbClr val="077981"/>
                  </a:solidFill>
                  <a:ea typeface="Calibri"/>
                  <a:cs typeface="Calibri"/>
                </a:rPr>
              </a:br>
              <a:r>
                <a:rPr lang="en-AU" sz="1100" b="1">
                  <a:solidFill>
                    <a:srgbClr val="077981"/>
                  </a:solidFill>
                  <a:ea typeface="Calibri"/>
                  <a:cs typeface="Calibri"/>
                </a:rPr>
                <a:t>PAGE </a:t>
              </a:r>
              <a:br>
                <a:rPr lang="en-AU" sz="1100" b="1">
                  <a:solidFill>
                    <a:srgbClr val="077981"/>
                  </a:solidFill>
                  <a:ea typeface="Calibri"/>
                  <a:cs typeface="Calibri"/>
                </a:rPr>
              </a:br>
              <a:r>
                <a:rPr lang="en-AU" sz="1100" b="1">
                  <a:solidFill>
                    <a:srgbClr val="077981"/>
                  </a:solidFill>
                  <a:ea typeface="Calibri"/>
                  <a:cs typeface="Calibri"/>
                </a:rPr>
                <a:t>154</a:t>
              </a:r>
            </a:p>
          </p:txBody>
        </p:sp>
      </p:grpSp>
    </p:spTree>
    <p:extLst>
      <p:ext uri="{BB962C8B-B14F-4D97-AF65-F5344CB8AC3E}">
        <p14:creationId xmlns:p14="http://schemas.microsoft.com/office/powerpoint/2010/main" val="360687899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7.1</a:t>
            </a:r>
            <a:r>
              <a:rPr lang="en-US" sz="3600" b="1">
                <a:solidFill>
                  <a:srgbClr val="A1DDD9"/>
                </a:solidFill>
              </a:rPr>
              <a:t>|</a:t>
            </a:r>
            <a:r>
              <a:rPr lang="en-US" sz="3600">
                <a:solidFill>
                  <a:schemeClr val="accent1"/>
                </a:solidFill>
              </a:rPr>
              <a:t> </a:t>
            </a:r>
            <a:r>
              <a:rPr lang="en-US" sz="3600" b="1">
                <a:solidFill>
                  <a:srgbClr val="077981"/>
                </a:solidFill>
                <a:latin typeface="+mn-lt"/>
              </a:rPr>
              <a:t>Productive struggle</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82</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48433" y="1407600"/>
            <a:ext cx="5695132" cy="4351336"/>
          </a:xfrm>
          <a:prstGeom prst="rect">
            <a:avLst/>
          </a:prstGeom>
        </p:spPr>
      </p:pic>
      <p:sp>
        <p:nvSpPr>
          <p:cNvPr id="3" name="TextBox 2">
            <a:extLst>
              <a:ext uri="{FF2B5EF4-FFF2-40B4-BE49-F238E27FC236}">
                <a16:creationId xmlns:a16="http://schemas.microsoft.com/office/drawing/2014/main" id="{620F8A81-C0BC-A8E9-0F75-F5E4F4720096}"/>
              </a:ext>
            </a:extLst>
          </p:cNvPr>
          <p:cNvSpPr txBox="1"/>
          <p:nvPr/>
        </p:nvSpPr>
        <p:spPr>
          <a:xfrm>
            <a:off x="5420139" y="6376996"/>
            <a:ext cx="6044959" cy="261610"/>
          </a:xfrm>
          <a:prstGeom prst="rect">
            <a:avLst/>
          </a:prstGeom>
          <a:noFill/>
          <a:ln>
            <a:noFill/>
          </a:ln>
        </p:spPr>
        <p:txBody>
          <a:bodyPr wrap="square" rtlCol="0">
            <a:spAutoFit/>
          </a:bodyPr>
          <a:lstStyle/>
          <a:p>
            <a:pPr algn="r">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 154 or SY PAGE 118</a:t>
            </a:r>
            <a:r>
              <a:rPr lang="en-AU" sz="1100">
                <a:solidFill>
                  <a:schemeClr val="bg1">
                    <a:lumMod val="50000"/>
                  </a:schemeClr>
                </a:solidFill>
                <a:latin typeface="Calibri" panose="020F0502020204030204"/>
              </a:rPr>
              <a:t>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a:t>
            </a:r>
            <a:r>
              <a:rPr kumimoji="0" lang="en-AU" sz="1100" b="0" i="0" u="none" strike="noStrike" kern="1200" cap="none" spc="0" normalizeH="0" baseline="0" noProof="0" err="1">
                <a:ln>
                  <a:noFill/>
                </a:ln>
                <a:solidFill>
                  <a:schemeClr val="bg1">
                    <a:lumMod val="50000"/>
                  </a:schemeClr>
                </a:solidFill>
                <a:effectLst/>
                <a:uLnTx/>
                <a:uFillTx/>
                <a:latin typeface="Calibri" panose="020F0502020204030204"/>
                <a:ea typeface="+mn-ea"/>
                <a:cs typeface="+mn-cs"/>
              </a:rPr>
              <a:t>Wiliam</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 2019d</a:t>
            </a: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56725"/>
            <a:ext cx="606093" cy="417310"/>
          </a:xfrm>
          <a:prstGeom prst="rect">
            <a:avLst/>
          </a:prstGeom>
        </p:spPr>
      </p:pic>
    </p:spTree>
    <p:extLst>
      <p:ext uri="{BB962C8B-B14F-4D97-AF65-F5344CB8AC3E}">
        <p14:creationId xmlns:p14="http://schemas.microsoft.com/office/powerpoint/2010/main" val="245983770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7.1</a:t>
            </a:r>
            <a:r>
              <a:rPr lang="en-US" sz="3600" b="1">
                <a:solidFill>
                  <a:srgbClr val="A1DDD9"/>
                </a:solidFill>
              </a:rPr>
              <a:t>|</a:t>
            </a:r>
            <a:r>
              <a:rPr lang="en-US" sz="3600">
                <a:solidFill>
                  <a:schemeClr val="accent1"/>
                </a:solidFill>
              </a:rPr>
              <a:t> </a:t>
            </a:r>
            <a:r>
              <a:rPr lang="en-US" sz="3600" b="1">
                <a:solidFill>
                  <a:srgbClr val="077981"/>
                </a:solidFill>
                <a:latin typeface="+mn-lt"/>
              </a:rPr>
              <a:t>Productive struggle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4256709"/>
          </a:xfrm>
        </p:spPr>
        <p:txBody>
          <a:bodyPr lIns="0" tIns="0" rIns="0" bIns="0">
            <a:noAutofit/>
          </a:bodyPr>
          <a:lstStyle/>
          <a:p>
            <a:pPr marL="0" indent="0">
              <a:buNone/>
            </a:pPr>
            <a:r>
              <a:rPr lang="en-AU"/>
              <a:t>How do we currently design for productive struggle?</a:t>
            </a:r>
          </a:p>
          <a:p>
            <a:pPr marL="0" indent="0">
              <a:buNone/>
            </a:pPr>
            <a:r>
              <a:rPr lang="en-AU" sz="1800"/>
              <a:t>Use the questions on page 154 (primary years) or page 118 (secondary years) </a:t>
            </a:r>
            <a:br>
              <a:rPr lang="en-AU" sz="1800"/>
            </a:br>
            <a:r>
              <a:rPr lang="en-AU" sz="1800"/>
              <a:t>of your companion to guide your discussion.</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83</a:t>
            </a:fld>
            <a:endParaRPr lang="en-US"/>
          </a:p>
        </p:txBody>
      </p:sp>
      <p:pic>
        <p:nvPicPr>
          <p:cNvPr id="4" name="Picture 3" descr="A group of people with speech bubbles&#10;&#10;Description automatically generated">
            <a:extLst>
              <a:ext uri="{FF2B5EF4-FFF2-40B4-BE49-F238E27FC236}">
                <a16:creationId xmlns:a16="http://schemas.microsoft.com/office/drawing/2014/main" id="{6970FA2B-424A-252A-E570-4F4D47D747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pic>
        <p:nvPicPr>
          <p:cNvPr id="5" name="Picture 4">
            <a:extLst>
              <a:ext uri="{FF2B5EF4-FFF2-40B4-BE49-F238E27FC236}">
                <a16:creationId xmlns:a16="http://schemas.microsoft.com/office/drawing/2014/main" id="{04A21615-C00A-B9FA-1BD4-5E924A727D8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597313" y="1260001"/>
            <a:ext cx="2287057" cy="3239998"/>
          </a:xfrm>
          <a:prstGeom prst="rect">
            <a:avLst/>
          </a:prstGeom>
          <a:ln>
            <a:solidFill>
              <a:schemeClr val="bg2"/>
            </a:solidFill>
          </a:ln>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2E75B3B8-6047-7C4B-F688-45C279502E52}"/>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 154 or SY PAGE 118</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107773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7.1</a:t>
            </a:r>
            <a:r>
              <a:rPr lang="en-US" sz="3600" b="1">
                <a:solidFill>
                  <a:srgbClr val="A1DDD9"/>
                </a:solidFill>
              </a:rPr>
              <a:t>|</a:t>
            </a:r>
            <a:r>
              <a:rPr lang="en-US" sz="3600">
                <a:solidFill>
                  <a:schemeClr val="accent1"/>
                </a:solidFill>
              </a:rPr>
              <a:t> </a:t>
            </a:r>
            <a:r>
              <a:rPr lang="en-US" sz="3600" b="1">
                <a:solidFill>
                  <a:srgbClr val="077981"/>
                </a:solidFill>
                <a:latin typeface="+mn-lt"/>
              </a:rPr>
              <a:t>Productive struggle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8" cy="4256709"/>
          </a:xfrm>
        </p:spPr>
        <p:txBody>
          <a:bodyPr lIns="0" tIns="0" rIns="0" bIns="0">
            <a:noAutofit/>
          </a:bodyPr>
          <a:lstStyle/>
          <a:p>
            <a:pPr marL="0" indent="0">
              <a:buNone/>
            </a:pPr>
            <a:r>
              <a:rPr lang="en-AU" b="1"/>
              <a:t>With your colleagues, consider the following:</a:t>
            </a:r>
            <a:endParaRPr lang="en-AU"/>
          </a:p>
          <a:p>
            <a:r>
              <a:rPr lang="en-AU"/>
              <a:t>How might we design for productive struggle in our upcoming learning?</a:t>
            </a:r>
          </a:p>
          <a:p>
            <a:r>
              <a:rPr lang="en-AU"/>
              <a:t>How might we ensure that </a:t>
            </a:r>
            <a:r>
              <a:rPr lang="en-AU" b="1"/>
              <a:t>every</a:t>
            </a:r>
            <a:r>
              <a:rPr lang="en-AU"/>
              <a:t> learner can experience this?</a:t>
            </a:r>
          </a:p>
          <a:p>
            <a:r>
              <a:rPr lang="en-AU"/>
              <a:t>How might we partner with learners to design learning at an appropriate level of challenge?</a:t>
            </a:r>
          </a:p>
          <a:p>
            <a:endParaRPr lang="en-AU"/>
          </a:p>
          <a:p>
            <a:pPr marL="285750" indent="-285750">
              <a:buFontTx/>
              <a:buChar char="-"/>
            </a:pPr>
            <a:endParaRPr lang="en-AU"/>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84</a:t>
            </a:fld>
            <a:endParaRPr lang="en-US"/>
          </a:p>
        </p:txBody>
      </p:sp>
      <p:pic>
        <p:nvPicPr>
          <p:cNvPr id="3" name="Picture 2" descr="A group of people with speech bubbles&#10;&#10;Description automatically generated">
            <a:extLst>
              <a:ext uri="{FF2B5EF4-FFF2-40B4-BE49-F238E27FC236}">
                <a16:creationId xmlns:a16="http://schemas.microsoft.com/office/drawing/2014/main" id="{ABAC4476-ACEB-4F1E-F44C-0B4A25EDF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4" name="TextBox 3">
            <a:extLst>
              <a:ext uri="{FF2B5EF4-FFF2-40B4-BE49-F238E27FC236}">
                <a16:creationId xmlns:a16="http://schemas.microsoft.com/office/drawing/2014/main" id="{654B01D5-5B0D-866C-6A41-D23EFED00F7F}"/>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 154 or SY PAGE 118</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39930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7A408E4F-402B-16D0-A1EF-DE6697117848}"/>
              </a:ext>
            </a:extLst>
          </p:cNvPr>
          <p:cNvGrpSpPr/>
          <p:nvPr/>
        </p:nvGrpSpPr>
        <p:grpSpPr>
          <a:xfrm>
            <a:off x="11180189" y="548411"/>
            <a:ext cx="465158" cy="653197"/>
            <a:chOff x="11180189" y="545258"/>
            <a:chExt cx="465158" cy="653197"/>
          </a:xfrm>
        </p:grpSpPr>
        <p:pic>
          <p:nvPicPr>
            <p:cNvPr id="18" name="Picture 17" descr="A black and blue rectangle with a corner&#10;&#10;Description automatically generated">
              <a:extLst>
                <a:ext uri="{FF2B5EF4-FFF2-40B4-BE49-F238E27FC236}">
                  <a16:creationId xmlns:a16="http://schemas.microsoft.com/office/drawing/2014/main" id="{0113EB81-259E-2D01-328C-E22CAED848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9" name="Content Placeholder 6">
              <a:extLst>
                <a:ext uri="{FF2B5EF4-FFF2-40B4-BE49-F238E27FC236}">
                  <a16:creationId xmlns:a16="http://schemas.microsoft.com/office/drawing/2014/main" id="{7549038F-F37D-4A5C-E0E3-07310758D561}"/>
                </a:ext>
              </a:extLst>
            </p:cNvPr>
            <p:cNvSpPr txBox="1">
              <a:spLocks/>
            </p:cNvSpPr>
            <p:nvPr/>
          </p:nvSpPr>
          <p:spPr>
            <a:xfrm>
              <a:off x="11180189" y="612454"/>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SY </a:t>
              </a:r>
              <a:br>
                <a:rPr lang="en-AU" sz="900" b="1">
                  <a:solidFill>
                    <a:srgbClr val="077981"/>
                  </a:solidFill>
                  <a:ea typeface="Calibri"/>
                  <a:cs typeface="Calibri"/>
                </a:rPr>
              </a:br>
              <a:r>
                <a:rPr lang="en-AU" sz="900" b="1">
                  <a:solidFill>
                    <a:srgbClr val="077981"/>
                  </a:solidFill>
                  <a:ea typeface="Calibri"/>
                  <a:cs typeface="Calibri"/>
                </a:rPr>
                <a:t>PAGES </a:t>
              </a:r>
              <a:br>
                <a:rPr lang="en-AU" sz="900" b="1">
                  <a:solidFill>
                    <a:srgbClr val="077981"/>
                  </a:solidFill>
                  <a:ea typeface="Calibri"/>
                  <a:cs typeface="Calibri"/>
                </a:rPr>
              </a:br>
              <a:r>
                <a:rPr lang="en-AU" sz="900" b="1">
                  <a:solidFill>
                    <a:srgbClr val="077981"/>
                  </a:solidFill>
                  <a:ea typeface="Calibri"/>
                  <a:cs typeface="Calibri"/>
                </a:rPr>
                <a:t>120 to 121</a:t>
              </a:r>
            </a:p>
          </p:txBody>
        </p:sp>
      </p:grpSp>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9746619" cy="576319"/>
          </a:xfrm>
        </p:spPr>
        <p:txBody>
          <a:bodyPr lIns="0" tIns="0" rIns="0" bIns="0" anchor="t" anchorCtr="0">
            <a:noAutofit/>
          </a:bodyPr>
          <a:lstStyle/>
          <a:p>
            <a:r>
              <a:rPr lang="en-US" sz="3600">
                <a:solidFill>
                  <a:schemeClr val="accent1"/>
                </a:solidFill>
              </a:rPr>
              <a:t>7.2</a:t>
            </a:r>
            <a:r>
              <a:rPr lang="en-US" sz="3600" b="1">
                <a:solidFill>
                  <a:srgbClr val="A1DDD9"/>
                </a:solidFill>
              </a:rPr>
              <a:t>|</a:t>
            </a:r>
            <a:r>
              <a:rPr lang="en-US" sz="3600">
                <a:solidFill>
                  <a:schemeClr val="accent1"/>
                </a:solidFill>
              </a:rPr>
              <a:t> </a:t>
            </a:r>
            <a:r>
              <a:rPr lang="en-US" sz="3600" b="1">
                <a:solidFill>
                  <a:srgbClr val="077981"/>
                </a:solidFill>
                <a:latin typeface="+mn-lt"/>
              </a:rPr>
              <a:t>EEF Metacognition and self-regulated learning</a:t>
            </a:r>
            <a:endParaRPr lang="en-AU" sz="3600">
              <a:solidFill>
                <a:schemeClr val="accent1"/>
              </a:solidFill>
            </a:endParaRPr>
          </a:p>
        </p:txBody>
      </p:sp>
      <p:grpSp>
        <p:nvGrpSpPr>
          <p:cNvPr id="14" name="Group 13">
            <a:extLst>
              <a:ext uri="{FF2B5EF4-FFF2-40B4-BE49-F238E27FC236}">
                <a16:creationId xmlns:a16="http://schemas.microsoft.com/office/drawing/2014/main" id="{B5209ABD-12AF-BD67-01C0-F495E3285EFE}"/>
              </a:ext>
            </a:extLst>
          </p:cNvPr>
          <p:cNvGrpSpPr/>
          <p:nvPr/>
        </p:nvGrpSpPr>
        <p:grpSpPr>
          <a:xfrm>
            <a:off x="10590826" y="540000"/>
            <a:ext cx="465158" cy="653197"/>
            <a:chOff x="11180189" y="545258"/>
            <a:chExt cx="465158" cy="653197"/>
          </a:xfrm>
        </p:grpSpPr>
        <p:pic>
          <p:nvPicPr>
            <p:cNvPr id="15" name="Picture 14" descr="A black and blue rectangle with a corner&#10;&#10;Description automatically generated">
              <a:extLst>
                <a:ext uri="{FF2B5EF4-FFF2-40B4-BE49-F238E27FC236}">
                  <a16:creationId xmlns:a16="http://schemas.microsoft.com/office/drawing/2014/main" id="{F303BE2A-9395-124C-8150-99EC2B14AF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6" name="Content Placeholder 6">
              <a:extLst>
                <a:ext uri="{FF2B5EF4-FFF2-40B4-BE49-F238E27FC236}">
                  <a16:creationId xmlns:a16="http://schemas.microsoft.com/office/drawing/2014/main" id="{D9109897-D0D8-C9BF-8B28-D139F8B75A83}"/>
                </a:ext>
              </a:extLst>
            </p:cNvPr>
            <p:cNvSpPr txBox="1">
              <a:spLocks/>
            </p:cNvSpPr>
            <p:nvPr/>
          </p:nvSpPr>
          <p:spPr>
            <a:xfrm>
              <a:off x="11180189" y="612454"/>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PY </a:t>
              </a:r>
              <a:br>
                <a:rPr lang="en-AU" sz="900" b="1">
                  <a:solidFill>
                    <a:srgbClr val="077981"/>
                  </a:solidFill>
                  <a:ea typeface="Calibri"/>
                  <a:cs typeface="Calibri"/>
                </a:rPr>
              </a:br>
              <a:r>
                <a:rPr lang="en-AU" sz="900" b="1">
                  <a:solidFill>
                    <a:srgbClr val="077981"/>
                  </a:solidFill>
                  <a:ea typeface="Calibri"/>
                  <a:cs typeface="Calibri"/>
                </a:rPr>
                <a:t>PAGES </a:t>
              </a:r>
              <a:br>
                <a:rPr lang="en-AU" sz="900" b="1">
                  <a:solidFill>
                    <a:srgbClr val="077981"/>
                  </a:solidFill>
                  <a:ea typeface="Calibri"/>
                  <a:cs typeface="Calibri"/>
                </a:rPr>
              </a:br>
              <a:r>
                <a:rPr lang="en-AU" sz="900" b="1">
                  <a:solidFill>
                    <a:srgbClr val="077981"/>
                  </a:solidFill>
                  <a:ea typeface="Calibri"/>
                  <a:cs typeface="Calibri"/>
                </a:rPr>
                <a:t>156 to 157</a:t>
              </a:r>
            </a:p>
          </p:txBody>
        </p:sp>
      </p:gr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85</a:t>
            </a:fld>
            <a:endParaRPr lang="en-US"/>
          </a:p>
        </p:txBody>
      </p:sp>
      <p:sp>
        <p:nvSpPr>
          <p:cNvPr id="4" name="Content Placeholder 6">
            <a:extLst>
              <a:ext uri="{FF2B5EF4-FFF2-40B4-BE49-F238E27FC236}">
                <a16:creationId xmlns:a16="http://schemas.microsoft.com/office/drawing/2014/main" id="{55BE83B8-DFF5-8D76-AA72-27420CD9F143}"/>
              </a:ext>
            </a:extLst>
          </p:cNvPr>
          <p:cNvSpPr txBox="1">
            <a:spLocks/>
          </p:cNvSpPr>
          <p:nvPr/>
        </p:nvSpPr>
        <p:spPr>
          <a:xfrm>
            <a:off x="719999" y="1260000"/>
            <a:ext cx="7495483" cy="425670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b="1"/>
              <a:t>How are we going?</a:t>
            </a:r>
          </a:p>
          <a:p>
            <a:pPr marL="0" indent="0">
              <a:buNone/>
            </a:pPr>
            <a:r>
              <a:rPr lang="en-AU" sz="2800"/>
              <a:t>For each recommended action on the EEF poster, identify our current practice as:</a:t>
            </a:r>
          </a:p>
          <a:p>
            <a:pPr marL="285750" indent="-285750">
              <a:spcBef>
                <a:spcPts val="500"/>
              </a:spcBef>
              <a:buFont typeface="Arial" panose="020B0604020202020204" pitchFamily="34" charset="0"/>
              <a:buChar char="•"/>
            </a:pPr>
            <a:r>
              <a:rPr lang="en-AU" sz="2800"/>
              <a:t>embedded</a:t>
            </a:r>
          </a:p>
          <a:p>
            <a:pPr marL="285750" indent="-285750">
              <a:spcBef>
                <a:spcPts val="500"/>
              </a:spcBef>
              <a:buFont typeface="Arial" panose="020B0604020202020204" pitchFamily="34" charset="0"/>
              <a:buChar char="•"/>
            </a:pPr>
            <a:r>
              <a:rPr lang="en-AU" sz="2800"/>
              <a:t>progressing</a:t>
            </a:r>
          </a:p>
          <a:p>
            <a:pPr marL="285750" indent="-285750">
              <a:spcBef>
                <a:spcPts val="500"/>
              </a:spcBef>
              <a:buFont typeface="Arial" panose="020B0604020202020204" pitchFamily="34" charset="0"/>
              <a:buChar char="•"/>
            </a:pPr>
            <a:r>
              <a:rPr lang="en-AU" sz="2800"/>
              <a:t>emerging</a:t>
            </a:r>
          </a:p>
          <a:p>
            <a:pPr marL="285750" indent="-285750">
              <a:spcBef>
                <a:spcPts val="500"/>
              </a:spcBef>
              <a:buFont typeface="Arial" panose="020B0604020202020204" pitchFamily="34" charset="0"/>
              <a:buChar char="•"/>
            </a:pPr>
            <a:r>
              <a:rPr lang="en-AU" sz="2800"/>
              <a:t>not yet introduced.</a:t>
            </a:r>
          </a:p>
        </p:txBody>
      </p:sp>
      <p:pic>
        <p:nvPicPr>
          <p:cNvPr id="5" name="Picture 4">
            <a:extLst>
              <a:ext uri="{FF2B5EF4-FFF2-40B4-BE49-F238E27FC236}">
                <a16:creationId xmlns:a16="http://schemas.microsoft.com/office/drawing/2014/main" id="{83F8E2A2-B550-267D-85D8-F3D4EE0A98C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460000" y="1325226"/>
            <a:ext cx="2287057" cy="3239997"/>
          </a:xfrm>
          <a:prstGeom prst="rect">
            <a:avLst/>
          </a:prstGeom>
          <a:ln>
            <a:solidFill>
              <a:schemeClr val="bg2"/>
            </a:solidFill>
          </a:ln>
          <a:effectLst>
            <a:outerShdw blurRad="50800" dist="38100" dir="2700000" algn="tl" rotWithShape="0">
              <a:prstClr val="black">
                <a:alpha val="40000"/>
              </a:prstClr>
            </a:outerShdw>
          </a:effectLst>
        </p:spPr>
      </p:pic>
      <p:pic>
        <p:nvPicPr>
          <p:cNvPr id="8" name="Picture 7" descr="A question mark and light bulb&#10;&#10;Description automatically generated">
            <a:extLst>
              <a:ext uri="{FF2B5EF4-FFF2-40B4-BE49-F238E27FC236}">
                <a16:creationId xmlns:a16="http://schemas.microsoft.com/office/drawing/2014/main" id="{8EFCC214-4FAD-CAD2-3349-B184C7AD89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63749" y="1325226"/>
            <a:ext cx="581597" cy="595783"/>
          </a:xfrm>
          <a:prstGeom prst="rect">
            <a:avLst/>
          </a:prstGeom>
        </p:spPr>
      </p:pic>
      <p:sp>
        <p:nvSpPr>
          <p:cNvPr id="10" name="TextBox 9">
            <a:extLst>
              <a:ext uri="{FF2B5EF4-FFF2-40B4-BE49-F238E27FC236}">
                <a16:creationId xmlns:a16="http://schemas.microsoft.com/office/drawing/2014/main" id="{8C836393-AA95-2BB7-D67B-684FF40605CA}"/>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EEF 2021</a:t>
            </a:r>
          </a:p>
        </p:txBody>
      </p:sp>
    </p:spTree>
    <p:extLst>
      <p:ext uri="{BB962C8B-B14F-4D97-AF65-F5344CB8AC3E}">
        <p14:creationId xmlns:p14="http://schemas.microsoft.com/office/powerpoint/2010/main" val="20224151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7.2</a:t>
            </a:r>
            <a:r>
              <a:rPr lang="en-US" sz="3600" b="1">
                <a:solidFill>
                  <a:srgbClr val="A1DDD9"/>
                </a:solidFill>
              </a:rPr>
              <a:t>|</a:t>
            </a:r>
            <a:r>
              <a:rPr lang="en-US" sz="3600">
                <a:solidFill>
                  <a:schemeClr val="accent1"/>
                </a:solidFill>
              </a:rPr>
              <a:t> </a:t>
            </a:r>
            <a:r>
              <a:rPr lang="en-US" sz="3600" b="1">
                <a:solidFill>
                  <a:srgbClr val="077981"/>
                </a:solidFill>
                <a:latin typeface="+mn-lt"/>
              </a:rPr>
              <a:t>EEF Metacognition and self-regulated learning</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86</a:t>
            </a:fld>
            <a:endParaRPr lang="en-US"/>
          </a:p>
        </p:txBody>
      </p:sp>
      <p:sp>
        <p:nvSpPr>
          <p:cNvPr id="4" name="Content Placeholder 6">
            <a:extLst>
              <a:ext uri="{FF2B5EF4-FFF2-40B4-BE49-F238E27FC236}">
                <a16:creationId xmlns:a16="http://schemas.microsoft.com/office/drawing/2014/main" id="{55BE83B8-DFF5-8D76-AA72-27420CD9F143}"/>
              </a:ext>
            </a:extLst>
          </p:cNvPr>
          <p:cNvSpPr txBox="1">
            <a:spLocks/>
          </p:cNvSpPr>
          <p:nvPr/>
        </p:nvSpPr>
        <p:spPr>
          <a:xfrm>
            <a:off x="719999" y="1260000"/>
            <a:ext cx="6541413" cy="425670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b="1"/>
              <a:t>What are your team’s agreed next steps?</a:t>
            </a:r>
          </a:p>
          <a:p>
            <a:pPr marL="0" indent="0">
              <a:buNone/>
            </a:pPr>
            <a:r>
              <a:rPr lang="en-AU" sz="1800"/>
              <a:t>Record your agreed next steps on page 157 (primary years) or page 121 (secondary years) of your companion.</a:t>
            </a:r>
          </a:p>
        </p:txBody>
      </p:sp>
      <p:pic>
        <p:nvPicPr>
          <p:cNvPr id="5" name="Picture 4">
            <a:extLst>
              <a:ext uri="{FF2B5EF4-FFF2-40B4-BE49-F238E27FC236}">
                <a16:creationId xmlns:a16="http://schemas.microsoft.com/office/drawing/2014/main" id="{83F8E2A2-B550-267D-85D8-F3D4EE0A98C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260001"/>
            <a:ext cx="2287056" cy="3239997"/>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group of people with speech bubbles&#10;&#10;Description automatically generated">
            <a:extLst>
              <a:ext uri="{FF2B5EF4-FFF2-40B4-BE49-F238E27FC236}">
                <a16:creationId xmlns:a16="http://schemas.microsoft.com/office/drawing/2014/main" id="{12D92E19-1AF8-9F75-6439-2598AEE541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6" name="TextBox 5">
            <a:extLst>
              <a:ext uri="{FF2B5EF4-FFF2-40B4-BE49-F238E27FC236}">
                <a16:creationId xmlns:a16="http://schemas.microsoft.com/office/drawing/2014/main" id="{6D1FE9EF-7C8A-0E09-1EB5-121E9C087941}"/>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156 to 157 or SY PAGES 120 to 121</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987397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124981" cy="576319"/>
          </a:xfrm>
        </p:spPr>
        <p:txBody>
          <a:bodyPr lIns="0" tIns="0" rIns="0" bIns="0" anchor="t" anchorCtr="0">
            <a:noAutofit/>
          </a:bodyPr>
          <a:lstStyle/>
          <a:p>
            <a:r>
              <a:rPr lang="en-US" sz="3600">
                <a:solidFill>
                  <a:schemeClr val="accent1"/>
                </a:solidFill>
              </a:rPr>
              <a:t>7.3</a:t>
            </a:r>
            <a:r>
              <a:rPr lang="en-US" sz="3600" b="1">
                <a:solidFill>
                  <a:srgbClr val="A1DDD9"/>
                </a:solidFill>
              </a:rPr>
              <a:t>|</a:t>
            </a:r>
            <a:r>
              <a:rPr lang="en-US" sz="3600">
                <a:solidFill>
                  <a:schemeClr val="accent1"/>
                </a:solidFill>
              </a:rPr>
              <a:t> </a:t>
            </a:r>
            <a:r>
              <a:rPr lang="en-US" sz="3600" b="1">
                <a:solidFill>
                  <a:srgbClr val="077981"/>
                </a:solidFill>
                <a:latin typeface="+mn-lt"/>
              </a:rPr>
              <a:t>Creating think </a:t>
            </a:r>
            <a:r>
              <a:rPr lang="en-US" sz="3600" b="1" err="1">
                <a:solidFill>
                  <a:srgbClr val="077981"/>
                </a:solidFill>
                <a:latin typeface="+mn-lt"/>
              </a:rPr>
              <a:t>alouds</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87</a:t>
            </a:fld>
            <a:endParaRPr lang="en-US"/>
          </a:p>
        </p:txBody>
      </p:sp>
      <p:pic>
        <p:nvPicPr>
          <p:cNvPr id="6" name="Content Placeholder 7">
            <a:hlinkClick r:id="rId3"/>
            <a:extLst>
              <a:ext uri="{FF2B5EF4-FFF2-40B4-BE49-F238E27FC236}">
                <a16:creationId xmlns:a16="http://schemas.microsoft.com/office/drawing/2014/main" id="{A0476196-E0C5-4B9B-0AA6-8D6C994323A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48433" y="1406214"/>
            <a:ext cx="5695132" cy="4351337"/>
          </a:xfrm>
          <a:prstGeom prst="rect">
            <a:avLst/>
          </a:prstGeom>
        </p:spPr>
      </p:pic>
      <p:pic>
        <p:nvPicPr>
          <p:cNvPr id="8" name="Picture 7" descr="A computer screen with a play button&#10;&#10;Description automatically generated">
            <a:extLst>
              <a:ext uri="{FF2B5EF4-FFF2-40B4-BE49-F238E27FC236}">
                <a16:creationId xmlns:a16="http://schemas.microsoft.com/office/drawing/2014/main" id="{899313F5-1F4D-B0FD-63C8-6CF3F56CF9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1290492"/>
            <a:ext cx="606093" cy="417310"/>
          </a:xfrm>
          <a:prstGeom prst="rect">
            <a:avLst/>
          </a:prstGeom>
        </p:spPr>
      </p:pic>
      <p:sp>
        <p:nvSpPr>
          <p:cNvPr id="11" name="TextBox 10">
            <a:extLst>
              <a:ext uri="{FF2B5EF4-FFF2-40B4-BE49-F238E27FC236}">
                <a16:creationId xmlns:a16="http://schemas.microsoft.com/office/drawing/2014/main" id="{5BAFD80E-F57C-EB98-E2C9-95F3437B6EE7}"/>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a:t>
            </a:r>
            <a:r>
              <a:rPr kumimoji="0" lang="en-AU" sz="1100" b="0" i="0" u="none" strike="noStrike" kern="1200" cap="none" spc="0" normalizeH="0" baseline="0" noProof="0" err="1">
                <a:ln>
                  <a:noFill/>
                </a:ln>
                <a:solidFill>
                  <a:schemeClr val="bg1">
                    <a:lumMod val="50000"/>
                  </a:schemeClr>
                </a:solidFill>
                <a:effectLst/>
                <a:uLnTx/>
                <a:uFillTx/>
                <a:latin typeface="Calibri" panose="020F0502020204030204"/>
                <a:ea typeface="+mn-ea"/>
                <a:cs typeface="+mn-cs"/>
              </a:rPr>
              <a:t>Smekens</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 Education Solutions Inc 2019</a:t>
            </a:r>
          </a:p>
        </p:txBody>
      </p:sp>
      <p:grpSp>
        <p:nvGrpSpPr>
          <p:cNvPr id="7" name="Group 6">
            <a:extLst>
              <a:ext uri="{FF2B5EF4-FFF2-40B4-BE49-F238E27FC236}">
                <a16:creationId xmlns:a16="http://schemas.microsoft.com/office/drawing/2014/main" id="{BFA6951B-CC90-E97A-AE42-41C781C98CAE}"/>
              </a:ext>
            </a:extLst>
          </p:cNvPr>
          <p:cNvGrpSpPr/>
          <p:nvPr/>
        </p:nvGrpSpPr>
        <p:grpSpPr>
          <a:xfrm>
            <a:off x="11180189" y="548411"/>
            <a:ext cx="465158" cy="653197"/>
            <a:chOff x="11180189" y="545258"/>
            <a:chExt cx="465158" cy="653197"/>
          </a:xfrm>
        </p:grpSpPr>
        <p:pic>
          <p:nvPicPr>
            <p:cNvPr id="10" name="Picture 9" descr="A black and blue rectangle with a corner&#10;&#10;Description automatically generated">
              <a:extLst>
                <a:ext uri="{FF2B5EF4-FFF2-40B4-BE49-F238E27FC236}">
                  <a16:creationId xmlns:a16="http://schemas.microsoft.com/office/drawing/2014/main" id="{1002CA95-A681-0EDD-0D19-7B6180216F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2" name="Content Placeholder 6">
              <a:extLst>
                <a:ext uri="{FF2B5EF4-FFF2-40B4-BE49-F238E27FC236}">
                  <a16:creationId xmlns:a16="http://schemas.microsoft.com/office/drawing/2014/main" id="{74BBB887-F2EC-A4B0-EA79-F34A91FE2ED3}"/>
                </a:ext>
              </a:extLst>
            </p:cNvPr>
            <p:cNvSpPr txBox="1">
              <a:spLocks/>
            </p:cNvSpPr>
            <p:nvPr/>
          </p:nvSpPr>
          <p:spPr>
            <a:xfrm>
              <a:off x="11180189" y="612454"/>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SY </a:t>
              </a:r>
              <a:br>
                <a:rPr lang="en-AU" sz="900" b="1">
                  <a:solidFill>
                    <a:srgbClr val="077981"/>
                  </a:solidFill>
                  <a:ea typeface="Calibri"/>
                  <a:cs typeface="Calibri"/>
                </a:rPr>
              </a:br>
              <a:r>
                <a:rPr lang="en-AU" sz="900" b="1">
                  <a:solidFill>
                    <a:srgbClr val="077981"/>
                  </a:solidFill>
                  <a:ea typeface="Calibri"/>
                  <a:cs typeface="Calibri"/>
                </a:rPr>
                <a:t>PAGES </a:t>
              </a:r>
              <a:br>
                <a:rPr lang="en-AU" sz="900" b="1">
                  <a:solidFill>
                    <a:srgbClr val="077981"/>
                  </a:solidFill>
                  <a:ea typeface="Calibri"/>
                  <a:cs typeface="Calibri"/>
                </a:rPr>
              </a:br>
              <a:r>
                <a:rPr lang="en-AU" sz="900" b="1">
                  <a:solidFill>
                    <a:srgbClr val="077981"/>
                  </a:solidFill>
                  <a:ea typeface="Calibri"/>
                  <a:cs typeface="Calibri"/>
                </a:rPr>
                <a:t>64 to</a:t>
              </a:r>
              <a:br>
                <a:rPr lang="en-AU" sz="900" b="1">
                  <a:solidFill>
                    <a:srgbClr val="077981"/>
                  </a:solidFill>
                  <a:ea typeface="Calibri"/>
                  <a:cs typeface="Calibri"/>
                </a:rPr>
              </a:br>
              <a:r>
                <a:rPr lang="en-AU" sz="900" b="1">
                  <a:solidFill>
                    <a:srgbClr val="077981"/>
                  </a:solidFill>
                  <a:ea typeface="Calibri"/>
                  <a:cs typeface="Calibri"/>
                </a:rPr>
                <a:t>66</a:t>
              </a:r>
            </a:p>
          </p:txBody>
        </p:sp>
      </p:grpSp>
    </p:spTree>
    <p:extLst>
      <p:ext uri="{BB962C8B-B14F-4D97-AF65-F5344CB8AC3E}">
        <p14:creationId xmlns:p14="http://schemas.microsoft.com/office/powerpoint/2010/main" val="50807378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7.3</a:t>
            </a:r>
            <a:r>
              <a:rPr lang="en-US" sz="3600" b="1">
                <a:solidFill>
                  <a:srgbClr val="A1DDD9"/>
                </a:solidFill>
              </a:rPr>
              <a:t>|</a:t>
            </a:r>
            <a:r>
              <a:rPr lang="en-US" sz="3600">
                <a:solidFill>
                  <a:schemeClr val="accent1"/>
                </a:solidFill>
              </a:rPr>
              <a:t> </a:t>
            </a:r>
            <a:r>
              <a:rPr lang="en-US" sz="3600" b="1">
                <a:solidFill>
                  <a:srgbClr val="077981"/>
                </a:solidFill>
                <a:latin typeface="+mn-lt"/>
              </a:rPr>
              <a:t>Creating think </a:t>
            </a:r>
            <a:r>
              <a:rPr lang="en-US" sz="3600" b="1" err="1">
                <a:solidFill>
                  <a:srgbClr val="077981"/>
                </a:solidFill>
                <a:latin typeface="+mn-lt"/>
              </a:rPr>
              <a:t>alouds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1" y="1260000"/>
            <a:ext cx="10478942" cy="4921558"/>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Your experience of think </a:t>
            </a:r>
            <a:r>
              <a:rPr lang="en-AU" sz="3200" b="1" err="1">
                <a:solidFill>
                  <a:srgbClr val="00295B"/>
                </a:solidFill>
              </a:rPr>
              <a:t>alouds</a:t>
            </a:r>
            <a:endParaRPr lang="en-AU" sz="3200"/>
          </a:p>
          <a:p>
            <a:pPr marL="0" indent="0">
              <a:buNone/>
            </a:pPr>
            <a:r>
              <a:rPr lang="en-AU"/>
              <a:t>When have you learned from another person modelling their thinking out loud? </a:t>
            </a:r>
            <a:r>
              <a:rPr lang="en-AU" b="1"/>
              <a:t>Consider all settings, not just formal learning!</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88</a:t>
            </a:fld>
            <a:endParaRPr lang="en-US"/>
          </a:p>
        </p:txBody>
      </p:sp>
      <p:sp>
        <p:nvSpPr>
          <p:cNvPr id="3" name="TextBox 2">
            <a:extLst>
              <a:ext uri="{FF2B5EF4-FFF2-40B4-BE49-F238E27FC236}">
                <a16:creationId xmlns:a16="http://schemas.microsoft.com/office/drawing/2014/main" id="{3F8B9740-2F57-35D9-E8E5-5D8C0B1BD451}"/>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PAGES 64 to 66</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4" name="Picture 3" descr="A question mark and light bulb&#10;&#10;Description automatically generated">
            <a:extLst>
              <a:ext uri="{FF2B5EF4-FFF2-40B4-BE49-F238E27FC236}">
                <a16:creationId xmlns:a16="http://schemas.microsoft.com/office/drawing/2014/main" id="{ADF8DB63-7AEC-0E06-1B8C-08213CA24E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3749" y="520536"/>
            <a:ext cx="581597" cy="595783"/>
          </a:xfrm>
          <a:prstGeom prst="rect">
            <a:avLst/>
          </a:prstGeom>
        </p:spPr>
      </p:pic>
    </p:spTree>
    <p:extLst>
      <p:ext uri="{BB962C8B-B14F-4D97-AF65-F5344CB8AC3E}">
        <p14:creationId xmlns:p14="http://schemas.microsoft.com/office/powerpoint/2010/main" val="3981816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7.3</a:t>
            </a:r>
            <a:r>
              <a:rPr lang="en-US" sz="3600" b="1">
                <a:solidFill>
                  <a:srgbClr val="A1DDD9"/>
                </a:solidFill>
              </a:rPr>
              <a:t>|</a:t>
            </a:r>
            <a:r>
              <a:rPr lang="en-US" sz="3600">
                <a:solidFill>
                  <a:schemeClr val="accent1"/>
                </a:solidFill>
              </a:rPr>
              <a:t> </a:t>
            </a:r>
            <a:r>
              <a:rPr lang="en-US" sz="3600" b="1">
                <a:solidFill>
                  <a:srgbClr val="077981"/>
                </a:solidFill>
                <a:latin typeface="+mn-lt"/>
              </a:rPr>
              <a:t>Creating think </a:t>
            </a:r>
            <a:r>
              <a:rPr lang="en-US" sz="3600" b="1" err="1">
                <a:solidFill>
                  <a:srgbClr val="077981"/>
                </a:solidFill>
                <a:latin typeface="+mn-lt"/>
              </a:rPr>
              <a:t>alouds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0305"/>
            <a:ext cx="10925347" cy="2814656"/>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Share your experience of think </a:t>
            </a:r>
            <a:r>
              <a:rPr lang="en-AU" sz="3200" b="1" err="1">
                <a:solidFill>
                  <a:srgbClr val="00295B"/>
                </a:solidFill>
              </a:rPr>
              <a:t>alouds</a:t>
            </a:r>
            <a:endParaRPr lang="en-AU" sz="3200"/>
          </a:p>
          <a:p>
            <a:pPr marL="0" indent="0">
              <a:spcBef>
                <a:spcPts val="0"/>
              </a:spcBef>
              <a:spcAft>
                <a:spcPts val="500"/>
              </a:spcAft>
              <a:buNone/>
            </a:pPr>
            <a:r>
              <a:rPr lang="en-AU"/>
              <a:t>With a partner, discuss:</a:t>
            </a:r>
          </a:p>
          <a:p>
            <a:pPr marL="0" indent="0">
              <a:spcBef>
                <a:spcPts val="0"/>
              </a:spcBef>
              <a:spcAft>
                <a:spcPts val="1000"/>
              </a:spcAft>
              <a:buNone/>
            </a:pPr>
            <a:r>
              <a:rPr lang="en-AU"/>
              <a:t>How did being exposed to another person’s thinking support your learning in your chosen example?</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89</a:t>
            </a:fld>
            <a:endParaRPr lang="en-US"/>
          </a:p>
        </p:txBody>
      </p:sp>
      <p:sp>
        <p:nvSpPr>
          <p:cNvPr id="4" name="TextBox 3">
            <a:extLst>
              <a:ext uri="{FF2B5EF4-FFF2-40B4-BE49-F238E27FC236}">
                <a16:creationId xmlns:a16="http://schemas.microsoft.com/office/drawing/2014/main" id="{DD2DC69F-95E4-BE93-27FE-755E25736CFA}"/>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PAGES 64 to 66</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5" name="Picture 4" descr="A group of people with speech bubbles&#10;&#10;Description automatically generated">
            <a:extLst>
              <a:ext uri="{FF2B5EF4-FFF2-40B4-BE49-F238E27FC236}">
                <a16:creationId xmlns:a16="http://schemas.microsoft.com/office/drawing/2014/main" id="{85B9A1CB-D68C-B37C-8A9C-57AC4671B8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416955045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7.3</a:t>
            </a:r>
            <a:r>
              <a:rPr lang="en-US" sz="3600" b="1">
                <a:solidFill>
                  <a:srgbClr val="A1DDD9"/>
                </a:solidFill>
              </a:rPr>
              <a:t>|</a:t>
            </a:r>
            <a:r>
              <a:rPr lang="en-US" sz="3600">
                <a:solidFill>
                  <a:schemeClr val="accent1"/>
                </a:solidFill>
              </a:rPr>
              <a:t> </a:t>
            </a:r>
            <a:r>
              <a:rPr lang="en-US" sz="3600" b="1">
                <a:solidFill>
                  <a:srgbClr val="077981"/>
                </a:solidFill>
                <a:latin typeface="+mn-lt"/>
              </a:rPr>
              <a:t>Creating think </a:t>
            </a:r>
            <a:r>
              <a:rPr lang="en-US" sz="3600" b="1" err="1">
                <a:solidFill>
                  <a:srgbClr val="077981"/>
                </a:solidFill>
                <a:latin typeface="+mn-lt"/>
              </a:rPr>
              <a:t>alouds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8"/>
            <a:ext cx="7420128" cy="4895947"/>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Current practice with think </a:t>
            </a:r>
            <a:r>
              <a:rPr lang="en-AU" sz="3200" b="1" err="1">
                <a:solidFill>
                  <a:srgbClr val="00295B"/>
                </a:solidFill>
              </a:rPr>
              <a:t>alouds</a:t>
            </a:r>
            <a:endParaRPr lang="en-AU" sz="3200" b="1">
              <a:solidFill>
                <a:srgbClr val="00295B"/>
              </a:solidFill>
            </a:endParaRPr>
          </a:p>
          <a:p>
            <a:pPr marL="0" indent="0">
              <a:spcBef>
                <a:spcPts val="0"/>
              </a:spcBef>
              <a:spcAft>
                <a:spcPts val="1000"/>
              </a:spcAft>
              <a:buNone/>
            </a:pPr>
            <a:r>
              <a:rPr lang="en-AU"/>
              <a:t>With a partner, discuss and respond to the questions on page 65 of the secondary years companion. </a:t>
            </a:r>
          </a:p>
          <a:p>
            <a:pPr marL="0" indent="0">
              <a:lnSpc>
                <a:spcPct val="100000"/>
              </a:lnSpc>
              <a:spcBef>
                <a:spcPts val="0"/>
              </a:spcBef>
              <a:spcAft>
                <a:spcPts val="500"/>
              </a:spcAft>
              <a:buNone/>
            </a:pPr>
            <a:endParaRPr lang="en-AU" sz="32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90</a:t>
            </a:fld>
            <a:endParaRPr lang="en-US"/>
          </a:p>
        </p:txBody>
      </p:sp>
      <p:sp>
        <p:nvSpPr>
          <p:cNvPr id="3" name="TextBox 2">
            <a:extLst>
              <a:ext uri="{FF2B5EF4-FFF2-40B4-BE49-F238E27FC236}">
                <a16:creationId xmlns:a16="http://schemas.microsoft.com/office/drawing/2014/main" id="{53EB7655-DF01-C810-675A-6E17AAD8E96D}"/>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PAGES 64 to 66</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90AE64C7-3CDD-C5AA-6153-64642627C51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266354"/>
            <a:ext cx="2287055" cy="3227290"/>
          </a:xfrm>
          <a:prstGeom prst="rect">
            <a:avLst/>
          </a:prstGeom>
          <a:ln>
            <a:solidFill>
              <a:schemeClr val="bg2"/>
            </a:solidFill>
          </a:ln>
          <a:effectLst>
            <a:outerShdw blurRad="50800" dist="38100" dir="2700000" algn="tl" rotWithShape="0">
              <a:prstClr val="black">
                <a:alpha val="40000"/>
              </a:prstClr>
            </a:outerShdw>
          </a:effectLst>
        </p:spPr>
      </p:pic>
      <p:pic>
        <p:nvPicPr>
          <p:cNvPr id="5" name="Picture 4" descr="A group of people with speech bubbles&#10;&#10;Description automatically generated">
            <a:extLst>
              <a:ext uri="{FF2B5EF4-FFF2-40B4-BE49-F238E27FC236}">
                <a16:creationId xmlns:a16="http://schemas.microsoft.com/office/drawing/2014/main" id="{2813F04E-A340-B23C-D757-BEB59C5D1A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377350117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7.3</a:t>
            </a:r>
            <a:r>
              <a:rPr lang="en-US" sz="3600" b="1">
                <a:solidFill>
                  <a:srgbClr val="A1DDD9"/>
                </a:solidFill>
              </a:rPr>
              <a:t>|</a:t>
            </a:r>
            <a:r>
              <a:rPr lang="en-US" sz="3600">
                <a:solidFill>
                  <a:schemeClr val="accent1"/>
                </a:solidFill>
              </a:rPr>
              <a:t> </a:t>
            </a:r>
            <a:r>
              <a:rPr lang="en-US" sz="3600" b="1">
                <a:solidFill>
                  <a:srgbClr val="077981"/>
                </a:solidFill>
                <a:latin typeface="+mn-lt"/>
              </a:rPr>
              <a:t>Creating think </a:t>
            </a:r>
            <a:r>
              <a:rPr lang="en-US" sz="3600" b="1" err="1">
                <a:solidFill>
                  <a:srgbClr val="077981"/>
                </a:solidFill>
                <a:latin typeface="+mn-lt"/>
              </a:rPr>
              <a:t>alouds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8"/>
            <a:ext cx="7637420" cy="4895947"/>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Planning for think </a:t>
            </a:r>
            <a:r>
              <a:rPr lang="en-AU" sz="3200" b="1" err="1">
                <a:solidFill>
                  <a:srgbClr val="00295B"/>
                </a:solidFill>
              </a:rPr>
              <a:t>alouds</a:t>
            </a:r>
            <a:endParaRPr lang="en-AU" sz="3200" b="1">
              <a:solidFill>
                <a:srgbClr val="00295B"/>
              </a:solidFill>
            </a:endParaRPr>
          </a:p>
          <a:p>
            <a:pPr marL="0" indent="0">
              <a:buNone/>
            </a:pPr>
            <a:r>
              <a:rPr lang="en-AU" sz="2800"/>
              <a:t>What will be your ‘step in’ or ‘next step’ for think </a:t>
            </a:r>
            <a:r>
              <a:rPr lang="en-AU" sz="2800" err="1"/>
              <a:t>alouds</a:t>
            </a:r>
            <a:r>
              <a:rPr lang="en-AU" sz="2800"/>
              <a:t>?</a:t>
            </a:r>
          </a:p>
          <a:p>
            <a:pPr marL="0" indent="0">
              <a:buNone/>
            </a:pPr>
            <a:r>
              <a:rPr lang="en-AU"/>
              <a:t>Record your thinking on page 66 of the secondary years companion.</a:t>
            </a:r>
            <a:endParaRPr lang="en-AU" sz="28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91</a:t>
            </a:fld>
            <a:endParaRPr lang="en-US"/>
          </a:p>
        </p:txBody>
      </p:sp>
      <p:sp>
        <p:nvSpPr>
          <p:cNvPr id="3" name="TextBox 2">
            <a:extLst>
              <a:ext uri="{FF2B5EF4-FFF2-40B4-BE49-F238E27FC236}">
                <a16:creationId xmlns:a16="http://schemas.microsoft.com/office/drawing/2014/main" id="{53EB7655-DF01-C810-675A-6E17AAD8E96D}"/>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PAGES 64 to 66</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90AE64C7-3CDD-C5AA-6153-64642627C51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266355"/>
            <a:ext cx="2287055" cy="3227288"/>
          </a:xfrm>
          <a:prstGeom prst="rect">
            <a:avLst/>
          </a:prstGeom>
          <a:ln>
            <a:solidFill>
              <a:schemeClr val="bg2"/>
            </a:solidFill>
          </a:ln>
          <a:effectLst>
            <a:outerShdw blurRad="50800" dist="38100" dir="2700000" algn="tl" rotWithShape="0">
              <a:prstClr val="black">
                <a:alpha val="40000"/>
              </a:prstClr>
            </a:outerShdw>
          </a:effectLst>
        </p:spPr>
      </p:pic>
      <p:pic>
        <p:nvPicPr>
          <p:cNvPr id="5" name="Picture 4" descr="A group of people with speech bubbles&#10;&#10;Description automatically generated">
            <a:extLst>
              <a:ext uri="{FF2B5EF4-FFF2-40B4-BE49-F238E27FC236}">
                <a16:creationId xmlns:a16="http://schemas.microsoft.com/office/drawing/2014/main" id="{2813F04E-A340-B23C-D757-BEB59C5D1A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320828866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A486A03-CE4E-B571-1975-3DB6F822E764}"/>
              </a:ext>
            </a:extLst>
          </p:cNvPr>
          <p:cNvGrpSpPr/>
          <p:nvPr/>
        </p:nvGrpSpPr>
        <p:grpSpPr>
          <a:xfrm>
            <a:off x="11180189" y="1266355"/>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4501BBAB-C2E4-E5CC-34F9-10375280D7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2" name="Content Placeholder 6">
              <a:extLst>
                <a:ext uri="{FF2B5EF4-FFF2-40B4-BE49-F238E27FC236}">
                  <a16:creationId xmlns:a16="http://schemas.microsoft.com/office/drawing/2014/main" id="{4A45ADB6-8D5E-9AC5-7664-C19D3D5859C9}"/>
                </a:ext>
              </a:extLst>
            </p:cNvPr>
            <p:cNvSpPr txBox="1">
              <a:spLocks/>
            </p:cNvSpPr>
            <p:nvPr/>
          </p:nvSpPr>
          <p:spPr>
            <a:xfrm>
              <a:off x="11180189" y="612454"/>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SY </a:t>
              </a:r>
              <a:br>
                <a:rPr lang="en-AU" sz="900" b="1">
                  <a:solidFill>
                    <a:srgbClr val="077981"/>
                  </a:solidFill>
                  <a:ea typeface="Calibri"/>
                  <a:cs typeface="Calibri"/>
                </a:rPr>
              </a:br>
              <a:r>
                <a:rPr lang="en-AU" sz="900" b="1">
                  <a:solidFill>
                    <a:srgbClr val="077981"/>
                  </a:solidFill>
                  <a:ea typeface="Calibri"/>
                  <a:cs typeface="Calibri"/>
                </a:rPr>
                <a:t>PAGES </a:t>
              </a:r>
              <a:br>
                <a:rPr lang="en-AU" sz="900" b="1">
                  <a:solidFill>
                    <a:srgbClr val="077981"/>
                  </a:solidFill>
                  <a:ea typeface="Calibri"/>
                  <a:cs typeface="Calibri"/>
                </a:rPr>
              </a:br>
              <a:r>
                <a:rPr lang="en-AU" sz="900" b="1">
                  <a:solidFill>
                    <a:srgbClr val="077981"/>
                  </a:solidFill>
                  <a:ea typeface="Calibri"/>
                  <a:cs typeface="Calibri"/>
                </a:rPr>
                <a:t>72–74</a:t>
              </a:r>
              <a:br>
                <a:rPr lang="en-AU" sz="900" b="1">
                  <a:solidFill>
                    <a:srgbClr val="077981"/>
                  </a:solidFill>
                  <a:ea typeface="Calibri"/>
                  <a:cs typeface="Calibri"/>
                </a:rPr>
              </a:br>
              <a:r>
                <a:rPr lang="en-AU" sz="900" b="1">
                  <a:solidFill>
                    <a:srgbClr val="077981"/>
                  </a:solidFill>
                  <a:ea typeface="Calibri"/>
                  <a:cs typeface="Calibri"/>
                </a:rPr>
                <a:t>+ 120</a:t>
              </a:r>
            </a:p>
          </p:txBody>
        </p:sp>
      </p:grpSp>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925347" cy="576319"/>
          </a:xfrm>
        </p:spPr>
        <p:txBody>
          <a:bodyPr lIns="0" tIns="0" rIns="0" bIns="0" anchor="t" anchorCtr="0">
            <a:noAutofit/>
          </a:bodyPr>
          <a:lstStyle/>
          <a:p>
            <a:r>
              <a:rPr lang="en-US" sz="3600">
                <a:solidFill>
                  <a:schemeClr val="accent1"/>
                </a:solidFill>
              </a:rPr>
              <a:t>7.4</a:t>
            </a:r>
            <a:r>
              <a:rPr lang="en-US" sz="3600" b="1">
                <a:solidFill>
                  <a:srgbClr val="A1DDD9"/>
                </a:solidFill>
              </a:rPr>
              <a:t>|</a:t>
            </a:r>
            <a:r>
              <a:rPr lang="en-US" sz="3600">
                <a:solidFill>
                  <a:schemeClr val="accent1"/>
                </a:solidFill>
              </a:rPr>
              <a:t> </a:t>
            </a:r>
            <a:r>
              <a:rPr lang="en-US" sz="3600" b="1">
                <a:solidFill>
                  <a:srgbClr val="077981"/>
                </a:solidFill>
                <a:latin typeface="+mn-lt"/>
              </a:rPr>
              <a:t>Scaffolding for planning, monitoring and evaluating</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8" y="1219658"/>
            <a:ext cx="7848647" cy="4895947"/>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EEF Metacognition and self-regulated learning </a:t>
            </a:r>
          </a:p>
          <a:p>
            <a:pPr marL="0" indent="0">
              <a:spcBef>
                <a:spcPts val="0"/>
              </a:spcBef>
              <a:spcAft>
                <a:spcPts val="1000"/>
              </a:spcAft>
              <a:buNone/>
            </a:pPr>
            <a:r>
              <a:rPr lang="en-AU" sz="2800"/>
              <a:t>Take some time to read the recommendations from the Education Endowment Foundation’s research.</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92</a:t>
            </a:fld>
            <a:endParaRPr lang="en-US"/>
          </a:p>
        </p:txBody>
      </p:sp>
      <p:pic>
        <p:nvPicPr>
          <p:cNvPr id="4" name="Picture 3">
            <a:extLst>
              <a:ext uri="{FF2B5EF4-FFF2-40B4-BE49-F238E27FC236}">
                <a16:creationId xmlns:a16="http://schemas.microsoft.com/office/drawing/2014/main" id="{90AE64C7-3CDD-C5AA-6153-64642627C51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730889" y="1266355"/>
            <a:ext cx="2287054" cy="3227288"/>
          </a:xfrm>
          <a:prstGeom prst="rect">
            <a:avLst/>
          </a:prstGeom>
          <a:ln>
            <a:solidFill>
              <a:schemeClr val="bg2"/>
            </a:solidFill>
          </a:ln>
          <a:effectLst>
            <a:outerShdw blurRad="50800" dist="38100" dir="2700000" algn="tl" rotWithShape="0">
              <a:prstClr val="black">
                <a:alpha val="40000"/>
              </a:prstClr>
            </a:outerShdw>
          </a:effectLst>
        </p:spPr>
      </p:pic>
      <p:sp>
        <p:nvSpPr>
          <p:cNvPr id="11" name="TextBox 10">
            <a:extLst>
              <a:ext uri="{FF2B5EF4-FFF2-40B4-BE49-F238E27FC236}">
                <a16:creationId xmlns:a16="http://schemas.microsoft.com/office/drawing/2014/main" id="{337574B8-D198-9AB3-E4E7-B6A0E29104C3}"/>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EEF 2021</a:t>
            </a:r>
          </a:p>
        </p:txBody>
      </p:sp>
    </p:spTree>
    <p:extLst>
      <p:ext uri="{BB962C8B-B14F-4D97-AF65-F5344CB8AC3E}">
        <p14:creationId xmlns:p14="http://schemas.microsoft.com/office/powerpoint/2010/main" val="247246108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10">
            <a:extLst>
              <a:ext uri="{FF2B5EF4-FFF2-40B4-BE49-F238E27FC236}">
                <a16:creationId xmlns:a16="http://schemas.microsoft.com/office/drawing/2014/main" id="{0953DBEF-E43E-793D-6B11-4D5BBE01718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6149" y="3667631"/>
            <a:ext cx="1325563" cy="1325563"/>
          </a:xfr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925347" cy="576319"/>
          </a:xfrm>
        </p:spPr>
        <p:txBody>
          <a:bodyPr lIns="0" tIns="0" rIns="0" bIns="0" anchor="t" anchorCtr="0">
            <a:noAutofit/>
          </a:bodyPr>
          <a:lstStyle/>
          <a:p>
            <a:r>
              <a:rPr lang="en-US" sz="3600">
                <a:solidFill>
                  <a:schemeClr val="accent1"/>
                </a:solidFill>
              </a:rPr>
              <a:t>7.4</a:t>
            </a:r>
            <a:r>
              <a:rPr lang="en-US" sz="3600" b="1">
                <a:solidFill>
                  <a:srgbClr val="A1DDD9"/>
                </a:solidFill>
              </a:rPr>
              <a:t>|</a:t>
            </a:r>
            <a:r>
              <a:rPr lang="en-US" sz="3600">
                <a:solidFill>
                  <a:schemeClr val="accent1"/>
                </a:solidFill>
              </a:rPr>
              <a:t> </a:t>
            </a:r>
            <a:r>
              <a:rPr lang="en-US" sz="3600" b="1">
                <a:solidFill>
                  <a:srgbClr val="077981"/>
                </a:solidFill>
                <a:latin typeface="+mn-lt"/>
              </a:rPr>
              <a:t>Scaffolding for planning, monitoring and evaluating</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8"/>
            <a:ext cx="7430944" cy="1970711"/>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Considering a task</a:t>
            </a:r>
          </a:p>
          <a:p>
            <a:pPr marL="0" indent="0">
              <a:spcBef>
                <a:spcPts val="0"/>
              </a:spcBef>
              <a:spcAft>
                <a:spcPts val="1000"/>
              </a:spcAft>
              <a:buNone/>
            </a:pPr>
            <a:r>
              <a:rPr lang="en-AU"/>
              <a:t>Explore the Dan Meyer (2012) ‘Popcorn picker’ online task page. </a:t>
            </a:r>
          </a:p>
          <a:p>
            <a:pPr marL="0" indent="0">
              <a:spcBef>
                <a:spcPts val="0"/>
              </a:spcBef>
              <a:spcAft>
                <a:spcPts val="1000"/>
              </a:spcAft>
              <a:buNone/>
            </a:pPr>
            <a:r>
              <a:rPr lang="en-AU"/>
              <a:t>Which of the EEF recommendations are evident?</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93</a:t>
            </a:fld>
            <a:endParaRPr lang="en-US"/>
          </a:p>
        </p:txBody>
      </p:sp>
      <p:pic>
        <p:nvPicPr>
          <p:cNvPr id="4" name="Picture 3">
            <a:extLst>
              <a:ext uri="{FF2B5EF4-FFF2-40B4-BE49-F238E27FC236}">
                <a16:creationId xmlns:a16="http://schemas.microsoft.com/office/drawing/2014/main" id="{90AE64C7-3CDD-C5AA-6153-64642627C51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358293" y="1266355"/>
            <a:ext cx="2287054" cy="3227288"/>
          </a:xfrm>
          <a:prstGeom prst="rect">
            <a:avLst/>
          </a:prstGeom>
          <a:ln>
            <a:solidFill>
              <a:schemeClr val="bg2"/>
            </a:solidFill>
          </a:ln>
          <a:effectLst>
            <a:outerShdw blurRad="50800" dist="38100" dir="2700000" algn="tl" rotWithShape="0">
              <a:prstClr val="black">
                <a:alpha val="40000"/>
              </a:prstClr>
            </a:outerShdw>
          </a:effectLst>
        </p:spPr>
      </p:pic>
      <p:sp>
        <p:nvSpPr>
          <p:cNvPr id="11" name="TextBox 10">
            <a:extLst>
              <a:ext uri="{FF2B5EF4-FFF2-40B4-BE49-F238E27FC236}">
                <a16:creationId xmlns:a16="http://schemas.microsoft.com/office/drawing/2014/main" id="{337574B8-D198-9AB3-E4E7-B6A0E29104C3}"/>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PAGES 72 to 74 and 120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EEF 2021</a:t>
            </a:r>
          </a:p>
        </p:txBody>
      </p:sp>
      <p:sp>
        <p:nvSpPr>
          <p:cNvPr id="12" name="Content Placeholder 6">
            <a:extLst>
              <a:ext uri="{FF2B5EF4-FFF2-40B4-BE49-F238E27FC236}">
                <a16:creationId xmlns:a16="http://schemas.microsoft.com/office/drawing/2014/main" id="{87C3CEF6-CA4A-5FB5-5E6C-E2186EC32182}"/>
              </a:ext>
            </a:extLst>
          </p:cNvPr>
          <p:cNvSpPr txBox="1">
            <a:spLocks/>
          </p:cNvSpPr>
          <p:nvPr/>
        </p:nvSpPr>
        <p:spPr>
          <a:xfrm>
            <a:off x="2121096" y="4188542"/>
            <a:ext cx="5302259" cy="356858"/>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1800" b="0" i="0" u="sng">
                <a:solidFill>
                  <a:schemeClr val="bg1">
                    <a:lumMod val="50000"/>
                  </a:schemeClr>
                </a:solidFill>
                <a:effectLst/>
                <a:latin typeface="Roboto" panose="02000000000000000000" pitchFamily="2" charset="0"/>
                <a:hlinkClick r:id="rId5">
                  <a:extLst>
                    <a:ext uri="{A12FA001-AC4F-418D-AE19-62706E023703}">
                      <ahyp:hlinkClr xmlns:ahyp="http://schemas.microsoft.com/office/drawing/2018/hyperlinkcolor" val="tx"/>
                    </a:ext>
                  </a:extLst>
                </a:hlinkClick>
              </a:rPr>
              <a:t>http://curriculumlearningsa.shor.tn/PopcornPicker</a:t>
            </a:r>
            <a:endParaRPr lang="en-AU" sz="1800">
              <a:solidFill>
                <a:schemeClr val="bg1">
                  <a:lumMod val="50000"/>
                </a:schemeClr>
              </a:solidFill>
            </a:endParaRPr>
          </a:p>
        </p:txBody>
      </p:sp>
    </p:spTree>
    <p:extLst>
      <p:ext uri="{BB962C8B-B14F-4D97-AF65-F5344CB8AC3E}">
        <p14:creationId xmlns:p14="http://schemas.microsoft.com/office/powerpoint/2010/main" val="142576581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925347" cy="576319"/>
          </a:xfrm>
        </p:spPr>
        <p:txBody>
          <a:bodyPr lIns="0" tIns="0" rIns="0" bIns="0" anchor="t" anchorCtr="0">
            <a:noAutofit/>
          </a:bodyPr>
          <a:lstStyle/>
          <a:p>
            <a:r>
              <a:rPr lang="en-US" sz="3600">
                <a:solidFill>
                  <a:schemeClr val="accent1"/>
                </a:solidFill>
              </a:rPr>
              <a:t>7.4</a:t>
            </a:r>
            <a:r>
              <a:rPr lang="en-US" sz="3600" b="1">
                <a:solidFill>
                  <a:srgbClr val="A1DDD9"/>
                </a:solidFill>
              </a:rPr>
              <a:t>|</a:t>
            </a:r>
            <a:r>
              <a:rPr lang="en-US" sz="3600">
                <a:solidFill>
                  <a:schemeClr val="accent1"/>
                </a:solidFill>
              </a:rPr>
              <a:t> </a:t>
            </a:r>
            <a:r>
              <a:rPr lang="en-US" sz="3600" b="1">
                <a:solidFill>
                  <a:srgbClr val="077981"/>
                </a:solidFill>
                <a:latin typeface="+mn-lt"/>
              </a:rPr>
              <a:t>Scaffolding for planning, monitoring and evaluating</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8" y="1219658"/>
            <a:ext cx="8256853" cy="3725968"/>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Implicit practices for planning, monitoring </a:t>
            </a:r>
            <a:br>
              <a:rPr lang="en-AU" sz="3200" b="1">
                <a:solidFill>
                  <a:srgbClr val="00295B"/>
                </a:solidFill>
              </a:rPr>
            </a:br>
            <a:r>
              <a:rPr lang="en-AU" sz="3200" b="1">
                <a:solidFill>
                  <a:srgbClr val="00295B"/>
                </a:solidFill>
              </a:rPr>
              <a:t>and evaluating</a:t>
            </a:r>
          </a:p>
          <a:p>
            <a:pPr marL="0" indent="0">
              <a:spcBef>
                <a:spcPts val="0"/>
              </a:spcBef>
              <a:spcAft>
                <a:spcPts val="1000"/>
              </a:spcAft>
              <a:buNone/>
            </a:pPr>
            <a:r>
              <a:rPr lang="en-AU" sz="2800"/>
              <a:t>What more subtle practices support students to embed planning, monitoring and evaluating?</a:t>
            </a:r>
          </a:p>
          <a:p>
            <a:pPr marL="0" indent="0">
              <a:spcBef>
                <a:spcPts val="0"/>
              </a:spcBef>
              <a:spcAft>
                <a:spcPts val="1000"/>
              </a:spcAft>
              <a:buNone/>
            </a:pPr>
            <a:r>
              <a:rPr lang="en-AU">
                <a:effectLst/>
              </a:rPr>
              <a:t>Consider and respond</a:t>
            </a:r>
            <a:r>
              <a:rPr lang="en-AU"/>
              <a:t> </a:t>
            </a:r>
            <a:r>
              <a:rPr lang="en-AU">
                <a:effectLst/>
              </a:rPr>
              <a:t>to the questions on page 73 </a:t>
            </a:r>
            <a:br>
              <a:rPr lang="en-AU">
                <a:effectLst/>
              </a:rPr>
            </a:br>
            <a:r>
              <a:rPr lang="en-AU">
                <a:effectLst/>
              </a:rPr>
              <a:t>of the secondary years companion.</a:t>
            </a:r>
          </a:p>
          <a:p>
            <a:pPr marL="0" indent="0">
              <a:spcBef>
                <a:spcPts val="0"/>
              </a:spcBef>
              <a:spcAft>
                <a:spcPts val="1000"/>
              </a:spcAft>
              <a:buNone/>
            </a:pPr>
            <a:endParaRPr lang="en-AU" sz="28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94</a:t>
            </a:fld>
            <a:endParaRPr lang="en-US"/>
          </a:p>
        </p:txBody>
      </p:sp>
      <p:pic>
        <p:nvPicPr>
          <p:cNvPr id="4" name="Picture 3">
            <a:extLst>
              <a:ext uri="{FF2B5EF4-FFF2-40B4-BE49-F238E27FC236}">
                <a16:creationId xmlns:a16="http://schemas.microsoft.com/office/drawing/2014/main" id="{90AE64C7-3CDD-C5AA-6153-64642627C51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58293" y="1266355"/>
            <a:ext cx="2287054" cy="3227287"/>
          </a:xfrm>
          <a:prstGeom prst="rect">
            <a:avLst/>
          </a:prstGeom>
          <a:ln>
            <a:solidFill>
              <a:schemeClr val="bg2"/>
            </a:solidFill>
          </a:ln>
          <a:effectLst>
            <a:outerShdw blurRad="50800" dist="38100" dir="2700000" algn="tl" rotWithShape="0">
              <a:prstClr val="black">
                <a:alpha val="40000"/>
              </a:prstClr>
            </a:outerShdw>
          </a:effectLst>
        </p:spPr>
      </p:pic>
      <p:sp>
        <p:nvSpPr>
          <p:cNvPr id="11" name="TextBox 10">
            <a:extLst>
              <a:ext uri="{FF2B5EF4-FFF2-40B4-BE49-F238E27FC236}">
                <a16:creationId xmlns:a16="http://schemas.microsoft.com/office/drawing/2014/main" id="{337574B8-D198-9AB3-E4E7-B6A0E29104C3}"/>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PAGES 72 to 74 and 120</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355030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925347" cy="576319"/>
          </a:xfrm>
        </p:spPr>
        <p:txBody>
          <a:bodyPr lIns="0" tIns="0" rIns="0" bIns="0" anchor="t" anchorCtr="0">
            <a:noAutofit/>
          </a:bodyPr>
          <a:lstStyle/>
          <a:p>
            <a:r>
              <a:rPr lang="en-US" sz="3600">
                <a:solidFill>
                  <a:schemeClr val="accent1"/>
                </a:solidFill>
              </a:rPr>
              <a:t>7.4</a:t>
            </a:r>
            <a:r>
              <a:rPr lang="en-US" sz="3600" b="1">
                <a:solidFill>
                  <a:srgbClr val="A1DDD9"/>
                </a:solidFill>
              </a:rPr>
              <a:t>|</a:t>
            </a:r>
            <a:r>
              <a:rPr lang="en-US" sz="3600">
                <a:solidFill>
                  <a:schemeClr val="accent1"/>
                </a:solidFill>
              </a:rPr>
              <a:t> </a:t>
            </a:r>
            <a:r>
              <a:rPr lang="en-US" sz="3600" b="1">
                <a:solidFill>
                  <a:srgbClr val="077981"/>
                </a:solidFill>
                <a:latin typeface="+mn-lt"/>
              </a:rPr>
              <a:t>Scaffolding for planning, monitoring and evaluating</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8"/>
            <a:ext cx="8115244" cy="3725968"/>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Planning to scaffold</a:t>
            </a:r>
          </a:p>
          <a:p>
            <a:pPr marL="0" indent="0">
              <a:spcBef>
                <a:spcPts val="0"/>
              </a:spcBef>
              <a:spcAft>
                <a:spcPts val="1000"/>
              </a:spcAft>
              <a:buNone/>
            </a:pPr>
            <a:r>
              <a:rPr lang="en-AU" sz="2800"/>
              <a:t>Consider a learning experience your students will engage with soon.</a:t>
            </a:r>
          </a:p>
          <a:p>
            <a:pPr marL="0" indent="0">
              <a:spcBef>
                <a:spcPts val="0"/>
              </a:spcBef>
              <a:spcAft>
                <a:spcPts val="1000"/>
              </a:spcAft>
              <a:buNone/>
            </a:pPr>
            <a:r>
              <a:rPr lang="en-AU" sz="2800"/>
              <a:t>How might you use questions to support your learners to plan, monitor and evaluate?</a:t>
            </a:r>
          </a:p>
          <a:p>
            <a:pPr marL="0" indent="0">
              <a:spcBef>
                <a:spcPts val="0"/>
              </a:spcBef>
              <a:spcAft>
                <a:spcPts val="1000"/>
              </a:spcAft>
              <a:buNone/>
            </a:pPr>
            <a:r>
              <a:rPr lang="en-AU">
                <a:effectLst/>
              </a:rPr>
              <a:t>Record your thinking on page 74 of the </a:t>
            </a:r>
            <a:r>
              <a:rPr lang="en-AU"/>
              <a:t>secondary years </a:t>
            </a:r>
            <a:r>
              <a:rPr lang="en-AU">
                <a:effectLst/>
              </a:rPr>
              <a:t>companion.</a:t>
            </a:r>
          </a:p>
          <a:p>
            <a:pPr marL="0" indent="0">
              <a:spcBef>
                <a:spcPts val="0"/>
              </a:spcBef>
              <a:spcAft>
                <a:spcPts val="1000"/>
              </a:spcAft>
              <a:buNone/>
            </a:pPr>
            <a:endParaRPr lang="en-AU" sz="28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95</a:t>
            </a:fld>
            <a:endParaRPr lang="en-US"/>
          </a:p>
        </p:txBody>
      </p:sp>
      <p:pic>
        <p:nvPicPr>
          <p:cNvPr id="4" name="Picture 3">
            <a:extLst>
              <a:ext uri="{FF2B5EF4-FFF2-40B4-BE49-F238E27FC236}">
                <a16:creationId xmlns:a16="http://schemas.microsoft.com/office/drawing/2014/main" id="{90AE64C7-3CDD-C5AA-6153-64642627C51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58293" y="1266355"/>
            <a:ext cx="2287053" cy="3227287"/>
          </a:xfrm>
          <a:prstGeom prst="rect">
            <a:avLst/>
          </a:prstGeom>
          <a:ln>
            <a:solidFill>
              <a:schemeClr val="bg2"/>
            </a:solidFill>
          </a:ln>
          <a:effectLst>
            <a:outerShdw blurRad="50800" dist="38100" dir="2700000" algn="tl" rotWithShape="0">
              <a:prstClr val="black">
                <a:alpha val="40000"/>
              </a:prstClr>
            </a:outerShdw>
          </a:effectLst>
        </p:spPr>
      </p:pic>
      <p:sp>
        <p:nvSpPr>
          <p:cNvPr id="11" name="TextBox 10">
            <a:extLst>
              <a:ext uri="{FF2B5EF4-FFF2-40B4-BE49-F238E27FC236}">
                <a16:creationId xmlns:a16="http://schemas.microsoft.com/office/drawing/2014/main" id="{337574B8-D198-9AB3-E4E7-B6A0E29104C3}"/>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PAGES 72 to 74 and 120</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18540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001009" cy="576319"/>
          </a:xfrm>
        </p:spPr>
        <p:txBody>
          <a:bodyPr lIns="0" tIns="0" rIns="0" bIns="0" anchor="t" anchorCtr="0">
            <a:noAutofit/>
          </a:bodyPr>
          <a:lstStyle/>
          <a:p>
            <a:r>
              <a:rPr lang="en-US" sz="3600">
                <a:solidFill>
                  <a:schemeClr val="accent1"/>
                </a:solidFill>
              </a:rPr>
              <a:t>7.5</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Learning logs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10801141" cy="4256709"/>
          </a:xfrm>
        </p:spPr>
        <p:txBody>
          <a:bodyPr lIns="0" tIns="0" rIns="0" bIns="0">
            <a:noAutofit/>
          </a:bodyPr>
          <a:lstStyle/>
          <a:p>
            <a:pPr marL="0" indent="0" algn="l">
              <a:lnSpc>
                <a:spcPct val="107000"/>
              </a:lnSpc>
              <a:spcBef>
                <a:spcPts val="0"/>
              </a:spcBef>
              <a:spcAft>
                <a:spcPts val="1000"/>
              </a:spcAft>
              <a:buNone/>
            </a:pPr>
            <a:r>
              <a:rPr lang="en-AU" kern="100">
                <a:effectLst/>
              </a:rPr>
              <a:t>When used routinely, learning logs can be a simple way to normalise </a:t>
            </a:r>
            <a:br>
              <a:rPr lang="en-AU" kern="100">
                <a:effectLst/>
              </a:rPr>
            </a:br>
            <a:r>
              <a:rPr lang="en-AU" kern="100">
                <a:effectLst/>
              </a:rPr>
              <a:t>and habituate metacognition. </a:t>
            </a:r>
          </a:p>
          <a:p>
            <a:pPr marL="0" indent="0" algn="l">
              <a:lnSpc>
                <a:spcPct val="107000"/>
              </a:lnSpc>
              <a:spcBef>
                <a:spcPts val="0"/>
              </a:spcBef>
              <a:spcAft>
                <a:spcPts val="1000"/>
              </a:spcAft>
              <a:buNone/>
            </a:pPr>
            <a:r>
              <a:rPr lang="en-AU" kern="100">
                <a:effectLst/>
              </a:rPr>
              <a:t>Additionally, learning logs can be a powerful formative assessment strategy, giving teachers valuable insight into their students as learners.</a:t>
            </a:r>
          </a:p>
          <a:p>
            <a:pPr marL="0" indent="0" algn="l">
              <a:lnSpc>
                <a:spcPct val="107000"/>
              </a:lnSpc>
              <a:spcBef>
                <a:spcPts val="0"/>
              </a:spcBef>
              <a:spcAft>
                <a:spcPts val="1000"/>
              </a:spcAft>
              <a:buNone/>
            </a:pPr>
            <a:r>
              <a:rPr lang="en-AU" sz="1800" kern="100"/>
              <a:t>See page 73 of the companion.</a:t>
            </a:r>
            <a:endParaRPr lang="en-AU" sz="1800" kern="100">
              <a:effectLst/>
            </a:endParaRPr>
          </a:p>
          <a:p>
            <a:pPr marL="0" indent="0" algn="l">
              <a:lnSpc>
                <a:spcPct val="107000"/>
              </a:lnSpc>
              <a:spcBef>
                <a:spcPts val="0"/>
              </a:spcBef>
              <a:spcAft>
                <a:spcPts val="1000"/>
              </a:spcAft>
              <a:buNone/>
            </a:pPr>
            <a:r>
              <a:rPr lang="en-AU" kern="100">
                <a:effectLst/>
              </a:rPr>
              <a:t> </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96</a:t>
            </a:fld>
            <a:endParaRPr lang="en-US"/>
          </a:p>
        </p:txBody>
      </p:sp>
      <p:pic>
        <p:nvPicPr>
          <p:cNvPr id="10" name="Picture 9" descr="A blue line drawing of a person and a question mark&#10;&#10;Description automatically generated">
            <a:extLst>
              <a:ext uri="{FF2B5EF4-FFF2-40B4-BE49-F238E27FC236}">
                <a16:creationId xmlns:a16="http://schemas.microsoft.com/office/drawing/2014/main" id="{C1217D45-FBEF-A305-F2B3-B8759B43C5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1325226"/>
            <a:ext cx="589091" cy="720000"/>
          </a:xfrm>
          <a:prstGeom prst="rect">
            <a:avLst/>
          </a:prstGeom>
        </p:spPr>
      </p:pic>
      <p:grpSp>
        <p:nvGrpSpPr>
          <p:cNvPr id="12" name="Group 11">
            <a:extLst>
              <a:ext uri="{FF2B5EF4-FFF2-40B4-BE49-F238E27FC236}">
                <a16:creationId xmlns:a16="http://schemas.microsoft.com/office/drawing/2014/main" id="{DCB256DD-58CD-A1C1-D8A4-8082931C76CD}"/>
              </a:ext>
            </a:extLst>
          </p:cNvPr>
          <p:cNvGrpSpPr/>
          <p:nvPr/>
        </p:nvGrpSpPr>
        <p:grpSpPr>
          <a:xfrm>
            <a:off x="11180188" y="540000"/>
            <a:ext cx="465158" cy="653197"/>
            <a:chOff x="11180189" y="545258"/>
            <a:chExt cx="465158" cy="653197"/>
          </a:xfrm>
        </p:grpSpPr>
        <p:pic>
          <p:nvPicPr>
            <p:cNvPr id="13" name="Picture 12" descr="A black and blue rectangle with a corner&#10;&#10;Description automatically generated">
              <a:extLst>
                <a:ext uri="{FF2B5EF4-FFF2-40B4-BE49-F238E27FC236}">
                  <a16:creationId xmlns:a16="http://schemas.microsoft.com/office/drawing/2014/main" id="{D366BA8B-00E3-F11F-0A70-1147F23F51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4" name="Content Placeholder 6">
              <a:extLst>
                <a:ext uri="{FF2B5EF4-FFF2-40B4-BE49-F238E27FC236}">
                  <a16:creationId xmlns:a16="http://schemas.microsoft.com/office/drawing/2014/main" id="{A962EC99-2D9B-F269-7E7A-140FFFB0532A}"/>
                </a:ext>
              </a:extLst>
            </p:cNvPr>
            <p:cNvSpPr txBox="1">
              <a:spLocks/>
            </p:cNvSpPr>
            <p:nvPr/>
          </p:nvSpPr>
          <p:spPr>
            <a:xfrm>
              <a:off x="11180189" y="612454"/>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PY </a:t>
              </a:r>
              <a:br>
                <a:rPr lang="en-AU" sz="900" b="1">
                  <a:solidFill>
                    <a:srgbClr val="077981"/>
                  </a:solidFill>
                  <a:ea typeface="Calibri"/>
                  <a:cs typeface="Calibri"/>
                </a:rPr>
              </a:br>
              <a:r>
                <a:rPr lang="en-AU" sz="900" b="1">
                  <a:solidFill>
                    <a:srgbClr val="077981"/>
                  </a:solidFill>
                  <a:ea typeface="Calibri"/>
                  <a:cs typeface="Calibri"/>
                </a:rPr>
                <a:t>PAGES </a:t>
              </a:r>
              <a:br>
                <a:rPr lang="en-AU" sz="900" b="1">
                  <a:solidFill>
                    <a:srgbClr val="077981"/>
                  </a:solidFill>
                  <a:ea typeface="Calibri"/>
                  <a:cs typeface="Calibri"/>
                </a:rPr>
              </a:br>
              <a:r>
                <a:rPr lang="en-AU" sz="900" b="1">
                  <a:solidFill>
                    <a:srgbClr val="077981"/>
                  </a:solidFill>
                  <a:ea typeface="Calibri"/>
                  <a:cs typeface="Calibri"/>
                </a:rPr>
                <a:t>73 to</a:t>
              </a:r>
              <a:br>
                <a:rPr lang="en-AU" sz="900" b="1">
                  <a:solidFill>
                    <a:srgbClr val="077981"/>
                  </a:solidFill>
                  <a:ea typeface="Calibri"/>
                  <a:cs typeface="Calibri"/>
                </a:rPr>
              </a:br>
              <a:r>
                <a:rPr lang="en-AU" sz="900" b="1">
                  <a:solidFill>
                    <a:srgbClr val="077981"/>
                  </a:solidFill>
                  <a:ea typeface="Calibri"/>
                  <a:cs typeface="Calibri"/>
                </a:rPr>
                <a:t>77</a:t>
              </a:r>
            </a:p>
          </p:txBody>
        </p:sp>
      </p:grpSp>
    </p:spTree>
    <p:extLst>
      <p:ext uri="{BB962C8B-B14F-4D97-AF65-F5344CB8AC3E}">
        <p14:creationId xmlns:p14="http://schemas.microsoft.com/office/powerpoint/2010/main" val="227973080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7.5</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Learning logs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10801141" cy="4921558"/>
          </a:xfrm>
        </p:spPr>
        <p:txBody>
          <a:bodyPr lIns="0" tIns="0" rIns="0" bIns="0">
            <a:noAutofit/>
          </a:bodyPr>
          <a:lstStyle/>
          <a:p>
            <a:pPr marL="0" indent="0" algn="l">
              <a:lnSpc>
                <a:spcPct val="107000"/>
              </a:lnSpc>
              <a:spcAft>
                <a:spcPts val="800"/>
              </a:spcAft>
              <a:buNone/>
            </a:pPr>
            <a:r>
              <a:rPr lang="en-AU" b="1" kern="100">
                <a:effectLst/>
              </a:rPr>
              <a:t>Co-design a post-lesson learning log prompt with colleagues. </a:t>
            </a:r>
            <a:endParaRPr lang="en-AU" kern="100">
              <a:effectLst/>
              <a:latin typeface="Calibri" panose="020F0502020204030204" pitchFamily="34" charset="0"/>
              <a:ea typeface="Calibri" panose="020F0502020204030204" pitchFamily="34" charset="0"/>
              <a:cs typeface="Times New Roman" panose="02020603050405020304" pitchFamily="18" charset="0"/>
            </a:endParaRPr>
          </a:p>
          <a:p>
            <a:pPr marL="0" indent="0" algn="l">
              <a:lnSpc>
                <a:spcPct val="107000"/>
              </a:lnSpc>
              <a:spcAft>
                <a:spcPts val="500"/>
              </a:spcAft>
              <a:buNone/>
            </a:pPr>
            <a:r>
              <a:rPr lang="en-AU" kern="100">
                <a:effectLst/>
                <a:latin typeface="Calibri" panose="020F0502020204030204" pitchFamily="34" charset="0"/>
                <a:ea typeface="Calibri" panose="020F0502020204030204" pitchFamily="34" charset="0"/>
                <a:cs typeface="Times New Roman" panose="02020603050405020304" pitchFamily="18" charset="0"/>
              </a:rPr>
              <a:t>The purpose of the prompt will be to:</a:t>
            </a:r>
          </a:p>
          <a:p>
            <a:pPr algn="l">
              <a:lnSpc>
                <a:spcPct val="107000"/>
              </a:lnSpc>
              <a:spcBef>
                <a:spcPts val="0"/>
              </a:spcBef>
              <a:spcAft>
                <a:spcPts val="500"/>
              </a:spcAft>
            </a:pPr>
            <a:r>
              <a:rPr lang="en-AU" kern="100">
                <a:effectLst/>
                <a:latin typeface="Calibri" panose="020F0502020204030204" pitchFamily="34" charset="0"/>
                <a:ea typeface="Calibri" panose="020F0502020204030204" pitchFamily="34" charset="0"/>
                <a:cs typeface="Times New Roman" panose="02020603050405020304" pitchFamily="18" charset="0"/>
              </a:rPr>
              <a:t>gain insights into the learning experience of your students</a:t>
            </a:r>
          </a:p>
          <a:p>
            <a:pPr marR="0" lvl="0" algn="l" defTabSz="914400" rtl="0" eaLnBrk="1" fontAlgn="auto" latinLnBrk="0" hangingPunct="1">
              <a:lnSpc>
                <a:spcPct val="107000"/>
              </a:lnSpc>
              <a:spcBef>
                <a:spcPts val="0"/>
              </a:spcBef>
              <a:spcAft>
                <a:spcPts val="500"/>
              </a:spcAft>
              <a:buClrTx/>
              <a:buSzTx/>
              <a:tabLst/>
              <a:defRPr/>
            </a:pPr>
            <a:r>
              <a:rPr lang="en-AU" kern="100">
                <a:effectLst/>
                <a:latin typeface="Calibri" panose="020F0502020204030204" pitchFamily="34" charset="0"/>
                <a:ea typeface="Calibri" panose="020F0502020204030204" pitchFamily="34" charset="0"/>
                <a:cs typeface="Times New Roman" panose="02020603050405020304" pitchFamily="18" charset="0"/>
              </a:rPr>
              <a:t>check for understanding </a:t>
            </a:r>
          </a:p>
          <a:p>
            <a:pPr marR="0" lvl="0" algn="l" defTabSz="914400" rtl="0" eaLnBrk="1" fontAlgn="auto" latinLnBrk="0" hangingPunct="1">
              <a:lnSpc>
                <a:spcPct val="107000"/>
              </a:lnSpc>
              <a:spcBef>
                <a:spcPts val="0"/>
              </a:spcBef>
              <a:spcAft>
                <a:spcPts val="1000"/>
              </a:spcAft>
              <a:buClrTx/>
              <a:buSzTx/>
              <a:tabLst/>
              <a:defRPr/>
            </a:pPr>
            <a:r>
              <a:rPr lang="en-AU" kern="100">
                <a:effectLst/>
                <a:latin typeface="Calibri" panose="020F0502020204030204" pitchFamily="34" charset="0"/>
                <a:ea typeface="Calibri" panose="020F0502020204030204" pitchFamily="34" charset="0"/>
                <a:cs typeface="Times New Roman" panose="02020603050405020304" pitchFamily="18" charset="0"/>
              </a:rPr>
              <a:t>promote metacognition by scaffolding opportunities for students to evaluate their learning.</a:t>
            </a:r>
          </a:p>
          <a:p>
            <a:pPr marL="0" marR="0" lvl="0" indent="0" algn="l" defTabSz="914400" rtl="0" eaLnBrk="1" fontAlgn="auto" latinLnBrk="0" hangingPunct="1">
              <a:lnSpc>
                <a:spcPct val="107000"/>
              </a:lnSpc>
              <a:spcBef>
                <a:spcPts val="0"/>
              </a:spcBef>
              <a:spcAft>
                <a:spcPts val="800"/>
              </a:spcAft>
              <a:buClrTx/>
              <a:buSzTx/>
              <a:buFontTx/>
              <a:buNone/>
              <a:tabLst/>
              <a:defRPr/>
            </a:pPr>
            <a:r>
              <a:rPr lang="en-AU" b="1" kern="100">
                <a:effectLst/>
                <a:latin typeface="Calibri" panose="020F0502020204030204" pitchFamily="34" charset="0"/>
                <a:ea typeface="Calibri" panose="020F0502020204030204" pitchFamily="34" charset="0"/>
                <a:cs typeface="Times New Roman" panose="02020603050405020304" pitchFamily="18" charset="0"/>
              </a:rPr>
              <a:t>Some prompt examples are provided on the next slide.</a:t>
            </a:r>
            <a:endParaRPr lang="en-AU"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97</a:t>
            </a:fld>
            <a:endParaRPr lang="en-US"/>
          </a:p>
        </p:txBody>
      </p:sp>
      <p:pic>
        <p:nvPicPr>
          <p:cNvPr id="10" name="Picture 9" descr="A blue line drawing of a person and a question mark&#10;&#10;Description automatically generated">
            <a:extLst>
              <a:ext uri="{FF2B5EF4-FFF2-40B4-BE49-F238E27FC236}">
                <a16:creationId xmlns:a16="http://schemas.microsoft.com/office/drawing/2014/main" id="{C1217D45-FBEF-A305-F2B3-B8759B43C5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sp>
        <p:nvSpPr>
          <p:cNvPr id="3" name="TextBox 2">
            <a:extLst>
              <a:ext uri="{FF2B5EF4-FFF2-40B4-BE49-F238E27FC236}">
                <a16:creationId xmlns:a16="http://schemas.microsoft.com/office/drawing/2014/main" id="{3F8B9740-2F57-35D9-E8E5-5D8C0B1BD451}"/>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73 to 77</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966441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7.5</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Learning logs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5874"/>
            <a:ext cx="10925347" cy="49461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Post-session prompts</a:t>
            </a:r>
            <a:endParaRPr lang="en-AU" sz="32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98</a:t>
            </a:fld>
            <a:endParaRPr lang="en-US"/>
          </a:p>
        </p:txBody>
      </p:sp>
      <p:pic>
        <p:nvPicPr>
          <p:cNvPr id="3" name="Picture 2" descr="A blue line drawing of a person and a question mark&#10;&#10;Description automatically generated">
            <a:extLst>
              <a:ext uri="{FF2B5EF4-FFF2-40B4-BE49-F238E27FC236}">
                <a16:creationId xmlns:a16="http://schemas.microsoft.com/office/drawing/2014/main" id="{75FDD291-E6CE-15F4-5115-FC13D22BD7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sp>
        <p:nvSpPr>
          <p:cNvPr id="10" name="Content Placeholder 6">
            <a:extLst>
              <a:ext uri="{FF2B5EF4-FFF2-40B4-BE49-F238E27FC236}">
                <a16:creationId xmlns:a16="http://schemas.microsoft.com/office/drawing/2014/main" id="{0A65F00E-BC8C-3462-8A81-EFEBBCA09027}"/>
              </a:ext>
            </a:extLst>
          </p:cNvPr>
          <p:cNvSpPr txBox="1">
            <a:spLocks/>
          </p:cNvSpPr>
          <p:nvPr/>
        </p:nvSpPr>
        <p:spPr>
          <a:xfrm>
            <a:off x="729474" y="1664285"/>
            <a:ext cx="10925347" cy="4074508"/>
          </a:xfrm>
          <a:prstGeom prst="rect">
            <a:avLst/>
          </a:prstGeom>
        </p:spPr>
        <p:txBody>
          <a:bodyPr vert="horz" lIns="0" tIns="0" rIns="0" bIns="0" numCol="2"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7000"/>
              </a:lnSpc>
              <a:spcBef>
                <a:spcPts val="0"/>
              </a:spcBef>
            </a:pPr>
            <a:r>
              <a:rPr lang="en-AU" kern="100">
                <a:latin typeface="Calibri" panose="020F0502020204030204" pitchFamily="34" charset="0"/>
                <a:ea typeface="Calibri" panose="020F0502020204030204" pitchFamily="34" charset="0"/>
                <a:cs typeface="Times New Roman" panose="02020603050405020304" pitchFamily="18" charset="0"/>
              </a:rPr>
              <a:t>Today I learned… </a:t>
            </a:r>
          </a:p>
          <a:p>
            <a:pPr>
              <a:lnSpc>
                <a:spcPct val="107000"/>
              </a:lnSpc>
              <a:spcBef>
                <a:spcPts val="0"/>
              </a:spcBef>
            </a:pPr>
            <a:r>
              <a:rPr lang="en-AU" kern="100">
                <a:latin typeface="Calibri" panose="020F0502020204030204" pitchFamily="34" charset="0"/>
                <a:ea typeface="Calibri" panose="020F0502020204030204" pitchFamily="34" charset="0"/>
                <a:cs typeface="Times New Roman" panose="02020603050405020304" pitchFamily="18" charset="0"/>
              </a:rPr>
              <a:t>I was surprised by… </a:t>
            </a:r>
          </a:p>
          <a:p>
            <a:pPr>
              <a:lnSpc>
                <a:spcPct val="107000"/>
              </a:lnSpc>
              <a:spcBef>
                <a:spcPts val="0"/>
              </a:spcBef>
            </a:pPr>
            <a:r>
              <a:rPr lang="en-AU" kern="100">
                <a:latin typeface="Calibri" panose="020F0502020204030204" pitchFamily="34" charset="0"/>
                <a:ea typeface="Calibri" panose="020F0502020204030204" pitchFamily="34" charset="0"/>
                <a:cs typeface="Times New Roman" panose="02020603050405020304" pitchFamily="18" charset="0"/>
              </a:rPr>
              <a:t>The most useful thing I will take from this lesson is… </a:t>
            </a:r>
          </a:p>
          <a:p>
            <a:pPr>
              <a:lnSpc>
                <a:spcPct val="107000"/>
              </a:lnSpc>
              <a:spcBef>
                <a:spcPts val="0"/>
              </a:spcBef>
            </a:pPr>
            <a:r>
              <a:rPr lang="en-AU" kern="100">
                <a:latin typeface="Calibri" panose="020F0502020204030204" pitchFamily="34" charset="0"/>
                <a:ea typeface="Calibri" panose="020F0502020204030204" pitchFamily="34" charset="0"/>
                <a:cs typeface="Times New Roman" panose="02020603050405020304" pitchFamily="18" charset="0"/>
              </a:rPr>
              <a:t>I was interested in… </a:t>
            </a:r>
          </a:p>
          <a:p>
            <a:pPr>
              <a:lnSpc>
                <a:spcPct val="107000"/>
              </a:lnSpc>
              <a:spcBef>
                <a:spcPts val="0"/>
              </a:spcBef>
            </a:pPr>
            <a:r>
              <a:rPr lang="en-AU" kern="100">
                <a:latin typeface="Calibri" panose="020F0502020204030204" pitchFamily="34" charset="0"/>
                <a:ea typeface="Calibri" panose="020F0502020204030204" pitchFamily="34" charset="0"/>
                <a:cs typeface="Times New Roman" panose="02020603050405020304" pitchFamily="18" charset="0"/>
              </a:rPr>
              <a:t>What I liked most about the </a:t>
            </a:r>
            <a:br>
              <a:rPr lang="en-AU" kern="100">
                <a:latin typeface="Calibri" panose="020F0502020204030204" pitchFamily="34" charset="0"/>
                <a:ea typeface="Calibri" panose="020F0502020204030204" pitchFamily="34" charset="0"/>
                <a:cs typeface="Times New Roman" panose="02020603050405020304" pitchFamily="18" charset="0"/>
              </a:rPr>
            </a:br>
            <a:r>
              <a:rPr lang="en-AU" kern="100">
                <a:latin typeface="Calibri" panose="020F0502020204030204" pitchFamily="34" charset="0"/>
                <a:ea typeface="Calibri" panose="020F0502020204030204" pitchFamily="34" charset="0"/>
                <a:cs typeface="Times New Roman" panose="02020603050405020304" pitchFamily="18" charset="0"/>
              </a:rPr>
              <a:t>lesson was… </a:t>
            </a:r>
          </a:p>
          <a:p>
            <a:pPr>
              <a:lnSpc>
                <a:spcPct val="107000"/>
              </a:lnSpc>
              <a:spcBef>
                <a:spcPts val="0"/>
              </a:spcBef>
            </a:pPr>
            <a:r>
              <a:rPr lang="en-AU" kern="100">
                <a:latin typeface="Calibri" panose="020F0502020204030204" pitchFamily="34" charset="0"/>
                <a:ea typeface="Calibri" panose="020F0502020204030204" pitchFamily="34" charset="0"/>
                <a:cs typeface="Times New Roman" panose="02020603050405020304" pitchFamily="18" charset="0"/>
              </a:rPr>
              <a:t>One thing I’m not sure about is… </a:t>
            </a:r>
          </a:p>
          <a:p>
            <a:pPr>
              <a:lnSpc>
                <a:spcPct val="107000"/>
              </a:lnSpc>
              <a:spcBef>
                <a:spcPts val="0"/>
              </a:spcBef>
            </a:pPr>
            <a:r>
              <a:rPr lang="en-AU" kern="100">
                <a:latin typeface="Calibri" panose="020F0502020204030204" pitchFamily="34" charset="0"/>
                <a:ea typeface="Calibri" panose="020F0502020204030204" pitchFamily="34" charset="0"/>
                <a:cs typeface="Times New Roman" panose="02020603050405020304" pitchFamily="18" charset="0"/>
              </a:rPr>
              <a:t>The main thing I want to find out more about is… </a:t>
            </a:r>
          </a:p>
          <a:p>
            <a:pPr>
              <a:lnSpc>
                <a:spcPct val="107000"/>
              </a:lnSpc>
              <a:spcBef>
                <a:spcPts val="0"/>
              </a:spcBef>
            </a:pPr>
            <a:r>
              <a:rPr lang="en-AU" kern="100">
                <a:latin typeface="Calibri" panose="020F0502020204030204" pitchFamily="34" charset="0"/>
                <a:ea typeface="Calibri" panose="020F0502020204030204" pitchFamily="34" charset="0"/>
                <a:cs typeface="Times New Roman" panose="02020603050405020304" pitchFamily="18" charset="0"/>
              </a:rPr>
              <a:t>After this session, I feel… </a:t>
            </a:r>
          </a:p>
          <a:p>
            <a:pPr>
              <a:lnSpc>
                <a:spcPct val="107000"/>
              </a:lnSpc>
              <a:spcBef>
                <a:spcPts val="0"/>
              </a:spcBef>
            </a:pPr>
            <a:r>
              <a:rPr lang="en-AU" kern="100">
                <a:latin typeface="Calibri" panose="020F0502020204030204" pitchFamily="34" charset="0"/>
                <a:ea typeface="Calibri" panose="020F0502020204030204" pitchFamily="34" charset="0"/>
                <a:cs typeface="Times New Roman" panose="02020603050405020304" pitchFamily="18" charset="0"/>
              </a:rPr>
              <a:t>I might have got more from this lesson if…</a:t>
            </a:r>
          </a:p>
        </p:txBody>
      </p:sp>
      <p:sp>
        <p:nvSpPr>
          <p:cNvPr id="6" name="Round Diagonal Corner of Rectangle 5">
            <a:extLst>
              <a:ext uri="{FF2B5EF4-FFF2-40B4-BE49-F238E27FC236}">
                <a16:creationId xmlns:a16="http://schemas.microsoft.com/office/drawing/2014/main" id="{D86888F0-6C04-BBAF-7BF2-95A1335C2D97}"/>
              </a:ext>
            </a:extLst>
          </p:cNvPr>
          <p:cNvSpPr/>
          <p:nvPr/>
        </p:nvSpPr>
        <p:spPr>
          <a:xfrm>
            <a:off x="6199094" y="4027774"/>
            <a:ext cx="5446253" cy="2226429"/>
          </a:xfrm>
          <a:prstGeom prst="round2DiagRect">
            <a:avLst/>
          </a:prstGeom>
          <a:solidFill>
            <a:srgbClr val="DAEF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defRPr/>
            </a:pPr>
            <a:r>
              <a:rPr lang="en-AU" sz="2400" b="1">
                <a:solidFill>
                  <a:srgbClr val="077981"/>
                </a:solidFill>
              </a:rPr>
              <a:t>PARTNERS IN LEARNING</a:t>
            </a:r>
            <a:endParaRPr lang="en-AU" sz="2400" b="1" kern="100">
              <a:solidFill>
                <a:srgbClr val="00295B"/>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buClrTx/>
              <a:buSzTx/>
              <a:buFontTx/>
              <a:buNone/>
              <a:tabLst/>
              <a:defRPr/>
            </a:pPr>
            <a:r>
              <a:rPr lang="en-AU" sz="2400" b="1" kern="100">
                <a:solidFill>
                  <a:srgbClr val="00295B"/>
                </a:solidFill>
                <a:effectLst/>
                <a:latin typeface="Calibri" panose="020F0502020204030204" pitchFamily="34" charset="0"/>
                <a:ea typeface="Calibri" panose="020F0502020204030204" pitchFamily="34" charset="0"/>
                <a:cs typeface="Times New Roman" panose="02020603050405020304" pitchFamily="18" charset="0"/>
              </a:rPr>
              <a:t>You might choose to display </a:t>
            </a:r>
            <a:br>
              <a:rPr lang="en-AU" sz="2400" b="1" kern="100">
                <a:solidFill>
                  <a:srgbClr val="00295B"/>
                </a:solidFill>
                <a:effectLst/>
                <a:latin typeface="Calibri" panose="020F0502020204030204" pitchFamily="34" charset="0"/>
                <a:ea typeface="Calibri" panose="020F0502020204030204" pitchFamily="34" charset="0"/>
                <a:cs typeface="Times New Roman" panose="02020603050405020304" pitchFamily="18" charset="0"/>
              </a:rPr>
            </a:br>
            <a:r>
              <a:rPr lang="en-AU" sz="2400" b="1" kern="100">
                <a:solidFill>
                  <a:srgbClr val="00295B"/>
                </a:solidFill>
                <a:effectLst/>
                <a:latin typeface="Calibri" panose="020F0502020204030204" pitchFamily="34" charset="0"/>
                <a:ea typeface="Calibri" panose="020F0502020204030204" pitchFamily="34" charset="0"/>
                <a:cs typeface="Times New Roman" panose="02020603050405020304" pitchFamily="18" charset="0"/>
              </a:rPr>
              <a:t>student responses on a learning </a:t>
            </a:r>
            <a:br>
              <a:rPr lang="en-AU" sz="2400" b="1" kern="100">
                <a:solidFill>
                  <a:srgbClr val="00295B"/>
                </a:solidFill>
                <a:effectLst/>
                <a:latin typeface="Calibri" panose="020F0502020204030204" pitchFamily="34" charset="0"/>
                <a:ea typeface="Calibri" panose="020F0502020204030204" pitchFamily="34" charset="0"/>
                <a:cs typeface="Times New Roman" panose="02020603050405020304" pitchFamily="18" charset="0"/>
              </a:rPr>
            </a:br>
            <a:r>
              <a:rPr lang="en-AU" sz="2400" b="1" kern="100">
                <a:solidFill>
                  <a:srgbClr val="00295B"/>
                </a:solidFill>
                <a:effectLst/>
                <a:latin typeface="Calibri" panose="020F0502020204030204" pitchFamily="34" charset="0"/>
                <a:ea typeface="Calibri" panose="020F0502020204030204" pitchFamily="34" charset="0"/>
                <a:cs typeface="Times New Roman" panose="02020603050405020304" pitchFamily="18" charset="0"/>
              </a:rPr>
              <a:t>log poster or ask students to </a:t>
            </a:r>
            <a:br>
              <a:rPr lang="en-AU" sz="2400" b="1" kern="100">
                <a:solidFill>
                  <a:srgbClr val="00295B"/>
                </a:solidFill>
                <a:effectLst/>
                <a:latin typeface="Calibri" panose="020F0502020204030204" pitchFamily="34" charset="0"/>
                <a:ea typeface="Calibri" panose="020F0502020204030204" pitchFamily="34" charset="0"/>
                <a:cs typeface="Times New Roman" panose="02020603050405020304" pitchFamily="18" charset="0"/>
              </a:rPr>
            </a:br>
            <a:r>
              <a:rPr lang="en-AU" sz="2400" b="1" kern="100">
                <a:solidFill>
                  <a:srgbClr val="00295B"/>
                </a:solidFill>
                <a:effectLst/>
                <a:latin typeface="Calibri" panose="020F0502020204030204" pitchFamily="34" charset="0"/>
                <a:ea typeface="Calibri" panose="020F0502020204030204" pitchFamily="34" charset="0"/>
                <a:cs typeface="Times New Roman" panose="02020603050405020304" pitchFamily="18" charset="0"/>
              </a:rPr>
              <a:t>make individual journal entries. </a:t>
            </a:r>
          </a:p>
        </p:txBody>
      </p:sp>
      <p:pic>
        <p:nvPicPr>
          <p:cNvPr id="13" name="Picture 12">
            <a:extLst>
              <a:ext uri="{FF2B5EF4-FFF2-40B4-BE49-F238E27FC236}">
                <a16:creationId xmlns:a16="http://schemas.microsoft.com/office/drawing/2014/main" id="{00F506D1-350B-683E-3816-AAA4C143FCD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873034" y="4773144"/>
            <a:ext cx="578040" cy="735687"/>
          </a:xfrm>
          <a:prstGeom prst="rect">
            <a:avLst/>
          </a:prstGeom>
        </p:spPr>
      </p:pic>
      <p:sp>
        <p:nvSpPr>
          <p:cNvPr id="4" name="TextBox 3">
            <a:extLst>
              <a:ext uri="{FF2B5EF4-FFF2-40B4-BE49-F238E27FC236}">
                <a16:creationId xmlns:a16="http://schemas.microsoft.com/office/drawing/2014/main" id="{DD2DC69F-95E4-BE93-27FE-755E25736CFA}"/>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73 to 77</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215365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0F506D1-350B-683E-3816-AAA4C143FCD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061781" y="540000"/>
            <a:ext cx="578040" cy="735687"/>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7.5</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Learning logs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10919822" cy="4024694"/>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Partners in learning</a:t>
            </a:r>
          </a:p>
          <a:p>
            <a:pPr algn="l">
              <a:lnSpc>
                <a:spcPct val="107000"/>
              </a:lnSpc>
              <a:spcBef>
                <a:spcPts val="0"/>
              </a:spcBef>
              <a:spcAft>
                <a:spcPts val="1000"/>
              </a:spcAft>
            </a:pPr>
            <a:r>
              <a:rPr lang="en-AU" sz="2800" kern="100">
                <a:effectLst/>
                <a:latin typeface="Calibri" panose="020F0502020204030204" pitchFamily="34" charset="0"/>
                <a:ea typeface="Calibri" panose="020F0502020204030204" pitchFamily="34" charset="0"/>
                <a:cs typeface="Times New Roman" panose="02020603050405020304" pitchFamily="18" charset="0"/>
              </a:rPr>
              <a:t>How might we co-develop a learning log reflection with our students </a:t>
            </a:r>
            <a:br>
              <a:rPr lang="en-AU" sz="2800" kern="100">
                <a:effectLst/>
                <a:latin typeface="Calibri" panose="020F0502020204030204" pitchFamily="34" charset="0"/>
                <a:ea typeface="Calibri" panose="020F0502020204030204" pitchFamily="34" charset="0"/>
                <a:cs typeface="Times New Roman" panose="02020603050405020304" pitchFamily="18" charset="0"/>
              </a:rPr>
            </a:br>
            <a:r>
              <a:rPr lang="en-AU" sz="2800" kern="100">
                <a:effectLst/>
                <a:latin typeface="Calibri" panose="020F0502020204030204" pitchFamily="34" charset="0"/>
                <a:ea typeface="Calibri" panose="020F0502020204030204" pitchFamily="34" charset="0"/>
                <a:cs typeface="Times New Roman" panose="02020603050405020304" pitchFamily="18" charset="0"/>
              </a:rPr>
              <a:t>to support metacognition?</a:t>
            </a:r>
            <a:endParaRPr lang="en-AU" sz="1050" kern="1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Bef>
                <a:spcPts val="0"/>
              </a:spcBef>
              <a:spcAft>
                <a:spcPts val="1000"/>
              </a:spcAft>
            </a:pPr>
            <a:r>
              <a:rPr lang="en-AU" sz="2800" kern="100">
                <a:effectLst/>
                <a:latin typeface="Calibri" panose="020F0502020204030204" pitchFamily="34" charset="0"/>
                <a:ea typeface="Calibri" panose="020F0502020204030204" pitchFamily="34" charset="0"/>
                <a:cs typeface="Times New Roman" panose="02020603050405020304" pitchFamily="18" charset="0"/>
              </a:rPr>
              <a:t>What prompts and/or sentence starters might we provide our students </a:t>
            </a:r>
            <a:br>
              <a:rPr lang="en-AU" sz="2800" kern="100">
                <a:effectLst/>
                <a:latin typeface="Calibri" panose="020F0502020204030204" pitchFamily="34" charset="0"/>
                <a:ea typeface="Calibri" panose="020F0502020204030204" pitchFamily="34" charset="0"/>
                <a:cs typeface="Times New Roman" panose="02020603050405020304" pitchFamily="18" charset="0"/>
              </a:rPr>
            </a:br>
            <a:r>
              <a:rPr lang="en-AU" sz="2800" kern="100">
                <a:effectLst/>
                <a:latin typeface="Calibri" panose="020F0502020204030204" pitchFamily="34" charset="0"/>
                <a:ea typeface="Calibri" panose="020F0502020204030204" pitchFamily="34" charset="0"/>
                <a:cs typeface="Times New Roman" panose="02020603050405020304" pitchFamily="18" charset="0"/>
              </a:rPr>
              <a:t>to promote this reflection?</a:t>
            </a:r>
            <a:endParaRPr lang="en-AU" sz="1050" kern="1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Bef>
                <a:spcPts val="0"/>
              </a:spcBef>
              <a:spcAft>
                <a:spcPts val="1000"/>
              </a:spcAft>
            </a:pPr>
            <a:r>
              <a:rPr lang="en-AU" sz="2800" kern="100">
                <a:effectLst/>
                <a:latin typeface="Calibri" panose="020F0502020204030204" pitchFamily="34" charset="0"/>
                <a:ea typeface="Calibri" panose="020F0502020204030204" pitchFamily="34" charset="0"/>
                <a:cs typeface="Times New Roman" panose="02020603050405020304" pitchFamily="18" charset="0"/>
              </a:rPr>
              <a:t>How might our students’ insights support our future learning design?</a:t>
            </a:r>
          </a:p>
          <a:p>
            <a:pPr marL="0" indent="0">
              <a:lnSpc>
                <a:spcPct val="100000"/>
              </a:lnSpc>
              <a:spcBef>
                <a:spcPts val="0"/>
              </a:spcBef>
              <a:spcAft>
                <a:spcPts val="500"/>
              </a:spcAft>
              <a:buNone/>
            </a:pPr>
            <a:endParaRPr lang="en-AU" sz="32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99</a:t>
            </a:fld>
            <a:endParaRPr lang="en-US"/>
          </a:p>
        </p:txBody>
      </p:sp>
      <p:sp>
        <p:nvSpPr>
          <p:cNvPr id="3" name="TextBox 2">
            <a:extLst>
              <a:ext uri="{FF2B5EF4-FFF2-40B4-BE49-F238E27FC236}">
                <a16:creationId xmlns:a16="http://schemas.microsoft.com/office/drawing/2014/main" id="{53EB7655-DF01-C810-675A-6E17AAD8E96D}"/>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73 to 77</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026708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7B9F4C-D948-BA1E-ED72-2274DD4EAC1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20844974">
            <a:off x="4752016" y="2765003"/>
            <a:ext cx="1717623" cy="2430653"/>
          </a:xfrm>
          <a:prstGeom prst="rect">
            <a:avLst/>
          </a:prstGeom>
          <a:ln>
            <a:no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E0ACA6E8-8DF4-A47D-C6C5-CC43BA5B719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875030">
            <a:off x="7718662" y="2784168"/>
            <a:ext cx="1717623" cy="2430653"/>
          </a:xfrm>
          <a:prstGeom prst="rect">
            <a:avLst/>
          </a:prstGeom>
          <a:ln>
            <a:noFill/>
          </a:ln>
          <a:effectLst>
            <a:outerShdw blurRad="50800" dist="38100" dir="2700000" algn="tl" rotWithShape="0">
              <a:prstClr val="black">
                <a:alpha val="40000"/>
              </a:prstClr>
            </a:outerShdw>
          </a:effectLst>
        </p:spPr>
      </p:pic>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p:txBody>
          <a:bodyPr/>
          <a:lstStyle/>
          <a:p>
            <a:r>
              <a:rPr lang="en-US" sz="4800" b="0"/>
              <a:t>SECTION 8 </a:t>
            </a:r>
            <a:r>
              <a:rPr lang="en-US" sz="4800" b="0">
                <a:solidFill>
                  <a:srgbClr val="56C4CF"/>
                </a:solidFill>
              </a:rPr>
              <a:t>|</a:t>
            </a:r>
            <a:r>
              <a:rPr lang="en-US" sz="4800" b="0"/>
              <a:t> </a:t>
            </a:r>
            <a:r>
              <a:rPr lang="en-US" sz="4800"/>
              <a:t>Success criteria</a:t>
            </a:r>
            <a:endParaRPr lang="en-AU" sz="4800"/>
          </a:p>
        </p:txBody>
      </p:sp>
      <p:pic>
        <p:nvPicPr>
          <p:cNvPr id="5" name="Picture 4">
            <a:extLst>
              <a:ext uri="{FF2B5EF4-FFF2-40B4-BE49-F238E27FC236}">
                <a16:creationId xmlns:a16="http://schemas.microsoft.com/office/drawing/2014/main" id="{10D6AB07-FE8B-8174-23F2-7156ECBF0F2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rot="20844974">
            <a:off x="5600071" y="2835821"/>
            <a:ext cx="1717624" cy="2430654"/>
          </a:xfrm>
          <a:prstGeom prst="rect">
            <a:avLst/>
          </a:prstGeom>
          <a:ln>
            <a:no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581175" y="2368327"/>
            <a:ext cx="1717623" cy="2430653"/>
          </a:xfrm>
          <a:prstGeom prst="rect">
            <a:avLst/>
          </a:prstGeom>
          <a:ln>
            <a:noFill/>
          </a:ln>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4E6AA2A0-603D-E493-17A5-8B4A5BE5CDA4}"/>
              </a:ext>
            </a:extLst>
          </p:cNvPr>
          <p:cNvSpPr txBox="1"/>
          <p:nvPr/>
        </p:nvSpPr>
        <p:spPr>
          <a:xfrm>
            <a:off x="5872480" y="6376996"/>
            <a:ext cx="501410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COMPANION PAGES 80 to 82 and 116</a:t>
            </a:r>
          </a:p>
        </p:txBody>
      </p:sp>
    </p:spTree>
    <p:extLst>
      <p:ext uri="{BB962C8B-B14F-4D97-AF65-F5344CB8AC3E}">
        <p14:creationId xmlns:p14="http://schemas.microsoft.com/office/powerpoint/2010/main" val="420997430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1208118"/>
          </a:xfrm>
        </p:spPr>
        <p:txBody>
          <a:bodyPr lIns="0" tIns="0" rIns="0" bIns="0" anchor="t" anchorCtr="0">
            <a:noAutofit/>
          </a:bodyPr>
          <a:lstStyle/>
          <a:p>
            <a:r>
              <a:rPr lang="en-US" sz="3600">
                <a:solidFill>
                  <a:schemeClr val="accent1"/>
                </a:solidFill>
              </a:rPr>
              <a:t>8.1</a:t>
            </a:r>
            <a:r>
              <a:rPr lang="en-US" sz="3600" b="1">
                <a:solidFill>
                  <a:srgbClr val="A1DDD9"/>
                </a:solidFill>
              </a:rPr>
              <a:t>|</a:t>
            </a:r>
            <a:r>
              <a:rPr lang="en-US" sz="3600">
                <a:solidFill>
                  <a:schemeClr val="accent1"/>
                </a:solidFill>
              </a:rPr>
              <a:t> </a:t>
            </a:r>
            <a:r>
              <a:rPr lang="en-US" sz="3600" b="1">
                <a:solidFill>
                  <a:srgbClr val="077981"/>
                </a:solidFill>
                <a:latin typeface="+mn-lt"/>
              </a:rPr>
              <a:t>Planning for students to understand what </a:t>
            </a:r>
            <a:br>
              <a:rPr lang="en-US" sz="3600" b="1">
                <a:solidFill>
                  <a:srgbClr val="077981"/>
                </a:solidFill>
                <a:latin typeface="+mn-lt"/>
              </a:rPr>
            </a:br>
            <a:r>
              <a:rPr lang="en-US" sz="3600" b="1">
                <a:solidFill>
                  <a:srgbClr val="077981"/>
                </a:solidFill>
                <a:latin typeface="+mn-lt"/>
              </a:rPr>
              <a:t>success looks like</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101</a:t>
            </a:fld>
            <a:endParaRPr lang="en-US"/>
          </a:p>
        </p:txBody>
      </p:sp>
      <p:sp>
        <p:nvSpPr>
          <p:cNvPr id="5" name="Content Placeholder 6">
            <a:extLst>
              <a:ext uri="{FF2B5EF4-FFF2-40B4-BE49-F238E27FC236}">
                <a16:creationId xmlns:a16="http://schemas.microsoft.com/office/drawing/2014/main" id="{25ADCA11-D72B-15F1-A86E-933B098D6AE8}"/>
              </a:ext>
            </a:extLst>
          </p:cNvPr>
          <p:cNvSpPr txBox="1">
            <a:spLocks/>
          </p:cNvSpPr>
          <p:nvPr/>
        </p:nvSpPr>
        <p:spPr>
          <a:xfrm>
            <a:off x="719998" y="1749600"/>
            <a:ext cx="8514089" cy="2695077"/>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000"/>
              </a:spcAft>
              <a:buFont typeface="Arial" panose="020B0604020202020204" pitchFamily="34" charset="0"/>
              <a:buNone/>
            </a:pPr>
            <a:r>
              <a:rPr lang="en-AU" sz="3200" b="1">
                <a:solidFill>
                  <a:srgbClr val="00295B"/>
                </a:solidFill>
              </a:rPr>
              <a:t>EEF Teacher feedback to improve student learning </a:t>
            </a:r>
          </a:p>
          <a:p>
            <a:pPr marL="0" indent="0">
              <a:spcBef>
                <a:spcPts val="0"/>
              </a:spcBef>
              <a:spcAft>
                <a:spcPts val="1000"/>
              </a:spcAft>
              <a:buFont typeface="Arial" panose="020B0604020202020204" pitchFamily="34" charset="0"/>
              <a:buNone/>
            </a:pPr>
            <a:r>
              <a:rPr lang="en-AU"/>
              <a:t>Take some time to read the recommendations from the Education Endowment Foundation’s research.</a:t>
            </a:r>
          </a:p>
        </p:txBody>
      </p:sp>
      <p:pic>
        <p:nvPicPr>
          <p:cNvPr id="6" name="Picture 5">
            <a:extLst>
              <a:ext uri="{FF2B5EF4-FFF2-40B4-BE49-F238E27FC236}">
                <a16:creationId xmlns:a16="http://schemas.microsoft.com/office/drawing/2014/main" id="{D228C339-9660-EC50-C2DE-4B73CA31876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58292" y="1748118"/>
            <a:ext cx="2287054" cy="3227287"/>
          </a:xfrm>
          <a:prstGeom prst="rect">
            <a:avLst/>
          </a:prstGeom>
          <a:ln>
            <a:solidFill>
              <a:schemeClr val="bg2"/>
            </a:solidFill>
          </a:ln>
          <a:effectLst>
            <a:outerShdw blurRad="50800" dist="38100" dir="2700000" algn="tl" rotWithShape="0">
              <a:prstClr val="black">
                <a:alpha val="40000"/>
              </a:prstClr>
            </a:outerShdw>
          </a:effectLst>
        </p:spPr>
      </p:pic>
      <p:sp>
        <p:nvSpPr>
          <p:cNvPr id="12" name="TextBox 11">
            <a:extLst>
              <a:ext uri="{FF2B5EF4-FFF2-40B4-BE49-F238E27FC236}">
                <a16:creationId xmlns:a16="http://schemas.microsoft.com/office/drawing/2014/main" id="{C52B6D40-01C7-9EFC-F55A-97F9DB41A6B3}"/>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EEF 2021a</a:t>
            </a:r>
          </a:p>
        </p:txBody>
      </p:sp>
      <p:grpSp>
        <p:nvGrpSpPr>
          <p:cNvPr id="3" name="Group 2">
            <a:extLst>
              <a:ext uri="{FF2B5EF4-FFF2-40B4-BE49-F238E27FC236}">
                <a16:creationId xmlns:a16="http://schemas.microsoft.com/office/drawing/2014/main" id="{06D1F631-54D8-D2B1-6266-E130DAC2387E}"/>
              </a:ext>
            </a:extLst>
          </p:cNvPr>
          <p:cNvGrpSpPr/>
          <p:nvPr/>
        </p:nvGrpSpPr>
        <p:grpSpPr>
          <a:xfrm>
            <a:off x="11180188" y="540000"/>
            <a:ext cx="465158" cy="653197"/>
            <a:chOff x="11180189" y="545258"/>
            <a:chExt cx="465158" cy="653197"/>
          </a:xfrm>
        </p:grpSpPr>
        <p:pic>
          <p:nvPicPr>
            <p:cNvPr id="4" name="Picture 3" descr="A black and blue rectangle with a corner&#10;&#10;Description automatically generated">
              <a:extLst>
                <a:ext uri="{FF2B5EF4-FFF2-40B4-BE49-F238E27FC236}">
                  <a16:creationId xmlns:a16="http://schemas.microsoft.com/office/drawing/2014/main" id="{8C45A8FF-2454-CBAD-F530-F8F3764B4B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7" name="Content Placeholder 6">
              <a:extLst>
                <a:ext uri="{FF2B5EF4-FFF2-40B4-BE49-F238E27FC236}">
                  <a16:creationId xmlns:a16="http://schemas.microsoft.com/office/drawing/2014/main" id="{79C9A8FE-DF2B-A47F-1547-E8528D5164D0}"/>
                </a:ext>
              </a:extLst>
            </p:cNvPr>
            <p:cNvSpPr txBox="1">
              <a:spLocks/>
            </p:cNvSpPr>
            <p:nvPr/>
          </p:nvSpPr>
          <p:spPr>
            <a:xfrm>
              <a:off x="11180189" y="612454"/>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SY </a:t>
              </a:r>
              <a:br>
                <a:rPr lang="en-AU" sz="900" b="1">
                  <a:solidFill>
                    <a:srgbClr val="077981"/>
                  </a:solidFill>
                  <a:ea typeface="Calibri"/>
                  <a:cs typeface="Calibri"/>
                </a:rPr>
              </a:br>
              <a:r>
                <a:rPr lang="en-AU" sz="900" b="1">
                  <a:solidFill>
                    <a:srgbClr val="077981"/>
                  </a:solidFill>
                  <a:ea typeface="Calibri"/>
                  <a:cs typeface="Calibri"/>
                </a:rPr>
                <a:t>PAGES </a:t>
              </a:r>
              <a:br>
                <a:rPr lang="en-AU" sz="900" b="1">
                  <a:solidFill>
                    <a:srgbClr val="077981"/>
                  </a:solidFill>
                  <a:ea typeface="Calibri"/>
                  <a:cs typeface="Calibri"/>
                </a:rPr>
              </a:br>
              <a:r>
                <a:rPr lang="en-AU" sz="900" b="1">
                  <a:solidFill>
                    <a:srgbClr val="077981"/>
                  </a:solidFill>
                  <a:ea typeface="Calibri"/>
                  <a:cs typeface="Calibri"/>
                </a:rPr>
                <a:t>80–82</a:t>
              </a:r>
              <a:br>
                <a:rPr lang="en-AU" sz="900" b="1">
                  <a:solidFill>
                    <a:srgbClr val="077981"/>
                  </a:solidFill>
                  <a:ea typeface="Calibri"/>
                  <a:cs typeface="Calibri"/>
                </a:rPr>
              </a:br>
              <a:r>
                <a:rPr lang="en-AU" sz="900" b="1">
                  <a:solidFill>
                    <a:srgbClr val="077981"/>
                  </a:solidFill>
                  <a:ea typeface="Calibri"/>
                  <a:cs typeface="Calibri"/>
                </a:rPr>
                <a:t>+ 116</a:t>
              </a:r>
            </a:p>
          </p:txBody>
        </p:sp>
      </p:grpSp>
    </p:spTree>
    <p:extLst>
      <p:ext uri="{BB962C8B-B14F-4D97-AF65-F5344CB8AC3E}">
        <p14:creationId xmlns:p14="http://schemas.microsoft.com/office/powerpoint/2010/main" val="3767091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925346" cy="1208118"/>
          </a:xfrm>
        </p:spPr>
        <p:txBody>
          <a:bodyPr lIns="0" tIns="0" rIns="0" bIns="0" anchor="t" anchorCtr="0">
            <a:noAutofit/>
          </a:bodyPr>
          <a:lstStyle/>
          <a:p>
            <a:r>
              <a:rPr lang="en-US" sz="3600">
                <a:solidFill>
                  <a:schemeClr val="accent1"/>
                </a:solidFill>
              </a:rPr>
              <a:t>8.1</a:t>
            </a:r>
            <a:r>
              <a:rPr lang="en-US" sz="3600" b="1">
                <a:solidFill>
                  <a:srgbClr val="A1DDD9"/>
                </a:solidFill>
              </a:rPr>
              <a:t>|</a:t>
            </a:r>
            <a:r>
              <a:rPr lang="en-US" sz="3600">
                <a:solidFill>
                  <a:schemeClr val="accent1"/>
                </a:solidFill>
              </a:rPr>
              <a:t> </a:t>
            </a:r>
            <a:r>
              <a:rPr lang="en-US" sz="3600" b="1">
                <a:solidFill>
                  <a:srgbClr val="077981"/>
                </a:solidFill>
                <a:latin typeface="+mn-lt"/>
              </a:rPr>
              <a:t>Planning for students to understand what </a:t>
            </a:r>
            <a:br>
              <a:rPr lang="en-US" sz="3600" b="1">
                <a:solidFill>
                  <a:srgbClr val="077981"/>
                </a:solidFill>
                <a:latin typeface="+mn-lt"/>
              </a:rPr>
            </a:br>
            <a:r>
              <a:rPr lang="en-US" sz="3600" b="1">
                <a:solidFill>
                  <a:srgbClr val="077981"/>
                </a:solidFill>
                <a:latin typeface="+mn-lt"/>
              </a:rPr>
              <a:t>success looks like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748118"/>
            <a:ext cx="10925347" cy="1492793"/>
          </a:xfrm>
        </p:spPr>
        <p:txBody>
          <a:bodyPr lIns="0" tIns="0" rIns="0" bIns="0">
            <a:noAutofit/>
          </a:bodyPr>
          <a:lstStyle/>
          <a:p>
            <a:pPr marL="0" indent="0">
              <a:lnSpc>
                <a:spcPct val="100000"/>
              </a:lnSpc>
              <a:spcBef>
                <a:spcPts val="0"/>
              </a:spcBef>
              <a:spcAft>
                <a:spcPts val="1000"/>
              </a:spcAft>
              <a:buFont typeface="Arial" panose="020B0604020202020204" pitchFamily="34" charset="0"/>
              <a:buNone/>
            </a:pPr>
            <a:r>
              <a:rPr lang="en-AU" sz="3200" b="1">
                <a:solidFill>
                  <a:srgbClr val="00295B"/>
                </a:solidFill>
              </a:rPr>
              <a:t>Jigsaw routine – video viewing</a:t>
            </a:r>
          </a:p>
          <a:p>
            <a:pPr marL="0" indent="0">
              <a:spcBef>
                <a:spcPts val="0"/>
              </a:spcBef>
              <a:spcAft>
                <a:spcPts val="1000"/>
              </a:spcAft>
              <a:buNone/>
            </a:pPr>
            <a:r>
              <a:rPr lang="en-AU"/>
              <a:t>Form 3 expert groups and view your video, keeping the EEF research about feedback in mind.</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102</a:t>
            </a:fld>
            <a:endParaRPr lang="en-US"/>
          </a:p>
        </p:txBody>
      </p:sp>
      <p:sp>
        <p:nvSpPr>
          <p:cNvPr id="4" name="TextBox 3">
            <a:extLst>
              <a:ext uri="{FF2B5EF4-FFF2-40B4-BE49-F238E27FC236}">
                <a16:creationId xmlns:a16="http://schemas.microsoft.com/office/drawing/2014/main" id="{5526B8BF-76ED-F04E-A14D-E82341855865}"/>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PAGES PAGES 80 to 82 and 116</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5" name="Picture 4" descr="A computer screen with a play button&#10;&#10;Description automatically generated">
            <a:extLst>
              <a:ext uri="{FF2B5EF4-FFF2-40B4-BE49-F238E27FC236}">
                <a16:creationId xmlns:a16="http://schemas.microsoft.com/office/drawing/2014/main" id="{9975B28F-9F76-3421-830D-142D0EB055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39253" y="540000"/>
            <a:ext cx="606093" cy="417310"/>
          </a:xfrm>
          <a:prstGeom prst="rect">
            <a:avLst/>
          </a:prstGeom>
        </p:spPr>
      </p:pic>
      <p:grpSp>
        <p:nvGrpSpPr>
          <p:cNvPr id="20" name="Group 19">
            <a:extLst>
              <a:ext uri="{FF2B5EF4-FFF2-40B4-BE49-F238E27FC236}">
                <a16:creationId xmlns:a16="http://schemas.microsoft.com/office/drawing/2014/main" id="{A353E02D-CD24-0FCD-4BC8-D036B58BA739}"/>
              </a:ext>
            </a:extLst>
          </p:cNvPr>
          <p:cNvGrpSpPr/>
          <p:nvPr/>
        </p:nvGrpSpPr>
        <p:grpSpPr>
          <a:xfrm>
            <a:off x="2089456" y="3418123"/>
            <a:ext cx="1671957" cy="2147970"/>
            <a:chOff x="603450" y="3522297"/>
            <a:chExt cx="1671957" cy="2147970"/>
          </a:xfrm>
        </p:grpSpPr>
        <p:sp>
          <p:nvSpPr>
            <p:cNvPr id="21" name="Content Placeholder 2">
              <a:extLst>
                <a:ext uri="{FF2B5EF4-FFF2-40B4-BE49-F238E27FC236}">
                  <a16:creationId xmlns:a16="http://schemas.microsoft.com/office/drawing/2014/main" id="{A145DE4A-EB52-5DF8-91E6-947917C855D4}"/>
                </a:ext>
              </a:extLst>
            </p:cNvPr>
            <p:cNvSpPr txBox="1">
              <a:spLocks/>
            </p:cNvSpPr>
            <p:nvPr/>
          </p:nvSpPr>
          <p:spPr>
            <a:xfrm>
              <a:off x="755055" y="4909766"/>
              <a:ext cx="1368747" cy="6015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AU" b="1"/>
                <a:t>Group 1</a:t>
              </a:r>
            </a:p>
          </p:txBody>
        </p:sp>
        <p:pic>
          <p:nvPicPr>
            <p:cNvPr id="22" name="Picture 21">
              <a:hlinkClick r:id="rId4"/>
              <a:extLst>
                <a:ext uri="{FF2B5EF4-FFF2-40B4-BE49-F238E27FC236}">
                  <a16:creationId xmlns:a16="http://schemas.microsoft.com/office/drawing/2014/main" id="{64C705DD-3D6D-13B9-5F8E-EC558EA2B0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5053" y="3522297"/>
              <a:ext cx="1428750" cy="1428750"/>
            </a:xfrm>
            <a:prstGeom prst="rect">
              <a:avLst/>
            </a:prstGeom>
          </p:spPr>
        </p:pic>
        <p:sp>
          <p:nvSpPr>
            <p:cNvPr id="23" name="TextBox 22">
              <a:extLst>
                <a:ext uri="{FF2B5EF4-FFF2-40B4-BE49-F238E27FC236}">
                  <a16:creationId xmlns:a16="http://schemas.microsoft.com/office/drawing/2014/main" id="{2BC6C62D-58FC-00B3-C3D3-F8C92D233CF6}"/>
                </a:ext>
              </a:extLst>
            </p:cNvPr>
            <p:cNvSpPr txBox="1"/>
            <p:nvPr/>
          </p:nvSpPr>
          <p:spPr>
            <a:xfrm>
              <a:off x="603450" y="5408657"/>
              <a:ext cx="1671957" cy="261610"/>
            </a:xfrm>
            <a:prstGeom prst="rect">
              <a:avLst/>
            </a:prstGeom>
            <a:noFill/>
          </p:spPr>
          <p:txBody>
            <a:bodyPr wrap="square" rtlCol="0">
              <a:spAutoFit/>
            </a:bodyPr>
            <a:lstStyle/>
            <a:p>
              <a:pPr algn="ctr"/>
              <a:r>
                <a:rPr lang="en-AU" sz="1100">
                  <a:solidFill>
                    <a:schemeClr val="bg1">
                      <a:lumMod val="50000"/>
                    </a:schemeClr>
                  </a:solidFill>
                </a:rPr>
                <a:t>Source: </a:t>
              </a:r>
              <a:r>
                <a:rPr lang="en-AU" sz="1100" err="1">
                  <a:solidFill>
                    <a:schemeClr val="bg1">
                      <a:lumMod val="50000"/>
                    </a:schemeClr>
                  </a:solidFill>
                </a:rPr>
                <a:t>Wiliam</a:t>
              </a:r>
              <a:r>
                <a:rPr lang="en-AU" sz="1100">
                  <a:solidFill>
                    <a:schemeClr val="bg1">
                      <a:lumMod val="50000"/>
                    </a:schemeClr>
                  </a:solidFill>
                </a:rPr>
                <a:t> 2019</a:t>
              </a:r>
            </a:p>
          </p:txBody>
        </p:sp>
      </p:grpSp>
      <p:grpSp>
        <p:nvGrpSpPr>
          <p:cNvPr id="24" name="Group 23">
            <a:extLst>
              <a:ext uri="{FF2B5EF4-FFF2-40B4-BE49-F238E27FC236}">
                <a16:creationId xmlns:a16="http://schemas.microsoft.com/office/drawing/2014/main" id="{E973E6AA-093C-0DAD-E89D-D396527C1B6B}"/>
              </a:ext>
            </a:extLst>
          </p:cNvPr>
          <p:cNvGrpSpPr/>
          <p:nvPr/>
        </p:nvGrpSpPr>
        <p:grpSpPr>
          <a:xfrm>
            <a:off x="5346695" y="3418123"/>
            <a:ext cx="1671957" cy="2147970"/>
            <a:chOff x="4214676" y="3522297"/>
            <a:chExt cx="1671957" cy="2147970"/>
          </a:xfrm>
        </p:grpSpPr>
        <p:sp>
          <p:nvSpPr>
            <p:cNvPr id="25" name="Content Placeholder 2">
              <a:extLst>
                <a:ext uri="{FF2B5EF4-FFF2-40B4-BE49-F238E27FC236}">
                  <a16:creationId xmlns:a16="http://schemas.microsoft.com/office/drawing/2014/main" id="{C7974D83-519F-BEE6-588F-57BFF96920D2}"/>
                </a:ext>
              </a:extLst>
            </p:cNvPr>
            <p:cNvSpPr txBox="1">
              <a:spLocks/>
            </p:cNvSpPr>
            <p:nvPr/>
          </p:nvSpPr>
          <p:spPr>
            <a:xfrm>
              <a:off x="4336279" y="4909766"/>
              <a:ext cx="1428751" cy="6015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AU" b="1"/>
                <a:t>Group 2</a:t>
              </a:r>
            </a:p>
          </p:txBody>
        </p:sp>
        <p:pic>
          <p:nvPicPr>
            <p:cNvPr id="26" name="Picture 25">
              <a:hlinkClick r:id="rId6"/>
              <a:extLst>
                <a:ext uri="{FF2B5EF4-FFF2-40B4-BE49-F238E27FC236}">
                  <a16:creationId xmlns:a16="http://schemas.microsoft.com/office/drawing/2014/main" id="{4D3B90D3-CB37-74D9-2FFA-9620593A342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36279" y="3522297"/>
              <a:ext cx="1428750" cy="1428750"/>
            </a:xfrm>
            <a:prstGeom prst="rect">
              <a:avLst/>
            </a:prstGeom>
          </p:spPr>
        </p:pic>
        <p:sp>
          <p:nvSpPr>
            <p:cNvPr id="27" name="TextBox 26">
              <a:extLst>
                <a:ext uri="{FF2B5EF4-FFF2-40B4-BE49-F238E27FC236}">
                  <a16:creationId xmlns:a16="http://schemas.microsoft.com/office/drawing/2014/main" id="{B4832CED-84B0-C7D5-F331-0D7EB08B0935}"/>
                </a:ext>
              </a:extLst>
            </p:cNvPr>
            <p:cNvSpPr txBox="1"/>
            <p:nvPr/>
          </p:nvSpPr>
          <p:spPr>
            <a:xfrm>
              <a:off x="4214676" y="5408657"/>
              <a:ext cx="1671957" cy="261610"/>
            </a:xfrm>
            <a:prstGeom prst="rect">
              <a:avLst/>
            </a:prstGeom>
            <a:noFill/>
          </p:spPr>
          <p:txBody>
            <a:bodyPr wrap="square" rtlCol="0">
              <a:spAutoFit/>
            </a:bodyPr>
            <a:lstStyle/>
            <a:p>
              <a:pPr algn="ctr"/>
              <a:r>
                <a:rPr lang="en-AU" sz="1100">
                  <a:solidFill>
                    <a:schemeClr val="bg1">
                      <a:lumMod val="50000"/>
                    </a:schemeClr>
                  </a:solidFill>
                </a:rPr>
                <a:t>Source: </a:t>
              </a:r>
              <a:r>
                <a:rPr lang="en-AU" sz="1100" err="1">
                  <a:solidFill>
                    <a:schemeClr val="bg1">
                      <a:lumMod val="50000"/>
                    </a:schemeClr>
                  </a:solidFill>
                </a:rPr>
                <a:t>Wiliam</a:t>
              </a:r>
              <a:r>
                <a:rPr lang="en-AU" sz="1100">
                  <a:solidFill>
                    <a:schemeClr val="bg1">
                      <a:lumMod val="50000"/>
                    </a:schemeClr>
                  </a:solidFill>
                </a:rPr>
                <a:t> 2019a</a:t>
              </a:r>
            </a:p>
          </p:txBody>
        </p:sp>
      </p:grpSp>
      <p:grpSp>
        <p:nvGrpSpPr>
          <p:cNvPr id="28" name="Group 27">
            <a:extLst>
              <a:ext uri="{FF2B5EF4-FFF2-40B4-BE49-F238E27FC236}">
                <a16:creationId xmlns:a16="http://schemas.microsoft.com/office/drawing/2014/main" id="{BB9C5B24-9CD0-027F-B200-4A393026E56E}"/>
              </a:ext>
            </a:extLst>
          </p:cNvPr>
          <p:cNvGrpSpPr/>
          <p:nvPr/>
        </p:nvGrpSpPr>
        <p:grpSpPr>
          <a:xfrm>
            <a:off x="8598420" y="3418123"/>
            <a:ext cx="1671957" cy="2147970"/>
            <a:chOff x="7954244" y="3522297"/>
            <a:chExt cx="1671957" cy="2147970"/>
          </a:xfrm>
        </p:grpSpPr>
        <p:sp>
          <p:nvSpPr>
            <p:cNvPr id="29" name="Content Placeholder 2">
              <a:extLst>
                <a:ext uri="{FF2B5EF4-FFF2-40B4-BE49-F238E27FC236}">
                  <a16:creationId xmlns:a16="http://schemas.microsoft.com/office/drawing/2014/main" id="{77A9B44D-AA23-66B5-2333-F08948F81A44}"/>
                </a:ext>
              </a:extLst>
            </p:cNvPr>
            <p:cNvSpPr txBox="1">
              <a:spLocks/>
            </p:cNvSpPr>
            <p:nvPr/>
          </p:nvSpPr>
          <p:spPr>
            <a:xfrm>
              <a:off x="8075847" y="4909766"/>
              <a:ext cx="1428750" cy="6015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AU" b="1"/>
                <a:t>Group 3</a:t>
              </a:r>
            </a:p>
          </p:txBody>
        </p:sp>
        <p:pic>
          <p:nvPicPr>
            <p:cNvPr id="30" name="Picture 29">
              <a:hlinkClick r:id="rId8"/>
              <a:extLst>
                <a:ext uri="{FF2B5EF4-FFF2-40B4-BE49-F238E27FC236}">
                  <a16:creationId xmlns:a16="http://schemas.microsoft.com/office/drawing/2014/main" id="{CEF69B0F-DB55-3431-0391-9F8D7DF7CBE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075847" y="3522297"/>
              <a:ext cx="1428750" cy="1428750"/>
            </a:xfrm>
            <a:prstGeom prst="rect">
              <a:avLst/>
            </a:prstGeom>
          </p:spPr>
        </p:pic>
        <p:sp>
          <p:nvSpPr>
            <p:cNvPr id="31" name="TextBox 30">
              <a:extLst>
                <a:ext uri="{FF2B5EF4-FFF2-40B4-BE49-F238E27FC236}">
                  <a16:creationId xmlns:a16="http://schemas.microsoft.com/office/drawing/2014/main" id="{865C30A3-29EC-17CA-E376-39B175FA2BDC}"/>
                </a:ext>
              </a:extLst>
            </p:cNvPr>
            <p:cNvSpPr txBox="1"/>
            <p:nvPr/>
          </p:nvSpPr>
          <p:spPr>
            <a:xfrm>
              <a:off x="7954244" y="5408657"/>
              <a:ext cx="1671957" cy="261610"/>
            </a:xfrm>
            <a:prstGeom prst="rect">
              <a:avLst/>
            </a:prstGeom>
            <a:noFill/>
          </p:spPr>
          <p:txBody>
            <a:bodyPr wrap="square" rtlCol="0">
              <a:spAutoFit/>
            </a:bodyPr>
            <a:lstStyle/>
            <a:p>
              <a:pPr algn="ctr"/>
              <a:r>
                <a:rPr lang="en-AU" sz="1100">
                  <a:solidFill>
                    <a:schemeClr val="bg1">
                      <a:lumMod val="50000"/>
                    </a:schemeClr>
                  </a:solidFill>
                </a:rPr>
                <a:t>Source: </a:t>
              </a:r>
              <a:r>
                <a:rPr lang="en-AU" sz="1100" err="1">
                  <a:solidFill>
                    <a:schemeClr val="bg1">
                      <a:lumMod val="50000"/>
                    </a:schemeClr>
                  </a:solidFill>
                </a:rPr>
                <a:t>Wiliam</a:t>
              </a:r>
              <a:r>
                <a:rPr lang="en-AU" sz="1100">
                  <a:solidFill>
                    <a:schemeClr val="bg1">
                      <a:lumMod val="50000"/>
                    </a:schemeClr>
                  </a:solidFill>
                </a:rPr>
                <a:t> 2019d</a:t>
              </a:r>
            </a:p>
          </p:txBody>
        </p:sp>
      </p:grpSp>
    </p:spTree>
    <p:extLst>
      <p:ext uri="{BB962C8B-B14F-4D97-AF65-F5344CB8AC3E}">
        <p14:creationId xmlns:p14="http://schemas.microsoft.com/office/powerpoint/2010/main" val="180475564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925346" cy="1208118"/>
          </a:xfrm>
        </p:spPr>
        <p:txBody>
          <a:bodyPr lIns="0" tIns="0" rIns="0" bIns="0" anchor="t" anchorCtr="0">
            <a:noAutofit/>
          </a:bodyPr>
          <a:lstStyle/>
          <a:p>
            <a:r>
              <a:rPr lang="en-US" sz="3600">
                <a:solidFill>
                  <a:schemeClr val="accent1"/>
                </a:solidFill>
              </a:rPr>
              <a:t>8.1</a:t>
            </a:r>
            <a:r>
              <a:rPr lang="en-US" sz="3600" b="1">
                <a:solidFill>
                  <a:srgbClr val="A1DDD9"/>
                </a:solidFill>
              </a:rPr>
              <a:t>|</a:t>
            </a:r>
            <a:r>
              <a:rPr lang="en-US" sz="3600">
                <a:solidFill>
                  <a:schemeClr val="accent1"/>
                </a:solidFill>
              </a:rPr>
              <a:t> </a:t>
            </a:r>
            <a:r>
              <a:rPr lang="en-US" sz="3600" b="1">
                <a:solidFill>
                  <a:srgbClr val="077981"/>
                </a:solidFill>
                <a:latin typeface="+mn-lt"/>
              </a:rPr>
              <a:t>Planning for students to understand what </a:t>
            </a:r>
            <a:br>
              <a:rPr lang="en-US" sz="3600" b="1">
                <a:solidFill>
                  <a:srgbClr val="077981"/>
                </a:solidFill>
                <a:latin typeface="+mn-lt"/>
              </a:rPr>
            </a:br>
            <a:r>
              <a:rPr lang="en-US" sz="3600" b="1">
                <a:solidFill>
                  <a:srgbClr val="077981"/>
                </a:solidFill>
                <a:latin typeface="+mn-lt"/>
              </a:rPr>
              <a:t>success looks like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748118"/>
            <a:ext cx="10925346" cy="2580814"/>
          </a:xfrm>
        </p:spPr>
        <p:txBody>
          <a:bodyPr lIns="0" tIns="0" rIns="0" bIns="0">
            <a:noAutofit/>
          </a:bodyPr>
          <a:lstStyle/>
          <a:p>
            <a:pPr marL="0" indent="0">
              <a:lnSpc>
                <a:spcPct val="100000"/>
              </a:lnSpc>
              <a:spcBef>
                <a:spcPts val="0"/>
              </a:spcBef>
              <a:spcAft>
                <a:spcPts val="1000"/>
              </a:spcAft>
              <a:buFont typeface="Arial" panose="020B0604020202020204" pitchFamily="34" charset="0"/>
              <a:buNone/>
            </a:pPr>
            <a:r>
              <a:rPr lang="en-AU" sz="3200" b="1">
                <a:solidFill>
                  <a:srgbClr val="00295B"/>
                </a:solidFill>
              </a:rPr>
              <a:t>Jigsaw routine – video ‘expert’ groups</a:t>
            </a:r>
          </a:p>
          <a:p>
            <a:pPr marL="0" indent="0">
              <a:spcBef>
                <a:spcPts val="0"/>
              </a:spcBef>
              <a:spcAft>
                <a:spcPts val="500"/>
              </a:spcAft>
              <a:buNone/>
            </a:pPr>
            <a:r>
              <a:rPr lang="en-AU"/>
              <a:t>In your expert groups, discuss:</a:t>
            </a:r>
          </a:p>
          <a:p>
            <a:pPr marL="0" indent="0">
              <a:spcBef>
                <a:spcPts val="0"/>
              </a:spcBef>
              <a:spcAft>
                <a:spcPts val="1000"/>
              </a:spcAft>
              <a:buNone/>
            </a:pPr>
            <a:r>
              <a:rPr lang="en-AU"/>
              <a:t>How did the practice in your video connect to the EEF recommendations </a:t>
            </a:r>
            <a:br>
              <a:rPr lang="en-AU"/>
            </a:br>
            <a:r>
              <a:rPr lang="en-AU"/>
              <a:t>on feedback?</a:t>
            </a:r>
          </a:p>
          <a:p>
            <a:pPr marL="0" indent="0">
              <a:spcBef>
                <a:spcPts val="0"/>
              </a:spcBef>
              <a:spcAft>
                <a:spcPts val="1000"/>
              </a:spcAft>
              <a:buNone/>
            </a:pPr>
            <a:endParaRPr lang="en-AU"/>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103</a:t>
            </a:fld>
            <a:endParaRPr lang="en-US"/>
          </a:p>
        </p:txBody>
      </p:sp>
      <p:sp>
        <p:nvSpPr>
          <p:cNvPr id="4" name="TextBox 3">
            <a:extLst>
              <a:ext uri="{FF2B5EF4-FFF2-40B4-BE49-F238E27FC236}">
                <a16:creationId xmlns:a16="http://schemas.microsoft.com/office/drawing/2014/main" id="{5526B8BF-76ED-F04E-A14D-E82341855865}"/>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PAGES PAGES 80 to 82 and 116</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32" name="Picture 31" descr="A group of people with speech bubbles&#10;&#10;Description automatically generated">
            <a:extLst>
              <a:ext uri="{FF2B5EF4-FFF2-40B4-BE49-F238E27FC236}">
                <a16:creationId xmlns:a16="http://schemas.microsoft.com/office/drawing/2014/main" id="{4E3CFE70-3CB1-49BE-D812-D94E964D94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369011699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925346" cy="1208118"/>
          </a:xfrm>
        </p:spPr>
        <p:txBody>
          <a:bodyPr lIns="0" tIns="0" rIns="0" bIns="0" anchor="t" anchorCtr="0">
            <a:noAutofit/>
          </a:bodyPr>
          <a:lstStyle/>
          <a:p>
            <a:r>
              <a:rPr lang="en-US" sz="3600">
                <a:solidFill>
                  <a:schemeClr val="accent1"/>
                </a:solidFill>
              </a:rPr>
              <a:t>8.1</a:t>
            </a:r>
            <a:r>
              <a:rPr lang="en-US" sz="3600" b="1">
                <a:solidFill>
                  <a:srgbClr val="A1DDD9"/>
                </a:solidFill>
              </a:rPr>
              <a:t>|</a:t>
            </a:r>
            <a:r>
              <a:rPr lang="en-US" sz="3600">
                <a:solidFill>
                  <a:schemeClr val="accent1"/>
                </a:solidFill>
              </a:rPr>
              <a:t> </a:t>
            </a:r>
            <a:r>
              <a:rPr lang="en-US" sz="3600" b="1">
                <a:solidFill>
                  <a:srgbClr val="077981"/>
                </a:solidFill>
                <a:latin typeface="+mn-lt"/>
              </a:rPr>
              <a:t>Planning for students to understand what </a:t>
            </a:r>
            <a:br>
              <a:rPr lang="en-US" sz="3600" b="1">
                <a:solidFill>
                  <a:srgbClr val="077981"/>
                </a:solidFill>
                <a:latin typeface="+mn-lt"/>
              </a:rPr>
            </a:br>
            <a:r>
              <a:rPr lang="en-US" sz="3600" b="1">
                <a:solidFill>
                  <a:srgbClr val="077981"/>
                </a:solidFill>
                <a:latin typeface="+mn-lt"/>
              </a:rPr>
              <a:t>success looks like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748118"/>
            <a:ext cx="8713368" cy="2580814"/>
          </a:xfrm>
        </p:spPr>
        <p:txBody>
          <a:bodyPr lIns="0" tIns="0" rIns="0" bIns="0">
            <a:noAutofit/>
          </a:bodyPr>
          <a:lstStyle/>
          <a:p>
            <a:pPr marL="0" indent="0">
              <a:lnSpc>
                <a:spcPct val="100000"/>
              </a:lnSpc>
              <a:spcBef>
                <a:spcPts val="0"/>
              </a:spcBef>
              <a:spcAft>
                <a:spcPts val="1000"/>
              </a:spcAft>
              <a:buFont typeface="Arial" panose="020B0604020202020204" pitchFamily="34" charset="0"/>
              <a:buNone/>
            </a:pPr>
            <a:r>
              <a:rPr lang="en-AU" sz="3200" b="1">
                <a:solidFill>
                  <a:srgbClr val="00295B"/>
                </a:solidFill>
              </a:rPr>
              <a:t>Jigsaw routine – video ‘jigsaw’ groups</a:t>
            </a:r>
          </a:p>
          <a:p>
            <a:pPr marL="0" indent="0">
              <a:spcBef>
                <a:spcPts val="0"/>
              </a:spcBef>
              <a:spcAft>
                <a:spcPts val="1000"/>
              </a:spcAft>
              <a:buNone/>
            </a:pPr>
            <a:r>
              <a:rPr lang="en-AU"/>
              <a:t>Form a jigsaw group of 3, with each member having </a:t>
            </a:r>
            <a:br>
              <a:rPr lang="en-AU"/>
            </a:br>
            <a:r>
              <a:rPr lang="en-AU"/>
              <a:t>viewed a different video. </a:t>
            </a:r>
          </a:p>
          <a:p>
            <a:pPr marL="0" indent="0">
              <a:spcBef>
                <a:spcPts val="0"/>
              </a:spcBef>
              <a:spcAft>
                <a:spcPts val="1000"/>
              </a:spcAft>
              <a:buNone/>
            </a:pPr>
            <a:r>
              <a:rPr lang="en-AU" b="1"/>
              <a:t>Share the connections you noticed between your video and the EEF recommendations.</a:t>
            </a:r>
          </a:p>
          <a:p>
            <a:pPr marL="0" indent="0">
              <a:spcBef>
                <a:spcPts val="0"/>
              </a:spcBef>
              <a:spcAft>
                <a:spcPts val="1000"/>
              </a:spcAft>
              <a:buNone/>
            </a:pPr>
            <a:endParaRPr lang="en-AU"/>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104</a:t>
            </a:fld>
            <a:endParaRPr lang="en-US"/>
          </a:p>
        </p:txBody>
      </p:sp>
      <p:sp>
        <p:nvSpPr>
          <p:cNvPr id="4" name="TextBox 3">
            <a:extLst>
              <a:ext uri="{FF2B5EF4-FFF2-40B4-BE49-F238E27FC236}">
                <a16:creationId xmlns:a16="http://schemas.microsoft.com/office/drawing/2014/main" id="{5526B8BF-76ED-F04E-A14D-E82341855865}"/>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PAGES PAGES 80 to 82 and 116</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32" name="Picture 31" descr="A group of people with speech bubbles&#10;&#10;Description automatically generated">
            <a:extLst>
              <a:ext uri="{FF2B5EF4-FFF2-40B4-BE49-F238E27FC236}">
                <a16:creationId xmlns:a16="http://schemas.microsoft.com/office/drawing/2014/main" id="{4E3CFE70-3CB1-49BE-D812-D94E964D94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pic>
        <p:nvPicPr>
          <p:cNvPr id="8" name="Graphic 7" descr="Puzzle with solid fill">
            <a:extLst>
              <a:ext uri="{FF2B5EF4-FFF2-40B4-BE49-F238E27FC236}">
                <a16:creationId xmlns:a16="http://schemas.microsoft.com/office/drawing/2014/main" id="{D80A3EFC-2AD8-2866-C3A0-CE27969C63D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00192" y="1748118"/>
            <a:ext cx="1837850" cy="1837850"/>
          </a:xfrm>
          <a:prstGeom prst="rect">
            <a:avLst/>
          </a:prstGeom>
          <a:effectLst>
            <a:outerShdw blurRad="50800" dist="38100" dir="2700000" algn="tl" rotWithShape="0">
              <a:prstClr val="black">
                <a:alpha val="40000"/>
              </a:prstClr>
            </a:outerShdw>
          </a:effectLst>
        </p:spPr>
      </p:pic>
      <p:pic>
        <p:nvPicPr>
          <p:cNvPr id="10" name="Graphic 9" descr="Puzzle with solid fill">
            <a:extLst>
              <a:ext uri="{FF2B5EF4-FFF2-40B4-BE49-F238E27FC236}">
                <a16:creationId xmlns:a16="http://schemas.microsoft.com/office/drawing/2014/main" id="{4682A99B-0B8B-75F1-0DD3-39A89402840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3377944">
            <a:off x="9180340" y="3832088"/>
            <a:ext cx="1837850" cy="1837850"/>
          </a:xfrm>
          <a:prstGeom prst="rect">
            <a:avLst/>
          </a:prstGeom>
          <a:effectLst>
            <a:outerShdw blurRad="50800" dist="38100" dir="2700000" algn="tl" rotWithShape="0">
              <a:prstClr val="black">
                <a:alpha val="40000"/>
              </a:prstClr>
            </a:outerShdw>
          </a:effectLst>
        </p:spPr>
      </p:pic>
      <p:pic>
        <p:nvPicPr>
          <p:cNvPr id="11" name="Graphic 10" descr="Puzzle with solid fill">
            <a:extLst>
              <a:ext uri="{FF2B5EF4-FFF2-40B4-BE49-F238E27FC236}">
                <a16:creationId xmlns:a16="http://schemas.microsoft.com/office/drawing/2014/main" id="{CBDE9933-3AD6-BF27-86CE-DA0DA302A00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69852">
            <a:off x="9822299" y="2731008"/>
            <a:ext cx="1837849" cy="183784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6952346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925346" cy="1208118"/>
          </a:xfrm>
        </p:spPr>
        <p:txBody>
          <a:bodyPr lIns="0" tIns="0" rIns="0" bIns="0" anchor="t" anchorCtr="0">
            <a:noAutofit/>
          </a:bodyPr>
          <a:lstStyle/>
          <a:p>
            <a:r>
              <a:rPr lang="en-US" sz="3600">
                <a:solidFill>
                  <a:schemeClr val="accent1"/>
                </a:solidFill>
              </a:rPr>
              <a:t>8.1</a:t>
            </a:r>
            <a:r>
              <a:rPr lang="en-US" sz="3600" b="1">
                <a:solidFill>
                  <a:srgbClr val="A1DDD9"/>
                </a:solidFill>
              </a:rPr>
              <a:t>|</a:t>
            </a:r>
            <a:r>
              <a:rPr lang="en-US" sz="3600">
                <a:solidFill>
                  <a:schemeClr val="accent1"/>
                </a:solidFill>
              </a:rPr>
              <a:t> </a:t>
            </a:r>
            <a:r>
              <a:rPr lang="en-US" sz="3600" b="1">
                <a:solidFill>
                  <a:srgbClr val="077981"/>
                </a:solidFill>
                <a:latin typeface="+mn-lt"/>
              </a:rPr>
              <a:t>Planning for students to understand what </a:t>
            </a:r>
            <a:br>
              <a:rPr lang="en-US" sz="3600" b="1">
                <a:solidFill>
                  <a:srgbClr val="077981"/>
                </a:solidFill>
                <a:latin typeface="+mn-lt"/>
              </a:rPr>
            </a:br>
            <a:r>
              <a:rPr lang="en-US" sz="3600" b="1">
                <a:solidFill>
                  <a:srgbClr val="077981"/>
                </a:solidFill>
                <a:latin typeface="+mn-lt"/>
              </a:rPr>
              <a:t>success looks like</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105</a:t>
            </a:fld>
            <a:endParaRPr lang="en-US"/>
          </a:p>
        </p:txBody>
      </p:sp>
      <p:sp>
        <p:nvSpPr>
          <p:cNvPr id="4" name="TextBox 3">
            <a:extLst>
              <a:ext uri="{FF2B5EF4-FFF2-40B4-BE49-F238E27FC236}">
                <a16:creationId xmlns:a16="http://schemas.microsoft.com/office/drawing/2014/main" id="{5526B8BF-76ED-F04E-A14D-E82341855865}"/>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PAGES PAGES 80 to 82 and 116</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32" name="Picture 31" descr="A group of people with speech bubbles&#10;&#10;Description automatically generated">
            <a:extLst>
              <a:ext uri="{FF2B5EF4-FFF2-40B4-BE49-F238E27FC236}">
                <a16:creationId xmlns:a16="http://schemas.microsoft.com/office/drawing/2014/main" id="{4E3CFE70-3CB1-49BE-D812-D94E964D94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3" name="Content Placeholder 6">
            <a:extLst>
              <a:ext uri="{FF2B5EF4-FFF2-40B4-BE49-F238E27FC236}">
                <a16:creationId xmlns:a16="http://schemas.microsoft.com/office/drawing/2014/main" id="{EF99CAC2-ADD9-5E60-C74D-7C537C7FF44B}"/>
              </a:ext>
            </a:extLst>
          </p:cNvPr>
          <p:cNvSpPr txBox="1">
            <a:spLocks/>
          </p:cNvSpPr>
          <p:nvPr/>
        </p:nvSpPr>
        <p:spPr>
          <a:xfrm>
            <a:off x="719998" y="1749600"/>
            <a:ext cx="7848647" cy="2949721"/>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000"/>
              </a:spcAft>
              <a:buFont typeface="Arial" panose="020B0604020202020204" pitchFamily="34" charset="0"/>
              <a:buNone/>
            </a:pPr>
            <a:r>
              <a:rPr lang="en-AU" sz="3200" b="1">
                <a:solidFill>
                  <a:srgbClr val="00295B"/>
                </a:solidFill>
              </a:rPr>
              <a:t>Planning for success criteria</a:t>
            </a:r>
          </a:p>
          <a:p>
            <a:pPr marL="0" indent="0">
              <a:spcBef>
                <a:spcPts val="0"/>
              </a:spcBef>
              <a:spcAft>
                <a:spcPts val="500"/>
              </a:spcAft>
              <a:buNone/>
            </a:pPr>
            <a:r>
              <a:rPr lang="en-AU" sz="2800"/>
              <a:t>Remaining in your jigsaw groups, discuss:</a:t>
            </a:r>
          </a:p>
          <a:p>
            <a:pPr marL="0" indent="0">
              <a:spcBef>
                <a:spcPts val="0"/>
              </a:spcBef>
              <a:spcAft>
                <a:spcPts val="1000"/>
              </a:spcAft>
              <a:buNone/>
            </a:pPr>
            <a:r>
              <a:rPr lang="en-AU" sz="2800"/>
              <a:t>What else do we know or want to find out about clarifying success criteria with students?</a:t>
            </a:r>
          </a:p>
          <a:p>
            <a:pPr marL="0" indent="0">
              <a:spcBef>
                <a:spcPts val="0"/>
              </a:spcBef>
              <a:spcAft>
                <a:spcPts val="1000"/>
              </a:spcAft>
              <a:buNone/>
            </a:pPr>
            <a:r>
              <a:rPr lang="en-AU"/>
              <a:t>Record your thinking on page 81 of the secondary years companion.</a:t>
            </a:r>
            <a:endParaRPr lang="en-AU" sz="2800"/>
          </a:p>
        </p:txBody>
      </p:sp>
      <p:pic>
        <p:nvPicPr>
          <p:cNvPr id="5" name="Picture 4">
            <a:extLst>
              <a:ext uri="{FF2B5EF4-FFF2-40B4-BE49-F238E27FC236}">
                <a16:creationId xmlns:a16="http://schemas.microsoft.com/office/drawing/2014/main" id="{22441406-1D1E-9EDA-C872-996A582EA8E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730889" y="1748118"/>
            <a:ext cx="2287053" cy="3227287"/>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9278633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ACA6E8-8DF4-A47D-C6C5-CC43BA5B71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18647" y="2575920"/>
            <a:ext cx="1717623" cy="2433299"/>
          </a:xfrm>
          <a:prstGeom prst="rect">
            <a:avLst/>
          </a:prstGeom>
          <a:ln>
            <a:noFill/>
          </a:ln>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BDEEEE94-E3D3-25E9-4087-333DB45DC02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875030">
            <a:off x="7044953" y="2753120"/>
            <a:ext cx="1717623" cy="2423756"/>
          </a:xfrm>
          <a:prstGeom prst="rect">
            <a:avLst/>
          </a:prstGeom>
          <a:ln>
            <a:no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FAD4B2A4-B45D-F239-3075-03B87B5A540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rot="20844974">
            <a:off x="4380664" y="2804774"/>
            <a:ext cx="1717624" cy="2423758"/>
          </a:xfrm>
          <a:prstGeom prst="rect">
            <a:avLst/>
          </a:prstGeom>
          <a:ln>
            <a:noFill/>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DF5FB418-6E67-4285-C4D8-BE2C89F8FB0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667205" y="2337280"/>
            <a:ext cx="1716946" cy="2422800"/>
          </a:xfrm>
          <a:prstGeom prst="rect">
            <a:avLst/>
          </a:prstGeom>
          <a:ln>
            <a:noFill/>
          </a:ln>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92FCBDE0-AD10-2625-E71B-71531E541E5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903764" y="3821939"/>
            <a:ext cx="2422800" cy="1716944"/>
          </a:xfrm>
          <a:prstGeom prst="rect">
            <a:avLst/>
          </a:prstGeom>
          <a:effectLst>
            <a:outerShdw blurRad="50800" dist="38100" dir="2700000" algn="ctr" rotWithShape="0">
              <a:srgbClr val="000000">
                <a:alpha val="40000"/>
              </a:srgbClr>
            </a:outerShdw>
          </a:effectLst>
        </p:spPr>
      </p:pic>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a:xfrm>
            <a:off x="720000" y="1440000"/>
            <a:ext cx="9033600" cy="758611"/>
          </a:xfrm>
        </p:spPr>
        <p:txBody>
          <a:bodyPr/>
          <a:lstStyle/>
          <a:p>
            <a:r>
              <a:rPr lang="en-US" sz="4800" b="0"/>
              <a:t>SECTION 9 </a:t>
            </a:r>
            <a:r>
              <a:rPr lang="en-US" sz="4800" b="0">
                <a:solidFill>
                  <a:srgbClr val="56C4CF"/>
                </a:solidFill>
              </a:rPr>
              <a:t>|</a:t>
            </a:r>
            <a:r>
              <a:rPr lang="en-US" sz="4800" b="0"/>
              <a:t> </a:t>
            </a:r>
            <a:r>
              <a:rPr lang="en-US" sz="4800"/>
              <a:t>Feedback</a:t>
            </a:r>
            <a:endParaRPr lang="en-AU" sz="4800"/>
          </a:p>
        </p:txBody>
      </p:sp>
      <p:sp>
        <p:nvSpPr>
          <p:cNvPr id="2" name="TextBox 1">
            <a:extLst>
              <a:ext uri="{FF2B5EF4-FFF2-40B4-BE49-F238E27FC236}">
                <a16:creationId xmlns:a16="http://schemas.microsoft.com/office/drawing/2014/main" id="{7A0541B4-512A-8038-6510-39CD9C9BC0FF}"/>
              </a:ext>
            </a:extLst>
          </p:cNvPr>
          <p:cNvSpPr txBox="1"/>
          <p:nvPr/>
        </p:nvSpPr>
        <p:spPr>
          <a:xfrm>
            <a:off x="1311965" y="6376996"/>
            <a:ext cx="9574618" cy="430887"/>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dirty="0">
                <a:ln>
                  <a:noFill/>
                </a:ln>
                <a:solidFill>
                  <a:srgbClr val="077981"/>
                </a:solidFill>
                <a:effectLst/>
                <a:uLnTx/>
                <a:uFillTx/>
                <a:latin typeface="Calibri" panose="020F0502020204030204"/>
                <a:ea typeface="+mn-ea"/>
                <a:cs typeface="+mn-cs"/>
              </a:rPr>
              <a:t>REFER TO PY AND SY COMPANION PAGES: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dirty="0">
                <a:ln>
                  <a:noFill/>
                </a:ln>
                <a:solidFill>
                  <a:srgbClr val="077981"/>
                </a:solidFill>
                <a:effectLst/>
                <a:uLnTx/>
                <a:uFillTx/>
                <a:latin typeface="Calibri" panose="020F0502020204030204"/>
                <a:ea typeface="+mn-ea"/>
                <a:cs typeface="+mn-cs"/>
              </a:rPr>
              <a:t> 57, 59, 152, 153, 150 to 151 and 129 to 133 (PY); 89, 116 to 117, and the guided notetaking handout (SY)</a:t>
            </a:r>
          </a:p>
        </p:txBody>
      </p:sp>
    </p:spTree>
    <p:extLst>
      <p:ext uri="{BB962C8B-B14F-4D97-AF65-F5344CB8AC3E}">
        <p14:creationId xmlns:p14="http://schemas.microsoft.com/office/powerpoint/2010/main" val="19885667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82F2D23-2BE6-D7A2-F1AE-19AD46A286F0}"/>
              </a:ext>
            </a:extLst>
          </p:cNvPr>
          <p:cNvGrpSpPr/>
          <p:nvPr/>
        </p:nvGrpSpPr>
        <p:grpSpPr>
          <a:xfrm>
            <a:off x="11180188" y="540000"/>
            <a:ext cx="465158" cy="653197"/>
            <a:chOff x="11180189" y="545258"/>
            <a:chExt cx="465158" cy="653197"/>
          </a:xfrm>
        </p:grpSpPr>
        <p:pic>
          <p:nvPicPr>
            <p:cNvPr id="11" name="Picture 10" descr="A black and blue rectangle with a corner&#10;&#10;Description automatically generated">
              <a:extLst>
                <a:ext uri="{FF2B5EF4-FFF2-40B4-BE49-F238E27FC236}">
                  <a16:creationId xmlns:a16="http://schemas.microsoft.com/office/drawing/2014/main" id="{A75EB816-9B07-2FD3-159F-2E9657CE38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2" name="Content Placeholder 6">
              <a:extLst>
                <a:ext uri="{FF2B5EF4-FFF2-40B4-BE49-F238E27FC236}">
                  <a16:creationId xmlns:a16="http://schemas.microsoft.com/office/drawing/2014/main" id="{61A45859-F30A-54B4-76FE-D41E9D2F7930}"/>
                </a:ext>
              </a:extLst>
            </p:cNvPr>
            <p:cNvSpPr txBox="1">
              <a:spLocks/>
            </p:cNvSpPr>
            <p:nvPr/>
          </p:nvSpPr>
          <p:spPr>
            <a:xfrm>
              <a:off x="11180189" y="612454"/>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PY </a:t>
              </a:r>
              <a:br>
                <a:rPr lang="en-AU" sz="900" b="1">
                  <a:solidFill>
                    <a:srgbClr val="077981"/>
                  </a:solidFill>
                  <a:ea typeface="Calibri"/>
                  <a:cs typeface="Calibri"/>
                </a:rPr>
              </a:br>
              <a:r>
                <a:rPr lang="en-AU" sz="900" b="1">
                  <a:solidFill>
                    <a:srgbClr val="077981"/>
                  </a:solidFill>
                  <a:ea typeface="Calibri"/>
                  <a:cs typeface="Calibri"/>
                </a:rPr>
                <a:t>PAGES </a:t>
              </a:r>
              <a:br>
                <a:rPr lang="en-AU" sz="900" b="1">
                  <a:solidFill>
                    <a:srgbClr val="077981"/>
                  </a:solidFill>
                  <a:ea typeface="Calibri"/>
                  <a:cs typeface="Calibri"/>
                </a:rPr>
              </a:br>
              <a:r>
                <a:rPr lang="en-AU" sz="900" b="1">
                  <a:solidFill>
                    <a:srgbClr val="077981"/>
                  </a:solidFill>
                  <a:ea typeface="Calibri"/>
                  <a:cs typeface="Calibri"/>
                </a:rPr>
                <a:t>57 to</a:t>
              </a:r>
              <a:br>
                <a:rPr lang="en-AU" sz="900" b="1">
                  <a:solidFill>
                    <a:srgbClr val="077981"/>
                  </a:solidFill>
                  <a:ea typeface="Calibri"/>
                  <a:cs typeface="Calibri"/>
                </a:rPr>
              </a:br>
              <a:r>
                <a:rPr lang="en-AU" sz="900" b="1">
                  <a:solidFill>
                    <a:srgbClr val="077981"/>
                  </a:solidFill>
                  <a:ea typeface="Calibri"/>
                  <a:cs typeface="Calibri"/>
                </a:rPr>
                <a:t>59</a:t>
              </a:r>
            </a:p>
          </p:txBody>
        </p:sp>
      </p:grpSp>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160035" cy="576319"/>
          </a:xfrm>
        </p:spPr>
        <p:txBody>
          <a:bodyPr lIns="0" tIns="0" rIns="0" bIns="0" anchor="t" anchorCtr="0">
            <a:noAutofit/>
          </a:bodyPr>
          <a:lstStyle/>
          <a:p>
            <a:r>
              <a:rPr lang="en-US" sz="3600">
                <a:solidFill>
                  <a:schemeClr val="accent1"/>
                </a:solidFill>
              </a:rPr>
              <a:t>9.1 </a:t>
            </a:r>
            <a:r>
              <a:rPr lang="en-US" sz="3600" b="1">
                <a:solidFill>
                  <a:srgbClr val="A1DDD9"/>
                </a:solidFill>
              </a:rPr>
              <a:t>|</a:t>
            </a:r>
            <a:r>
              <a:rPr lang="en-US" sz="3600">
                <a:solidFill>
                  <a:schemeClr val="accent1"/>
                </a:solidFill>
              </a:rPr>
              <a:t> </a:t>
            </a:r>
            <a:r>
              <a:rPr lang="en-US" sz="3600" b="1">
                <a:solidFill>
                  <a:srgbClr val="077981"/>
                </a:solidFill>
                <a:latin typeface="+mn-lt"/>
              </a:rPr>
              <a:t>Austin’s butterfly: Peer critique</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107</a:t>
            </a:fld>
            <a:endParaRPr lang="en-US"/>
          </a:p>
        </p:txBody>
      </p:sp>
      <p:pic>
        <p:nvPicPr>
          <p:cNvPr id="8" name="Content Placeholder 7">
            <a:hlinkClick r:id="rId4"/>
            <a:extLst>
              <a:ext uri="{FF2B5EF4-FFF2-40B4-BE49-F238E27FC236}">
                <a16:creationId xmlns:a16="http://schemas.microsoft.com/office/drawing/2014/main" id="{FA013BE6-2CDC-C05E-C2D1-141115B05AB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48433" y="1406214"/>
            <a:ext cx="5695132" cy="4351337"/>
          </a:xfrm>
          <a:prstGeom prst="rect">
            <a:avLst/>
          </a:prstGeom>
        </p:spPr>
      </p:pic>
      <p:sp>
        <p:nvSpPr>
          <p:cNvPr id="3" name="TextBox 2">
            <a:extLst>
              <a:ext uri="{FF2B5EF4-FFF2-40B4-BE49-F238E27FC236}">
                <a16:creationId xmlns:a16="http://schemas.microsoft.com/office/drawing/2014/main" id="{620F8A81-C0BC-A8E9-0F75-F5E4F4720096}"/>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EL Education 2012</a:t>
            </a: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39253" y="1290492"/>
            <a:ext cx="606093" cy="417310"/>
          </a:xfrm>
          <a:prstGeom prst="rect">
            <a:avLst/>
          </a:prstGeom>
        </p:spPr>
      </p:pic>
    </p:spTree>
    <p:extLst>
      <p:ext uri="{BB962C8B-B14F-4D97-AF65-F5344CB8AC3E}">
        <p14:creationId xmlns:p14="http://schemas.microsoft.com/office/powerpoint/2010/main" val="46946484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9.1 </a:t>
            </a:r>
            <a:r>
              <a:rPr lang="en-US" sz="3600" b="1">
                <a:solidFill>
                  <a:srgbClr val="A1DDD9"/>
                </a:solidFill>
              </a:rPr>
              <a:t>|</a:t>
            </a:r>
            <a:r>
              <a:rPr lang="en-US" sz="3600">
                <a:solidFill>
                  <a:schemeClr val="accent1"/>
                </a:solidFill>
              </a:rPr>
              <a:t> </a:t>
            </a:r>
            <a:r>
              <a:rPr lang="en-US" sz="3600" b="1">
                <a:solidFill>
                  <a:srgbClr val="077981"/>
                </a:solidFill>
                <a:latin typeface="+mn-lt"/>
              </a:rPr>
              <a:t>Austin’s butterfly: Peer critique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Goal</a:t>
            </a:r>
            <a:endParaRPr lang="en-AU" sz="3200"/>
          </a:p>
          <a:p>
            <a:pPr marL="0" indent="0">
              <a:spcBef>
                <a:spcPts val="0"/>
              </a:spcBef>
              <a:spcAft>
                <a:spcPts val="1000"/>
              </a:spcAft>
              <a:buNone/>
            </a:pPr>
            <a:r>
              <a:rPr lang="en-AU">
                <a:ea typeface="Calibri"/>
                <a:cs typeface="Calibri"/>
              </a:rPr>
              <a:t>Practise giving and receiving peer critique using a short piece of writing, focusing on fostering a positive and growth-oriented critique culture.</a:t>
            </a:r>
            <a:endParaRPr lang="en-AU"/>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108</a:t>
            </a:fld>
            <a:endParaRPr lang="en-US"/>
          </a:p>
        </p:txBody>
      </p:sp>
      <p:sp>
        <p:nvSpPr>
          <p:cNvPr id="3" name="TextBox 2">
            <a:extLst>
              <a:ext uri="{FF2B5EF4-FFF2-40B4-BE49-F238E27FC236}">
                <a16:creationId xmlns:a16="http://schemas.microsoft.com/office/drawing/2014/main" id="{1396FC4A-A83B-F21E-B37A-C63EB4C86BBB}"/>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57 to 59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356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9.1 </a:t>
            </a:r>
            <a:r>
              <a:rPr lang="en-US" sz="3600" b="1">
                <a:solidFill>
                  <a:srgbClr val="A1DDD9"/>
                </a:solidFill>
              </a:rPr>
              <a:t>|</a:t>
            </a:r>
            <a:r>
              <a:rPr lang="en-US" sz="3600">
                <a:solidFill>
                  <a:schemeClr val="accent1"/>
                </a:solidFill>
              </a:rPr>
              <a:t> </a:t>
            </a:r>
            <a:r>
              <a:rPr lang="en-US" sz="3600" b="1">
                <a:solidFill>
                  <a:srgbClr val="077981"/>
                </a:solidFill>
                <a:latin typeface="+mn-lt"/>
              </a:rPr>
              <a:t>Austin’s butterfly: Peer critique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Step 1 – First draft</a:t>
            </a:r>
            <a:endParaRPr lang="en-AU" sz="3200"/>
          </a:p>
          <a:p>
            <a:pPr marL="0" indent="0">
              <a:spcBef>
                <a:spcPts val="0"/>
              </a:spcBef>
              <a:spcAft>
                <a:spcPts val="500"/>
              </a:spcAft>
              <a:buNone/>
            </a:pPr>
            <a:r>
              <a:rPr lang="en-AU">
                <a:ea typeface="Calibri"/>
                <a:cs typeface="Calibri"/>
              </a:rPr>
              <a:t>Write 2 sentences describing a place where you have felt a sense of belonging. Focus on creating a vivid image.</a:t>
            </a:r>
            <a:endParaRPr lang="en-AU">
              <a:ea typeface="+mn-lt"/>
              <a:cs typeface="+mn-lt"/>
            </a:endParaRPr>
          </a:p>
          <a:p>
            <a:pPr marL="0" indent="0">
              <a:spcBef>
                <a:spcPts val="0"/>
              </a:spcBef>
              <a:spcAft>
                <a:spcPts val="500"/>
              </a:spcAft>
              <a:buNone/>
            </a:pPr>
            <a:r>
              <a:rPr lang="en-AU">
                <a:solidFill>
                  <a:srgbClr val="077981"/>
                </a:solidFill>
                <a:ea typeface="+mn-lt"/>
                <a:cs typeface="+mn-lt"/>
              </a:rPr>
              <a:t>OR </a:t>
            </a:r>
          </a:p>
          <a:p>
            <a:pPr marL="0" indent="0">
              <a:spcBef>
                <a:spcPts val="0"/>
              </a:spcBef>
              <a:spcAft>
                <a:spcPts val="1000"/>
              </a:spcAft>
              <a:buNone/>
            </a:pPr>
            <a:r>
              <a:rPr lang="en-AU">
                <a:ea typeface="+mn-lt"/>
                <a:cs typeface="+mn-lt"/>
              </a:rPr>
              <a:t>Write to a prompt connected to our focus area of impact/domain(s).</a:t>
            </a:r>
          </a:p>
          <a:p>
            <a:pPr marL="0" indent="0">
              <a:spcBef>
                <a:spcPts val="0"/>
              </a:spcBef>
              <a:spcAft>
                <a:spcPts val="1000"/>
              </a:spcAft>
              <a:buNone/>
            </a:pPr>
            <a:r>
              <a:rPr lang="en-AU" b="1">
                <a:ea typeface="+mn-lt"/>
                <a:cs typeface="+mn-lt"/>
              </a:rPr>
              <a:t>Remember, this is a first draft and not about perfection.</a:t>
            </a:r>
            <a:endParaRPr lang="en-AU" b="1">
              <a:ea typeface="Calibri"/>
              <a:cs typeface="Calibri"/>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109</a:t>
            </a:fld>
            <a:endParaRPr lang="en-US"/>
          </a:p>
        </p:txBody>
      </p:sp>
      <p:sp>
        <p:nvSpPr>
          <p:cNvPr id="3" name="TextBox 2">
            <a:extLst>
              <a:ext uri="{FF2B5EF4-FFF2-40B4-BE49-F238E27FC236}">
                <a16:creationId xmlns:a16="http://schemas.microsoft.com/office/drawing/2014/main" id="{2A7AE396-BF19-5944-985F-3C2E6A258086}"/>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57 to 59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167312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9.1 </a:t>
            </a:r>
            <a:r>
              <a:rPr lang="en-US" sz="3600" b="1">
                <a:solidFill>
                  <a:srgbClr val="A1DDD9"/>
                </a:solidFill>
              </a:rPr>
              <a:t>|</a:t>
            </a:r>
            <a:r>
              <a:rPr lang="en-US" sz="3600">
                <a:solidFill>
                  <a:schemeClr val="accent1"/>
                </a:solidFill>
              </a:rPr>
              <a:t> </a:t>
            </a:r>
            <a:r>
              <a:rPr lang="en-US" sz="3600" b="1">
                <a:solidFill>
                  <a:srgbClr val="077981"/>
                </a:solidFill>
                <a:latin typeface="+mn-lt"/>
              </a:rPr>
              <a:t>Austin’s butterfly: Peer critique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10521742"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Step 2 – Critique groups</a:t>
            </a:r>
            <a:endParaRPr lang="en-AU" sz="3200"/>
          </a:p>
          <a:p>
            <a:pPr>
              <a:buFont typeface="Arial"/>
              <a:buChar char="•"/>
            </a:pPr>
            <a:r>
              <a:rPr lang="en-AU">
                <a:ea typeface="+mn-lt"/>
                <a:cs typeface="+mn-lt"/>
              </a:rPr>
              <a:t>Work in small groups of 3 to 4. Read drafts aloud, one person at a time.</a:t>
            </a:r>
            <a:endParaRPr lang="en-AU"/>
          </a:p>
          <a:p>
            <a:pPr>
              <a:buFont typeface="Arial"/>
              <a:buChar char="•"/>
            </a:pPr>
            <a:r>
              <a:rPr lang="en-AU">
                <a:ea typeface="+mn-lt"/>
                <a:cs typeface="+mn-lt"/>
              </a:rPr>
              <a:t>Group members provide feedback following these principles:</a:t>
            </a:r>
            <a:endParaRPr lang="en-AU"/>
          </a:p>
          <a:p>
            <a:pPr marL="468000" lvl="1" indent="-285750">
              <a:buFont typeface="Arial"/>
              <a:buChar char="•"/>
            </a:pPr>
            <a:r>
              <a:rPr lang="en-AU" sz="2800" b="1">
                <a:ea typeface="+mn-lt"/>
                <a:cs typeface="+mn-lt"/>
              </a:rPr>
              <a:t>Be kind </a:t>
            </a:r>
            <a:r>
              <a:rPr lang="en-AU" sz="2800">
                <a:ea typeface="+mn-lt"/>
                <a:cs typeface="+mn-lt"/>
              </a:rPr>
              <a:t>– Start with what works well in the writing.</a:t>
            </a:r>
            <a:endParaRPr lang="en-AU" sz="2800"/>
          </a:p>
          <a:p>
            <a:pPr marL="468000" lvl="1" indent="-285750">
              <a:buFont typeface="Arial"/>
              <a:buChar char="•"/>
            </a:pPr>
            <a:r>
              <a:rPr lang="en-AU" sz="2800" b="1">
                <a:ea typeface="+mn-lt"/>
                <a:cs typeface="+mn-lt"/>
              </a:rPr>
              <a:t>Be specific</a:t>
            </a:r>
            <a:r>
              <a:rPr lang="en-AU" sz="2800">
                <a:ea typeface="+mn-lt"/>
                <a:cs typeface="+mn-lt"/>
              </a:rPr>
              <a:t> – Point out areas that could be enhanced, </a:t>
            </a:r>
            <a:r>
              <a:rPr lang="en-AU" sz="2800" err="1">
                <a:ea typeface="+mn-lt"/>
                <a:cs typeface="+mn-lt"/>
              </a:rPr>
              <a:t>eg</a:t>
            </a:r>
            <a:r>
              <a:rPr lang="en-AU" sz="2800">
                <a:ea typeface="+mn-lt"/>
                <a:cs typeface="+mn-lt"/>
              </a:rPr>
              <a:t> ‘Could you add a sensory detail, like a sound or smell?’</a:t>
            </a:r>
            <a:endParaRPr lang="en-AU" sz="2800"/>
          </a:p>
          <a:p>
            <a:pPr marL="468000" lvl="1" indent="-285750">
              <a:buFont typeface="Arial"/>
              <a:buChar char="•"/>
            </a:pPr>
            <a:r>
              <a:rPr lang="en-AU" sz="2800" b="1">
                <a:ea typeface="+mn-lt"/>
                <a:cs typeface="+mn-lt"/>
              </a:rPr>
              <a:t>Be helpful</a:t>
            </a:r>
            <a:r>
              <a:rPr lang="en-AU" sz="2800">
                <a:ea typeface="+mn-lt"/>
                <a:cs typeface="+mn-lt"/>
              </a:rPr>
              <a:t> – Offer actionable suggestions for improvement.</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110</a:t>
            </a:fld>
            <a:endParaRPr lang="en-US"/>
          </a:p>
        </p:txBody>
      </p:sp>
      <p:pic>
        <p:nvPicPr>
          <p:cNvPr id="3" name="Picture 2" descr="A group of people with speech bubbles&#10;&#10;Description automatically generated">
            <a:extLst>
              <a:ext uri="{FF2B5EF4-FFF2-40B4-BE49-F238E27FC236}">
                <a16:creationId xmlns:a16="http://schemas.microsoft.com/office/drawing/2014/main" id="{CE5B5DCF-2594-E85E-814A-837C6268C4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4" name="TextBox 3">
            <a:extLst>
              <a:ext uri="{FF2B5EF4-FFF2-40B4-BE49-F238E27FC236}">
                <a16:creationId xmlns:a16="http://schemas.microsoft.com/office/drawing/2014/main" id="{F1AB763E-BEA5-AC3C-0CB1-FFE904A6902F}"/>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57 to 59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210685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9.1 </a:t>
            </a:r>
            <a:r>
              <a:rPr lang="en-US" sz="3600" b="1">
                <a:solidFill>
                  <a:srgbClr val="A1DDD9"/>
                </a:solidFill>
              </a:rPr>
              <a:t>|</a:t>
            </a:r>
            <a:r>
              <a:rPr lang="en-US" sz="3600">
                <a:solidFill>
                  <a:schemeClr val="accent1"/>
                </a:solidFill>
              </a:rPr>
              <a:t> </a:t>
            </a:r>
            <a:r>
              <a:rPr lang="en-US" sz="3600" b="1">
                <a:solidFill>
                  <a:srgbClr val="077981"/>
                </a:solidFill>
                <a:latin typeface="+mn-lt"/>
              </a:rPr>
              <a:t>Austin’s butterfly: Peer critique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10521742"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Step 3 – Action response</a:t>
            </a:r>
            <a:endParaRPr lang="en-AU" sz="3200"/>
          </a:p>
          <a:p>
            <a:pPr marL="0" indent="0">
              <a:buNone/>
            </a:pPr>
            <a:r>
              <a:rPr lang="en-AU">
                <a:ea typeface="+mn-lt"/>
                <a:cs typeface="+mn-lt"/>
              </a:rPr>
              <a:t>Revise your passage based on the feedback you received. Focus on incorporating 1 or 2 key pieces of feedback.</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111</a:t>
            </a:fld>
            <a:endParaRPr lang="en-US"/>
          </a:p>
        </p:txBody>
      </p:sp>
      <p:sp>
        <p:nvSpPr>
          <p:cNvPr id="3" name="TextBox 2">
            <a:extLst>
              <a:ext uri="{FF2B5EF4-FFF2-40B4-BE49-F238E27FC236}">
                <a16:creationId xmlns:a16="http://schemas.microsoft.com/office/drawing/2014/main" id="{3CB468AB-772D-2100-2860-02020F9FEFFB}"/>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57 to 59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554618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9656452" cy="576319"/>
          </a:xfrm>
        </p:spPr>
        <p:txBody>
          <a:bodyPr lIns="0" tIns="0" rIns="0" bIns="0" anchor="t" anchorCtr="0">
            <a:noAutofit/>
          </a:bodyPr>
          <a:lstStyle/>
          <a:p>
            <a:r>
              <a:rPr lang="en-US" sz="3600">
                <a:solidFill>
                  <a:schemeClr val="accent1"/>
                </a:solidFill>
              </a:rPr>
              <a:t>9.1 </a:t>
            </a:r>
            <a:r>
              <a:rPr lang="en-US" sz="3600" b="1">
                <a:solidFill>
                  <a:srgbClr val="A1DDD9"/>
                </a:solidFill>
              </a:rPr>
              <a:t>|</a:t>
            </a:r>
            <a:r>
              <a:rPr lang="en-US" sz="3600">
                <a:solidFill>
                  <a:schemeClr val="accent1"/>
                </a:solidFill>
              </a:rPr>
              <a:t> </a:t>
            </a:r>
            <a:r>
              <a:rPr lang="en-US" sz="3600" b="1">
                <a:solidFill>
                  <a:srgbClr val="077981"/>
                </a:solidFill>
                <a:latin typeface="+mn-lt"/>
              </a:rPr>
              <a:t>Austin’s butterfly: Peer critique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10925346"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Step 4 – Reflection</a:t>
            </a:r>
            <a:endParaRPr lang="en-AU" sz="3200"/>
          </a:p>
          <a:p>
            <a:pPr>
              <a:spcBef>
                <a:spcPts val="0"/>
              </a:spcBef>
              <a:spcAft>
                <a:spcPts val="1000"/>
              </a:spcAft>
              <a:buNone/>
            </a:pPr>
            <a:r>
              <a:rPr lang="en-AU" b="1">
                <a:ea typeface="+mn-lt"/>
                <a:cs typeface="+mn-lt"/>
              </a:rPr>
              <a:t>As a whole group, discuss:</a:t>
            </a:r>
          </a:p>
          <a:p>
            <a:pPr marL="230400" indent="-230400">
              <a:spcBef>
                <a:spcPts val="0"/>
              </a:spcBef>
              <a:spcAft>
                <a:spcPts val="1000"/>
              </a:spcAft>
              <a:buFont typeface="Arial"/>
              <a:buChar char="•"/>
            </a:pPr>
            <a:r>
              <a:rPr lang="en-AU">
                <a:ea typeface="+mn-lt"/>
                <a:cs typeface="+mn-lt"/>
              </a:rPr>
              <a:t>How did it feel to receive feedback?</a:t>
            </a:r>
            <a:endParaRPr lang="en-AU"/>
          </a:p>
          <a:p>
            <a:pPr marL="230400" indent="-230400">
              <a:spcBef>
                <a:spcPts val="0"/>
              </a:spcBef>
              <a:spcAft>
                <a:spcPts val="1000"/>
              </a:spcAft>
              <a:buFont typeface="Arial"/>
              <a:buChar char="•"/>
            </a:pPr>
            <a:r>
              <a:rPr lang="en-AU">
                <a:ea typeface="+mn-lt"/>
                <a:cs typeface="+mn-lt"/>
              </a:rPr>
              <a:t>How did it feel to give feedback?</a:t>
            </a:r>
            <a:endParaRPr lang="en-AU"/>
          </a:p>
          <a:p>
            <a:pPr marL="230400" indent="-230400">
              <a:spcBef>
                <a:spcPts val="0"/>
              </a:spcBef>
              <a:spcAft>
                <a:spcPts val="1000"/>
              </a:spcAft>
              <a:buFont typeface="Arial"/>
              <a:buChar char="•"/>
            </a:pPr>
            <a:r>
              <a:rPr lang="en-AU">
                <a:ea typeface="+mn-lt"/>
                <a:cs typeface="+mn-lt"/>
              </a:rPr>
              <a:t>What made the feedback most effective?</a:t>
            </a:r>
          </a:p>
          <a:p>
            <a:pPr marL="230400" indent="-230400">
              <a:spcBef>
                <a:spcPts val="0"/>
              </a:spcBef>
              <a:spcAft>
                <a:spcPts val="1000"/>
              </a:spcAft>
              <a:buFont typeface="Arial"/>
              <a:buChar char="•"/>
            </a:pPr>
            <a:r>
              <a:rPr lang="en-AU">
                <a:ea typeface="+mn-lt"/>
                <a:cs typeface="+mn-lt"/>
              </a:rPr>
              <a:t>How might we create a similar culture of peer critique in our classrooms?</a:t>
            </a:r>
            <a:endParaRPr lang="en-AU">
              <a:ea typeface="Calibri"/>
              <a:cs typeface="Calibri"/>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112</a:t>
            </a:fld>
            <a:endParaRPr lang="en-US"/>
          </a:p>
        </p:txBody>
      </p:sp>
      <p:pic>
        <p:nvPicPr>
          <p:cNvPr id="4" name="Picture 3" descr="A question mark and light bulb&#10;&#10;Description automatically generated">
            <a:extLst>
              <a:ext uri="{FF2B5EF4-FFF2-40B4-BE49-F238E27FC236}">
                <a16:creationId xmlns:a16="http://schemas.microsoft.com/office/drawing/2014/main" id="{05FD3569-482A-1453-34AC-C9401B3C8C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3749" y="540000"/>
            <a:ext cx="581597" cy="595783"/>
          </a:xfrm>
          <a:prstGeom prst="rect">
            <a:avLst/>
          </a:prstGeom>
        </p:spPr>
      </p:pic>
      <p:sp>
        <p:nvSpPr>
          <p:cNvPr id="3" name="TextBox 2">
            <a:extLst>
              <a:ext uri="{FF2B5EF4-FFF2-40B4-BE49-F238E27FC236}">
                <a16:creationId xmlns:a16="http://schemas.microsoft.com/office/drawing/2014/main" id="{FBD7DF0C-3359-FF7F-C715-6DC6656B5928}"/>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57 to 59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663494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9.1 </a:t>
            </a:r>
            <a:r>
              <a:rPr lang="en-US" sz="3600" b="1">
                <a:solidFill>
                  <a:srgbClr val="A1DDD9"/>
                </a:solidFill>
              </a:rPr>
              <a:t>|</a:t>
            </a:r>
            <a:r>
              <a:rPr lang="en-US" sz="3600">
                <a:solidFill>
                  <a:schemeClr val="accent1"/>
                </a:solidFill>
              </a:rPr>
              <a:t> </a:t>
            </a:r>
            <a:r>
              <a:rPr lang="en-US" sz="3600" b="1">
                <a:solidFill>
                  <a:srgbClr val="077981"/>
                </a:solidFill>
                <a:latin typeface="+mn-lt"/>
              </a:rPr>
              <a:t>Austin’s butterfly: Peer critique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10521742" cy="888869"/>
          </a:xfrm>
        </p:spPr>
        <p:txBody>
          <a:bodyPr lIns="0" tIns="0" rIns="0" bIns="0">
            <a:noAutofit/>
          </a:bodyPr>
          <a:lstStyle/>
          <a:p>
            <a:pPr marL="0" indent="0">
              <a:buNone/>
            </a:pPr>
            <a:r>
              <a:rPr lang="en-AU" sz="2800" b="0" i="0">
                <a:solidFill>
                  <a:srgbClr val="000000"/>
                </a:solidFill>
                <a:effectLst/>
                <a:latin typeface="Calibri" panose="020F0502020204030204" pitchFamily="34" charset="0"/>
              </a:rPr>
              <a:t>How do the strategies demonstrated in the </a:t>
            </a:r>
            <a:r>
              <a:rPr lang="en-AU" sz="2800" b="0" i="1">
                <a:solidFill>
                  <a:srgbClr val="000000"/>
                </a:solidFill>
                <a:effectLst/>
                <a:latin typeface="Calibri" panose="020F0502020204030204" pitchFamily="34" charset="0"/>
              </a:rPr>
              <a:t>Austin’s butterfly </a:t>
            </a:r>
            <a:r>
              <a:rPr lang="en-AU" sz="2800" b="0" i="0">
                <a:solidFill>
                  <a:srgbClr val="000000"/>
                </a:solidFill>
                <a:effectLst/>
                <a:latin typeface="Calibri" panose="020F0502020204030204" pitchFamily="34" charset="0"/>
              </a:rPr>
              <a:t>video connect to the areas of impact/domains? </a:t>
            </a:r>
            <a:endParaRPr lang="en-AU" sz="40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113</a:t>
            </a:fld>
            <a:endParaRPr lang="en-US"/>
          </a:p>
        </p:txBody>
      </p:sp>
      <p:sp>
        <p:nvSpPr>
          <p:cNvPr id="3" name="TextBox 2">
            <a:extLst>
              <a:ext uri="{FF2B5EF4-FFF2-40B4-BE49-F238E27FC236}">
                <a16:creationId xmlns:a16="http://schemas.microsoft.com/office/drawing/2014/main" id="{7DC88F01-DE6B-798F-61A9-6E0AD2435C41}"/>
              </a:ext>
            </a:extLst>
          </p:cNvPr>
          <p:cNvSpPr txBox="1"/>
          <p:nvPr/>
        </p:nvSpPr>
        <p:spPr>
          <a:xfrm>
            <a:off x="6997149" y="6350015"/>
            <a:ext cx="4376484" cy="261610"/>
          </a:xfrm>
          <a:prstGeom prst="rect">
            <a:avLst/>
          </a:prstGeom>
          <a:noFill/>
        </p:spPr>
        <p:txBody>
          <a:bodyPr wrap="square">
            <a:spAutoFit/>
          </a:bodyPr>
          <a:lstStyle/>
          <a:p>
            <a:pPr algn="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57 to 59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lang="en-AU" sz="1100">
                <a:solidFill>
                  <a:schemeClr val="bg1">
                    <a:lumMod val="50000"/>
                  </a:schemeClr>
                </a:solidFill>
                <a:hlinkClick r:id="rId3">
                  <a:extLst>
                    <a:ext uri="{A12FA001-AC4F-418D-AE19-62706E023703}">
                      <ahyp:hlinkClr xmlns:ahyp="http://schemas.microsoft.com/office/drawing/2018/hyperlinkcolor" val="tx"/>
                    </a:ext>
                  </a:extLst>
                </a:hlinkClick>
              </a:rPr>
              <a:t>Source: Areas of impact domain cards</a:t>
            </a:r>
            <a:r>
              <a:rPr lang="en-AU" sz="1100">
                <a:solidFill>
                  <a:schemeClr val="bg1">
                    <a:lumMod val="50000"/>
                  </a:schemeClr>
                </a:solidFill>
              </a:rPr>
              <a:t> </a:t>
            </a:r>
          </a:p>
        </p:txBody>
      </p:sp>
      <p:pic>
        <p:nvPicPr>
          <p:cNvPr id="4" name="Picture 3">
            <a:extLst>
              <a:ext uri="{FF2B5EF4-FFF2-40B4-BE49-F238E27FC236}">
                <a16:creationId xmlns:a16="http://schemas.microsoft.com/office/drawing/2014/main" id="{89006FD5-5BBD-5918-67F7-E89BFF2D39AB}"/>
              </a:ext>
            </a:extLst>
          </p:cNvPr>
          <p:cNvPicPr>
            <a:picLocks noChangeAspect="1"/>
          </p:cNvPicPr>
          <p:nvPr/>
        </p:nvPicPr>
        <p:blipFill>
          <a:blip r:embed="rId4"/>
          <a:stretch>
            <a:fillRect/>
          </a:stretch>
        </p:blipFill>
        <p:spPr>
          <a:xfrm rot="20611648">
            <a:off x="3212270" y="3671219"/>
            <a:ext cx="2204284" cy="792528"/>
          </a:xfrm>
          <a:prstGeom prst="rect">
            <a:avLst/>
          </a:prstGeom>
          <a:ln>
            <a:noFill/>
          </a:ln>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39037093-6CB4-4316-9B88-FE1AE50534E7}"/>
              </a:ext>
            </a:extLst>
          </p:cNvPr>
          <p:cNvPicPr>
            <a:picLocks noChangeAspect="1"/>
          </p:cNvPicPr>
          <p:nvPr/>
        </p:nvPicPr>
        <p:blipFill>
          <a:blip r:embed="rId5"/>
          <a:stretch>
            <a:fillRect/>
          </a:stretch>
        </p:blipFill>
        <p:spPr>
          <a:xfrm rot="208443">
            <a:off x="1840837" y="4362511"/>
            <a:ext cx="2203357" cy="792528"/>
          </a:xfrm>
          <a:prstGeom prst="rect">
            <a:avLst/>
          </a:prstGeom>
          <a:ln>
            <a:no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43D8BCB3-4F9F-1061-BA17-B4B9EF1CB93C}"/>
              </a:ext>
            </a:extLst>
          </p:cNvPr>
          <p:cNvPicPr>
            <a:picLocks noChangeAspect="1"/>
          </p:cNvPicPr>
          <p:nvPr/>
        </p:nvPicPr>
        <p:blipFill>
          <a:blip r:embed="rId6"/>
          <a:stretch>
            <a:fillRect/>
          </a:stretch>
        </p:blipFill>
        <p:spPr>
          <a:xfrm rot="21314696">
            <a:off x="3754225" y="4581383"/>
            <a:ext cx="2156750" cy="792528"/>
          </a:xfrm>
          <a:prstGeom prst="rect">
            <a:avLst/>
          </a:prstGeom>
          <a:ln>
            <a:no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867D534B-BE2C-DAE8-7C9F-73FDC9F1A056}"/>
              </a:ext>
            </a:extLst>
          </p:cNvPr>
          <p:cNvPicPr>
            <a:picLocks noChangeAspect="1"/>
          </p:cNvPicPr>
          <p:nvPr/>
        </p:nvPicPr>
        <p:blipFill>
          <a:blip r:embed="rId7"/>
          <a:stretch>
            <a:fillRect/>
          </a:stretch>
        </p:blipFill>
        <p:spPr>
          <a:xfrm rot="20818760">
            <a:off x="1211601" y="3457627"/>
            <a:ext cx="2181019" cy="792528"/>
          </a:xfrm>
          <a:prstGeom prst="rect">
            <a:avLst/>
          </a:prstGeom>
          <a:ln>
            <a:noFill/>
          </a:ln>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45A0E5EF-222C-0416-4686-FB674D8528AD}"/>
              </a:ext>
            </a:extLst>
          </p:cNvPr>
          <p:cNvPicPr>
            <a:picLocks noChangeAspect="1"/>
          </p:cNvPicPr>
          <p:nvPr/>
        </p:nvPicPr>
        <p:blipFill>
          <a:blip r:embed="rId8"/>
          <a:stretch>
            <a:fillRect/>
          </a:stretch>
        </p:blipFill>
        <p:spPr>
          <a:xfrm rot="208020">
            <a:off x="4964099" y="3627896"/>
            <a:ext cx="2181536" cy="792528"/>
          </a:xfrm>
          <a:prstGeom prst="rect">
            <a:avLst/>
          </a:prstGeom>
          <a:ln>
            <a:noFill/>
          </a:ln>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FDA47A25-A883-B771-CE6F-F4F45ECA19D1}"/>
              </a:ext>
            </a:extLst>
          </p:cNvPr>
          <p:cNvPicPr>
            <a:picLocks noChangeAspect="1"/>
          </p:cNvPicPr>
          <p:nvPr/>
        </p:nvPicPr>
        <p:blipFill>
          <a:blip r:embed="rId9"/>
          <a:stretch>
            <a:fillRect/>
          </a:stretch>
        </p:blipFill>
        <p:spPr>
          <a:xfrm rot="21446710">
            <a:off x="6781355" y="3358909"/>
            <a:ext cx="2178929" cy="792528"/>
          </a:xfrm>
          <a:prstGeom prst="rect">
            <a:avLst/>
          </a:prstGeom>
          <a:ln>
            <a:noFill/>
          </a:ln>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8CC68A27-1100-90C2-8D8C-2D38BDD43067}"/>
              </a:ext>
            </a:extLst>
          </p:cNvPr>
          <p:cNvPicPr>
            <a:picLocks noChangeAspect="1"/>
          </p:cNvPicPr>
          <p:nvPr/>
        </p:nvPicPr>
        <p:blipFill>
          <a:blip r:embed="rId10"/>
          <a:stretch>
            <a:fillRect/>
          </a:stretch>
        </p:blipFill>
        <p:spPr>
          <a:xfrm rot="333352">
            <a:off x="8076727" y="3937041"/>
            <a:ext cx="2209276" cy="792528"/>
          </a:xfrm>
          <a:prstGeom prst="rect">
            <a:avLst/>
          </a:prstGeom>
          <a:ln>
            <a:noFill/>
          </a:ln>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B1125A66-E264-6146-B0E9-4746F5D61AE1}"/>
              </a:ext>
            </a:extLst>
          </p:cNvPr>
          <p:cNvPicPr>
            <a:picLocks noChangeAspect="1"/>
          </p:cNvPicPr>
          <p:nvPr/>
        </p:nvPicPr>
        <p:blipFill>
          <a:blip r:embed="rId11"/>
          <a:stretch>
            <a:fillRect/>
          </a:stretch>
        </p:blipFill>
        <p:spPr>
          <a:xfrm>
            <a:off x="2267080" y="2292550"/>
            <a:ext cx="1770112" cy="1080865"/>
          </a:xfrm>
          <a:prstGeom prst="rect">
            <a:avLst/>
          </a:prstGeom>
          <a:effectLst>
            <a:outerShdw blurRad="50800" dist="38100" dir="2700000" algn="tl" rotWithShape="0">
              <a:prstClr val="black">
                <a:alpha val="40000"/>
              </a:prstClr>
            </a:outerShdw>
          </a:effectLst>
        </p:spPr>
      </p:pic>
      <p:pic>
        <p:nvPicPr>
          <p:cNvPr id="14" name="Picture 13">
            <a:extLst>
              <a:ext uri="{FF2B5EF4-FFF2-40B4-BE49-F238E27FC236}">
                <a16:creationId xmlns:a16="http://schemas.microsoft.com/office/drawing/2014/main" id="{D204BC81-5E3F-FD2D-29DB-B421CFDDD278}"/>
              </a:ext>
            </a:extLst>
          </p:cNvPr>
          <p:cNvPicPr>
            <a:picLocks noChangeAspect="1"/>
          </p:cNvPicPr>
          <p:nvPr/>
        </p:nvPicPr>
        <p:blipFill>
          <a:blip r:embed="rId12"/>
          <a:stretch>
            <a:fillRect/>
          </a:stretch>
        </p:blipFill>
        <p:spPr>
          <a:xfrm rot="21118393">
            <a:off x="6140639" y="4428899"/>
            <a:ext cx="2183111" cy="792528"/>
          </a:xfrm>
          <a:prstGeom prst="rect">
            <a:avLst/>
          </a:prstGeom>
          <a:ln>
            <a:no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36B5A942-1A44-CADD-D7C5-C2854B10B7DE}"/>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7935208" y="2292550"/>
            <a:ext cx="1759280" cy="1080865"/>
          </a:xfrm>
          <a:prstGeom prst="rect">
            <a:avLst/>
          </a:prstGeom>
          <a:effectLst>
            <a:outerShdw blurRad="50800" dist="38100" dir="2700000" algn="tl" rotWithShape="0">
              <a:prstClr val="black">
                <a:alpha val="40000"/>
              </a:prstClr>
            </a:outerShdw>
          </a:effectLst>
        </p:spPr>
      </p:pic>
      <p:pic>
        <p:nvPicPr>
          <p:cNvPr id="16" name="Picture 15">
            <a:extLst>
              <a:ext uri="{FF2B5EF4-FFF2-40B4-BE49-F238E27FC236}">
                <a16:creationId xmlns:a16="http://schemas.microsoft.com/office/drawing/2014/main" id="{57D5EA58-DD76-6D2E-8912-82DB08D3DC62}"/>
              </a:ext>
            </a:extLst>
          </p:cNvPr>
          <p:cNvPicPr>
            <a:picLocks noChangeAspect="1"/>
          </p:cNvPicPr>
          <p:nvPr/>
        </p:nvPicPr>
        <p:blipFill>
          <a:blip r:embed="rId14"/>
          <a:stretch>
            <a:fillRect/>
          </a:stretch>
        </p:blipFill>
        <p:spPr>
          <a:xfrm>
            <a:off x="4166697" y="2292550"/>
            <a:ext cx="1767047" cy="1080865"/>
          </a:xfrm>
          <a:prstGeom prst="rect">
            <a:avLst/>
          </a:prstGeom>
          <a:effectLst>
            <a:outerShdw blurRad="50800" dist="38100" dir="2700000" algn="tl" rotWithShape="0">
              <a:prstClr val="black">
                <a:alpha val="40000"/>
              </a:prstClr>
            </a:outerShdw>
          </a:effectLst>
        </p:spPr>
      </p:pic>
      <p:pic>
        <p:nvPicPr>
          <p:cNvPr id="17" name="Picture 16">
            <a:extLst>
              <a:ext uri="{FF2B5EF4-FFF2-40B4-BE49-F238E27FC236}">
                <a16:creationId xmlns:a16="http://schemas.microsoft.com/office/drawing/2014/main" id="{296C8D6C-A801-EE6C-F75D-91DFDCD3AAB2}"/>
              </a:ext>
            </a:extLst>
          </p:cNvPr>
          <p:cNvPicPr>
            <a:picLocks noChangeAspect="1"/>
          </p:cNvPicPr>
          <p:nvPr/>
        </p:nvPicPr>
        <p:blipFill>
          <a:blip r:embed="rId15"/>
          <a:stretch>
            <a:fillRect/>
          </a:stretch>
        </p:blipFill>
        <p:spPr>
          <a:xfrm>
            <a:off x="6048802" y="2292550"/>
            <a:ext cx="1771274" cy="108086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3002471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008537" cy="576319"/>
          </a:xfrm>
        </p:spPr>
        <p:txBody>
          <a:bodyPr lIns="0" tIns="0" rIns="0" bIns="0" anchor="t" anchorCtr="0">
            <a:noAutofit/>
          </a:bodyPr>
          <a:lstStyle/>
          <a:p>
            <a:r>
              <a:rPr lang="en-US" sz="3600">
                <a:solidFill>
                  <a:schemeClr val="accent1"/>
                </a:solidFill>
              </a:rPr>
              <a:t>9.2 </a:t>
            </a:r>
            <a:r>
              <a:rPr lang="en-US" sz="3600" b="1">
                <a:solidFill>
                  <a:srgbClr val="A1DDD9"/>
                </a:solidFill>
              </a:rPr>
              <a:t>|</a:t>
            </a:r>
            <a:r>
              <a:rPr lang="en-US" sz="3600">
                <a:solidFill>
                  <a:schemeClr val="accent1"/>
                </a:solidFill>
              </a:rPr>
              <a:t> </a:t>
            </a:r>
            <a:r>
              <a:rPr lang="en-US" sz="3600" b="1">
                <a:solidFill>
                  <a:srgbClr val="077981"/>
                </a:solidFill>
                <a:latin typeface="+mn-lt"/>
              </a:rPr>
              <a:t>The many connections to feedback</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114</a:t>
            </a:fld>
            <a:endParaRPr lang="en-US"/>
          </a:p>
        </p:txBody>
      </p:sp>
      <p:pic>
        <p:nvPicPr>
          <p:cNvPr id="13" name="Picture 12">
            <a:extLst>
              <a:ext uri="{FF2B5EF4-FFF2-40B4-BE49-F238E27FC236}">
                <a16:creationId xmlns:a16="http://schemas.microsoft.com/office/drawing/2014/main" id="{C8771B26-B4C0-6BC5-6CD8-E81518F4AD6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88537" y="1325226"/>
            <a:ext cx="3240000" cy="2296062"/>
          </a:xfrm>
          <a:prstGeom prst="rect">
            <a:avLst/>
          </a:prstGeom>
          <a:ln>
            <a:solidFill>
              <a:schemeClr val="bg2"/>
            </a:solidFill>
          </a:ln>
          <a:effectLst>
            <a:outerShdw blurRad="50800" dist="38100" dir="2700000" algn="ctr" rotWithShape="0">
              <a:srgbClr val="000000">
                <a:alpha val="40000"/>
              </a:srgbClr>
            </a:outerShdw>
          </a:effectLst>
        </p:spPr>
      </p:pic>
      <p:pic>
        <p:nvPicPr>
          <p:cNvPr id="14" name="Picture 13" descr="A question mark and light bulb&#10;&#10;Description automatically generated">
            <a:extLst>
              <a:ext uri="{FF2B5EF4-FFF2-40B4-BE49-F238E27FC236}">
                <a16:creationId xmlns:a16="http://schemas.microsoft.com/office/drawing/2014/main" id="{E601440A-73EB-899A-3798-BAA983B673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3749" y="1325226"/>
            <a:ext cx="581597" cy="595783"/>
          </a:xfrm>
          <a:prstGeom prst="rect">
            <a:avLst/>
          </a:prstGeom>
        </p:spPr>
      </p:pic>
      <p:sp>
        <p:nvSpPr>
          <p:cNvPr id="15" name="Content Placeholder 6">
            <a:extLst>
              <a:ext uri="{FF2B5EF4-FFF2-40B4-BE49-F238E27FC236}">
                <a16:creationId xmlns:a16="http://schemas.microsoft.com/office/drawing/2014/main" id="{093AB8A6-61B1-1B07-0FEA-A98E2E53D948}"/>
              </a:ext>
            </a:extLst>
          </p:cNvPr>
          <p:cNvSpPr txBox="1">
            <a:spLocks/>
          </p:cNvSpPr>
          <p:nvPr/>
        </p:nvSpPr>
        <p:spPr>
          <a:xfrm>
            <a:off x="719999" y="1260000"/>
            <a:ext cx="6513922" cy="4092585"/>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000"/>
              </a:spcBef>
              <a:buNone/>
            </a:pPr>
            <a:r>
              <a:rPr lang="en-AU" sz="3200" b="1">
                <a:solidFill>
                  <a:srgbClr val="00295B"/>
                </a:solidFill>
              </a:rPr>
              <a:t>Peer feedback and self-assessment – </a:t>
            </a:r>
            <a:br>
              <a:rPr lang="en-AU" sz="3200" b="1">
                <a:solidFill>
                  <a:srgbClr val="00295B"/>
                </a:solidFill>
              </a:rPr>
            </a:br>
            <a:r>
              <a:rPr lang="en-AU" sz="3200" b="1">
                <a:solidFill>
                  <a:srgbClr val="00295B"/>
                </a:solidFill>
              </a:rPr>
              <a:t>guided notetaking </a:t>
            </a:r>
          </a:p>
          <a:p>
            <a:pPr marL="0" indent="0">
              <a:buNone/>
            </a:pPr>
            <a:r>
              <a:rPr lang="en-AU" sz="2800"/>
              <a:t>Use the guided notetaking handout as we view the following video.</a:t>
            </a:r>
          </a:p>
          <a:p>
            <a:pPr marL="0" indent="0">
              <a:buNone/>
            </a:pPr>
            <a:r>
              <a:rPr lang="en-AU"/>
              <a:t>Note: The handout is arranged to work from right to left, so that when you return to it, </a:t>
            </a:r>
            <a:br>
              <a:rPr lang="en-AU"/>
            </a:br>
            <a:r>
              <a:rPr lang="en-AU"/>
              <a:t>you will notice your ‘So what?’ actions first.</a:t>
            </a:r>
          </a:p>
        </p:txBody>
      </p:sp>
      <p:grpSp>
        <p:nvGrpSpPr>
          <p:cNvPr id="3" name="Group 2">
            <a:extLst>
              <a:ext uri="{FF2B5EF4-FFF2-40B4-BE49-F238E27FC236}">
                <a16:creationId xmlns:a16="http://schemas.microsoft.com/office/drawing/2014/main" id="{E8D846A0-E097-34D3-9846-246C9BEF3EB0}"/>
              </a:ext>
            </a:extLst>
          </p:cNvPr>
          <p:cNvGrpSpPr/>
          <p:nvPr/>
        </p:nvGrpSpPr>
        <p:grpSpPr>
          <a:xfrm>
            <a:off x="11180188" y="540000"/>
            <a:ext cx="465158" cy="653197"/>
            <a:chOff x="11180189" y="545258"/>
            <a:chExt cx="465158" cy="653197"/>
          </a:xfrm>
        </p:grpSpPr>
        <p:pic>
          <p:nvPicPr>
            <p:cNvPr id="4" name="Picture 3" descr="A black and blue rectangle with a corner&#10;&#10;Description automatically generated">
              <a:extLst>
                <a:ext uri="{FF2B5EF4-FFF2-40B4-BE49-F238E27FC236}">
                  <a16:creationId xmlns:a16="http://schemas.microsoft.com/office/drawing/2014/main" id="{23FC67D8-38AB-B909-930C-E4E3DE30A4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5" name="Content Placeholder 6">
              <a:extLst>
                <a:ext uri="{FF2B5EF4-FFF2-40B4-BE49-F238E27FC236}">
                  <a16:creationId xmlns:a16="http://schemas.microsoft.com/office/drawing/2014/main" id="{420FA9C8-1524-7E8A-37ED-A7FB4A66D9BD}"/>
                </a:ext>
              </a:extLst>
            </p:cNvPr>
            <p:cNvSpPr txBox="1">
              <a:spLocks/>
            </p:cNvSpPr>
            <p:nvPr/>
          </p:nvSpPr>
          <p:spPr>
            <a:xfrm>
              <a:off x="11180189" y="612454"/>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SY </a:t>
              </a:r>
              <a:br>
                <a:rPr lang="en-AU" sz="900" b="1">
                  <a:solidFill>
                    <a:srgbClr val="077981"/>
                  </a:solidFill>
                  <a:ea typeface="Calibri"/>
                  <a:cs typeface="Calibri"/>
                </a:rPr>
              </a:br>
              <a:r>
                <a:rPr lang="en-AU" sz="900" b="1">
                  <a:solidFill>
                    <a:srgbClr val="077981"/>
                  </a:solidFill>
                  <a:ea typeface="Calibri"/>
                  <a:cs typeface="Calibri"/>
                </a:rPr>
                <a:t>PAGE</a:t>
              </a:r>
              <a:br>
                <a:rPr lang="en-AU" sz="900" b="1">
                  <a:solidFill>
                    <a:srgbClr val="077981"/>
                  </a:solidFill>
                  <a:ea typeface="Calibri"/>
                  <a:cs typeface="Calibri"/>
                </a:rPr>
              </a:br>
              <a:r>
                <a:rPr lang="en-AU" sz="900" b="1">
                  <a:solidFill>
                    <a:srgbClr val="077981"/>
                  </a:solidFill>
                  <a:ea typeface="Calibri"/>
                  <a:cs typeface="Calibri"/>
                </a:rPr>
                <a:t>89 +</a:t>
              </a:r>
              <a:br>
                <a:rPr lang="en-AU" sz="900" b="1">
                  <a:solidFill>
                    <a:srgbClr val="077981"/>
                  </a:solidFill>
                  <a:ea typeface="Calibri"/>
                  <a:cs typeface="Calibri"/>
                </a:rPr>
              </a:br>
              <a:r>
                <a:rPr lang="en-AU" sz="900" b="1">
                  <a:solidFill>
                    <a:srgbClr val="077981"/>
                  </a:solidFill>
                  <a:ea typeface="Calibri"/>
                  <a:cs typeface="Calibri"/>
                </a:rPr>
                <a:t>handout</a:t>
              </a:r>
            </a:p>
          </p:txBody>
        </p:sp>
      </p:grpSp>
    </p:spTree>
    <p:extLst>
      <p:ext uri="{BB962C8B-B14F-4D97-AF65-F5344CB8AC3E}">
        <p14:creationId xmlns:p14="http://schemas.microsoft.com/office/powerpoint/2010/main" val="353139811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9.2 </a:t>
            </a:r>
            <a:r>
              <a:rPr lang="en-US" sz="3600" b="1">
                <a:solidFill>
                  <a:srgbClr val="A1DDD9"/>
                </a:solidFill>
              </a:rPr>
              <a:t>|</a:t>
            </a:r>
            <a:r>
              <a:rPr lang="en-US" sz="3600">
                <a:solidFill>
                  <a:schemeClr val="accent1"/>
                </a:solidFill>
              </a:rPr>
              <a:t> </a:t>
            </a:r>
            <a:r>
              <a:rPr lang="en-US" sz="3600" b="1">
                <a:solidFill>
                  <a:srgbClr val="077981"/>
                </a:solidFill>
                <a:latin typeface="+mn-lt"/>
              </a:rPr>
              <a:t>The many connections to feedback</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115</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44005" y="1260000"/>
            <a:ext cx="5695130" cy="4351336"/>
          </a:xfrm>
          <a:prstGeom prst="rect">
            <a:avLst/>
          </a:prstGeom>
        </p:spPr>
      </p:pic>
      <p:sp>
        <p:nvSpPr>
          <p:cNvPr id="3" name="TextBox 2">
            <a:extLst>
              <a:ext uri="{FF2B5EF4-FFF2-40B4-BE49-F238E27FC236}">
                <a16:creationId xmlns:a16="http://schemas.microsoft.com/office/drawing/2014/main" id="{620F8A81-C0BC-A8E9-0F75-F5E4F4720096}"/>
              </a:ext>
            </a:extLst>
          </p:cNvPr>
          <p:cNvSpPr txBox="1"/>
          <p:nvPr/>
        </p:nvSpPr>
        <p:spPr>
          <a:xfrm>
            <a:off x="5452947" y="6376996"/>
            <a:ext cx="5889354"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 89 and guided notetaking handout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Department for Education 2024c</a:t>
            </a: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40455"/>
            <a:ext cx="606093" cy="417310"/>
          </a:xfrm>
          <a:prstGeom prst="rect">
            <a:avLst/>
          </a:prstGeom>
        </p:spPr>
      </p:pic>
      <p:sp>
        <p:nvSpPr>
          <p:cNvPr id="5" name="Content Placeholder 6">
            <a:extLst>
              <a:ext uri="{FF2B5EF4-FFF2-40B4-BE49-F238E27FC236}">
                <a16:creationId xmlns:a16="http://schemas.microsoft.com/office/drawing/2014/main" id="{AC28D84B-C1B3-094A-D50A-73B135E452B5}"/>
              </a:ext>
            </a:extLst>
          </p:cNvPr>
          <p:cNvSpPr txBox="1">
            <a:spLocks/>
          </p:cNvSpPr>
          <p:nvPr/>
        </p:nvSpPr>
        <p:spPr>
          <a:xfrm>
            <a:off x="719999" y="1260000"/>
            <a:ext cx="6513922" cy="418193"/>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000"/>
              </a:spcBef>
              <a:buNone/>
            </a:pPr>
            <a:r>
              <a:rPr lang="en-AU" sz="2800" b="1">
                <a:solidFill>
                  <a:srgbClr val="00295B"/>
                </a:solidFill>
              </a:rPr>
              <a:t>Culture of critique</a:t>
            </a:r>
          </a:p>
        </p:txBody>
      </p:sp>
    </p:spTree>
    <p:extLst>
      <p:ext uri="{BB962C8B-B14F-4D97-AF65-F5344CB8AC3E}">
        <p14:creationId xmlns:p14="http://schemas.microsoft.com/office/powerpoint/2010/main" val="206412166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9.2 </a:t>
            </a:r>
            <a:r>
              <a:rPr lang="en-US" sz="3600" b="1">
                <a:solidFill>
                  <a:srgbClr val="A1DDD9"/>
                </a:solidFill>
              </a:rPr>
              <a:t>|</a:t>
            </a:r>
            <a:r>
              <a:rPr lang="en-US" sz="3600">
                <a:solidFill>
                  <a:schemeClr val="accent1"/>
                </a:solidFill>
              </a:rPr>
              <a:t> </a:t>
            </a:r>
            <a:r>
              <a:rPr lang="en-US" sz="3600" b="1">
                <a:solidFill>
                  <a:srgbClr val="077981"/>
                </a:solidFill>
                <a:latin typeface="+mn-lt"/>
              </a:rPr>
              <a:t>The many connections to feedback</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116</a:t>
            </a:fld>
            <a:endParaRPr lang="en-US"/>
          </a:p>
        </p:txBody>
      </p:sp>
      <p:sp>
        <p:nvSpPr>
          <p:cNvPr id="3" name="TextBox 2">
            <a:extLst>
              <a:ext uri="{FF2B5EF4-FFF2-40B4-BE49-F238E27FC236}">
                <a16:creationId xmlns:a16="http://schemas.microsoft.com/office/drawing/2014/main" id="{620F8A81-C0BC-A8E9-0F75-F5E4F4720096}"/>
              </a:ext>
            </a:extLst>
          </p:cNvPr>
          <p:cNvSpPr txBox="1"/>
          <p:nvPr/>
        </p:nvSpPr>
        <p:spPr>
          <a:xfrm>
            <a:off x="8102299" y="6376996"/>
            <a:ext cx="3240001"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 89 and guided notetaking handout</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39253" y="540455"/>
            <a:ext cx="606093" cy="417310"/>
          </a:xfrm>
          <a:prstGeom prst="rect">
            <a:avLst/>
          </a:prstGeom>
        </p:spPr>
      </p:pic>
      <p:sp>
        <p:nvSpPr>
          <p:cNvPr id="5" name="Content Placeholder 6">
            <a:extLst>
              <a:ext uri="{FF2B5EF4-FFF2-40B4-BE49-F238E27FC236}">
                <a16:creationId xmlns:a16="http://schemas.microsoft.com/office/drawing/2014/main" id="{AC28D84B-C1B3-094A-D50A-73B135E452B5}"/>
              </a:ext>
            </a:extLst>
          </p:cNvPr>
          <p:cNvSpPr txBox="1">
            <a:spLocks/>
          </p:cNvSpPr>
          <p:nvPr/>
        </p:nvSpPr>
        <p:spPr>
          <a:xfrm>
            <a:off x="719998" y="1260000"/>
            <a:ext cx="6476868" cy="4351336"/>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000"/>
              </a:spcBef>
              <a:buNone/>
            </a:pPr>
            <a:r>
              <a:rPr lang="en-AU" sz="2800" b="1">
                <a:solidFill>
                  <a:srgbClr val="00295B"/>
                </a:solidFill>
              </a:rPr>
              <a:t>Culture of critique</a:t>
            </a:r>
          </a:p>
          <a:p>
            <a:pPr marL="0" indent="0">
              <a:buNone/>
            </a:pPr>
            <a:r>
              <a:rPr lang="en-AU"/>
              <a:t>Let’s view the video again and add more to our notes.</a:t>
            </a:r>
          </a:p>
          <a:p>
            <a:pPr marL="0" indent="0">
              <a:buNone/>
            </a:pPr>
            <a:r>
              <a:rPr lang="en-AU"/>
              <a:t>This time as you watch, use a different lens!</a:t>
            </a:r>
          </a:p>
          <a:p>
            <a:pPr marL="0" indent="0">
              <a:buNone/>
            </a:pPr>
            <a:r>
              <a:rPr lang="en-AU"/>
              <a:t>For example, if you viewed the video through a classroom practice lens the first time, then view it now through the lens of how you work with colleagues.</a:t>
            </a:r>
          </a:p>
        </p:txBody>
      </p:sp>
      <p:pic>
        <p:nvPicPr>
          <p:cNvPr id="6" name="Picture 5">
            <a:extLst>
              <a:ext uri="{FF2B5EF4-FFF2-40B4-BE49-F238E27FC236}">
                <a16:creationId xmlns:a16="http://schemas.microsoft.com/office/drawing/2014/main" id="{2EBB3719-FC4C-6765-D1E6-C93B09BEF7C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405346" y="1260000"/>
            <a:ext cx="3240000" cy="2296062"/>
          </a:xfrm>
          <a:prstGeom prst="rect">
            <a:avLst/>
          </a:prstGeom>
          <a:ln>
            <a:solidFill>
              <a:schemeClr val="bg2"/>
            </a:solidFill>
          </a:ln>
          <a:effectLst>
            <a:outerShdw blurRad="50800" dist="38100" dir="2700000" algn="ctr" rotWithShape="0">
              <a:srgbClr val="000000">
                <a:alpha val="40000"/>
              </a:srgbClr>
            </a:outerShdw>
          </a:effectLst>
        </p:spPr>
      </p:pic>
      <p:pic>
        <p:nvPicPr>
          <p:cNvPr id="8" name="Content Placeholder 7">
            <a:hlinkClick r:id="rId5"/>
            <a:extLst>
              <a:ext uri="{FF2B5EF4-FFF2-40B4-BE49-F238E27FC236}">
                <a16:creationId xmlns:a16="http://schemas.microsoft.com/office/drawing/2014/main" id="{FA013BE6-2CDC-C05E-C2D1-141115B05AB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714472" y="2637982"/>
            <a:ext cx="2742486" cy="2095383"/>
          </a:xfrm>
          <a:prstGeom prst="rect">
            <a:avLst/>
          </a:prstGeom>
        </p:spPr>
      </p:pic>
    </p:spTree>
    <p:extLst>
      <p:ext uri="{BB962C8B-B14F-4D97-AF65-F5344CB8AC3E}">
        <p14:creationId xmlns:p14="http://schemas.microsoft.com/office/powerpoint/2010/main" val="180408923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9.2 </a:t>
            </a:r>
            <a:r>
              <a:rPr lang="en-US" sz="3600" b="1">
                <a:solidFill>
                  <a:srgbClr val="A1DDD9"/>
                </a:solidFill>
              </a:rPr>
              <a:t>|</a:t>
            </a:r>
            <a:r>
              <a:rPr lang="en-US" sz="3600">
                <a:solidFill>
                  <a:schemeClr val="accent1"/>
                </a:solidFill>
              </a:rPr>
              <a:t> </a:t>
            </a:r>
            <a:r>
              <a:rPr lang="en-US" sz="3600" b="1">
                <a:solidFill>
                  <a:srgbClr val="077981"/>
                </a:solidFill>
                <a:latin typeface="+mn-lt"/>
              </a:rPr>
              <a:t>The many connections to feedback</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117</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44005" y="1260000"/>
            <a:ext cx="5695130" cy="4351336"/>
          </a:xfrm>
          <a:prstGeom prst="rect">
            <a:avLst/>
          </a:prstGeom>
        </p:spPr>
      </p:pic>
      <p:sp>
        <p:nvSpPr>
          <p:cNvPr id="3" name="TextBox 2">
            <a:extLst>
              <a:ext uri="{FF2B5EF4-FFF2-40B4-BE49-F238E27FC236}">
                <a16:creationId xmlns:a16="http://schemas.microsoft.com/office/drawing/2014/main" id="{620F8A81-C0BC-A8E9-0F75-F5E4F4720096}"/>
              </a:ext>
            </a:extLst>
          </p:cNvPr>
          <p:cNvSpPr txBox="1"/>
          <p:nvPr/>
        </p:nvSpPr>
        <p:spPr>
          <a:xfrm>
            <a:off x="5452947" y="6376996"/>
            <a:ext cx="5889354"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 89 and guided notetaking handout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Department for Education 2024c</a:t>
            </a: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40455"/>
            <a:ext cx="606093" cy="417310"/>
          </a:xfrm>
          <a:prstGeom prst="rect">
            <a:avLst/>
          </a:prstGeom>
        </p:spPr>
      </p:pic>
      <p:sp>
        <p:nvSpPr>
          <p:cNvPr id="5" name="Content Placeholder 6">
            <a:extLst>
              <a:ext uri="{FF2B5EF4-FFF2-40B4-BE49-F238E27FC236}">
                <a16:creationId xmlns:a16="http://schemas.microsoft.com/office/drawing/2014/main" id="{AC28D84B-C1B3-094A-D50A-73B135E452B5}"/>
              </a:ext>
            </a:extLst>
          </p:cNvPr>
          <p:cNvSpPr txBox="1">
            <a:spLocks/>
          </p:cNvSpPr>
          <p:nvPr/>
        </p:nvSpPr>
        <p:spPr>
          <a:xfrm>
            <a:off x="719999" y="1260000"/>
            <a:ext cx="6513922" cy="418193"/>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000"/>
              </a:spcBef>
              <a:buNone/>
            </a:pPr>
            <a:r>
              <a:rPr lang="en-AU" sz="2800" b="1">
                <a:solidFill>
                  <a:srgbClr val="00295B"/>
                </a:solidFill>
              </a:rPr>
              <a:t>Culture of critique</a:t>
            </a:r>
          </a:p>
        </p:txBody>
      </p:sp>
    </p:spTree>
    <p:extLst>
      <p:ext uri="{BB962C8B-B14F-4D97-AF65-F5344CB8AC3E}">
        <p14:creationId xmlns:p14="http://schemas.microsoft.com/office/powerpoint/2010/main" val="368291022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027056" cy="576319"/>
          </a:xfrm>
        </p:spPr>
        <p:txBody>
          <a:bodyPr lIns="0" tIns="0" rIns="0" bIns="0" anchor="t" anchorCtr="0">
            <a:noAutofit/>
          </a:bodyPr>
          <a:lstStyle/>
          <a:p>
            <a:r>
              <a:rPr lang="en-US" sz="3600">
                <a:solidFill>
                  <a:schemeClr val="accent1"/>
                </a:solidFill>
              </a:rPr>
              <a:t>9.2 </a:t>
            </a:r>
            <a:r>
              <a:rPr lang="en-US" sz="3600" b="1">
                <a:solidFill>
                  <a:srgbClr val="A1DDD9"/>
                </a:solidFill>
              </a:rPr>
              <a:t>|</a:t>
            </a:r>
            <a:r>
              <a:rPr lang="en-US" sz="3600">
                <a:solidFill>
                  <a:schemeClr val="accent1"/>
                </a:solidFill>
              </a:rPr>
              <a:t> </a:t>
            </a:r>
            <a:r>
              <a:rPr lang="en-US" sz="3600" b="1">
                <a:solidFill>
                  <a:srgbClr val="077981"/>
                </a:solidFill>
                <a:latin typeface="+mn-lt"/>
              </a:rPr>
              <a:t>The many connections to feedback</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118</a:t>
            </a:fld>
            <a:endParaRPr lang="en-US"/>
          </a:p>
        </p:txBody>
      </p:sp>
      <p:sp>
        <p:nvSpPr>
          <p:cNvPr id="4" name="Content Placeholder 6">
            <a:extLst>
              <a:ext uri="{FF2B5EF4-FFF2-40B4-BE49-F238E27FC236}">
                <a16:creationId xmlns:a16="http://schemas.microsoft.com/office/drawing/2014/main" id="{55BE83B8-DFF5-8D76-AA72-27420CD9F143}"/>
              </a:ext>
            </a:extLst>
          </p:cNvPr>
          <p:cNvSpPr txBox="1">
            <a:spLocks/>
          </p:cNvSpPr>
          <p:nvPr/>
        </p:nvSpPr>
        <p:spPr>
          <a:xfrm>
            <a:off x="719999" y="1260000"/>
            <a:ext cx="9661130" cy="4194127"/>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000"/>
              </a:spcBef>
              <a:buNone/>
            </a:pPr>
            <a:r>
              <a:rPr lang="en-AU" sz="3200" b="1">
                <a:solidFill>
                  <a:srgbClr val="00295B"/>
                </a:solidFill>
              </a:rPr>
              <a:t>So what?</a:t>
            </a:r>
          </a:p>
          <a:p>
            <a:pPr marL="0" indent="0">
              <a:buNone/>
            </a:pPr>
            <a:r>
              <a:rPr lang="en-AU"/>
              <a:t>Which of your ‘So what?’ notes might you action to take a ‘step in’ or ‘next step’ in developing a culture of critique?</a:t>
            </a:r>
          </a:p>
        </p:txBody>
      </p:sp>
      <p:sp>
        <p:nvSpPr>
          <p:cNvPr id="8" name="TextBox 7">
            <a:extLst>
              <a:ext uri="{FF2B5EF4-FFF2-40B4-BE49-F238E27FC236}">
                <a16:creationId xmlns:a16="http://schemas.microsoft.com/office/drawing/2014/main" id="{17E07249-47CD-0349-0AAF-84C814CA65DE}"/>
              </a:ext>
            </a:extLst>
          </p:cNvPr>
          <p:cNvSpPr txBox="1"/>
          <p:nvPr/>
        </p:nvSpPr>
        <p:spPr>
          <a:xfrm>
            <a:off x="8102299" y="6376996"/>
            <a:ext cx="3240001"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 89 and guided notetaking handout</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11" name="Picture 10" descr="A blue line drawing of a person and a paper&#10;&#10;Description automatically generated">
            <a:extLst>
              <a:ext uri="{FF2B5EF4-FFF2-40B4-BE49-F238E27FC236}">
                <a16:creationId xmlns:a16="http://schemas.microsoft.com/office/drawing/2014/main" id="{3E68ABF1-E0F3-3B48-390B-70EDE95300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3091" y="540000"/>
            <a:ext cx="578418" cy="658200"/>
          </a:xfrm>
          <a:prstGeom prst="rect">
            <a:avLst/>
          </a:prstGeom>
        </p:spPr>
      </p:pic>
    </p:spTree>
    <p:extLst>
      <p:ext uri="{BB962C8B-B14F-4D97-AF65-F5344CB8AC3E}">
        <p14:creationId xmlns:p14="http://schemas.microsoft.com/office/powerpoint/2010/main" val="65104703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027056" cy="576319"/>
          </a:xfrm>
        </p:spPr>
        <p:txBody>
          <a:bodyPr lIns="0" tIns="0" rIns="0" bIns="0" anchor="t" anchorCtr="0">
            <a:noAutofit/>
          </a:bodyPr>
          <a:lstStyle/>
          <a:p>
            <a:r>
              <a:rPr lang="en-US" sz="3600">
                <a:solidFill>
                  <a:schemeClr val="accent1"/>
                </a:solidFill>
              </a:rPr>
              <a:t>9.2 </a:t>
            </a:r>
            <a:r>
              <a:rPr lang="en-US" sz="3600" b="1">
                <a:solidFill>
                  <a:srgbClr val="A1DDD9"/>
                </a:solidFill>
              </a:rPr>
              <a:t>|</a:t>
            </a:r>
            <a:r>
              <a:rPr lang="en-US" sz="3600">
                <a:solidFill>
                  <a:schemeClr val="accent1"/>
                </a:solidFill>
              </a:rPr>
              <a:t> </a:t>
            </a:r>
            <a:r>
              <a:rPr lang="en-US" sz="3600" b="1">
                <a:solidFill>
                  <a:srgbClr val="077981"/>
                </a:solidFill>
                <a:latin typeface="+mn-lt"/>
              </a:rPr>
              <a:t>The many connections to feedback</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119</a:t>
            </a:fld>
            <a:endParaRPr lang="en-US"/>
          </a:p>
        </p:txBody>
      </p:sp>
      <p:sp>
        <p:nvSpPr>
          <p:cNvPr id="4" name="Content Placeholder 6">
            <a:extLst>
              <a:ext uri="{FF2B5EF4-FFF2-40B4-BE49-F238E27FC236}">
                <a16:creationId xmlns:a16="http://schemas.microsoft.com/office/drawing/2014/main" id="{55BE83B8-DFF5-8D76-AA72-27420CD9F143}"/>
              </a:ext>
            </a:extLst>
          </p:cNvPr>
          <p:cNvSpPr txBox="1">
            <a:spLocks/>
          </p:cNvSpPr>
          <p:nvPr/>
        </p:nvSpPr>
        <p:spPr>
          <a:xfrm>
            <a:off x="719999" y="1260000"/>
            <a:ext cx="7283690" cy="4280188"/>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000"/>
              </a:spcAft>
              <a:buNone/>
            </a:pPr>
            <a:r>
              <a:rPr lang="en-US" b="1"/>
              <a:t>In small groups, discuss:</a:t>
            </a:r>
          </a:p>
          <a:p>
            <a:pPr marL="285750" indent="-285750">
              <a:spcBef>
                <a:spcPts val="0"/>
              </a:spcBef>
              <a:spcAft>
                <a:spcPts val="1000"/>
              </a:spcAft>
              <a:buFont typeface="Arial" panose="020B0604020202020204" pitchFamily="34" charset="0"/>
              <a:buChar char="•"/>
            </a:pPr>
            <a:r>
              <a:rPr lang="en-AU"/>
              <a:t>How might peer feedback, self-assessment and a culture of critique help us with our chosen area of impact/domain(s)?</a:t>
            </a:r>
          </a:p>
          <a:p>
            <a:pPr marL="285750" indent="-285750">
              <a:spcBef>
                <a:spcPts val="0"/>
              </a:spcBef>
              <a:spcAft>
                <a:spcPts val="1000"/>
              </a:spcAft>
              <a:buFont typeface="Arial" panose="020B0604020202020204" pitchFamily="34" charset="0"/>
              <a:buChar char="•"/>
            </a:pPr>
            <a:r>
              <a:rPr lang="en-AU"/>
              <a:t>How does peer feedback, self-assessment and </a:t>
            </a:r>
            <a:br>
              <a:rPr lang="en-AU"/>
            </a:br>
            <a:r>
              <a:rPr lang="en-AU"/>
              <a:t>a culture of critique connect with other areas </a:t>
            </a:r>
            <a:br>
              <a:rPr lang="en-AU"/>
            </a:br>
            <a:r>
              <a:rPr lang="en-AU"/>
              <a:t>of impact or domains? </a:t>
            </a:r>
          </a:p>
          <a:p>
            <a:pPr marL="285750" indent="-285750">
              <a:spcBef>
                <a:spcPts val="0"/>
              </a:spcBef>
              <a:spcAft>
                <a:spcPts val="1000"/>
              </a:spcAft>
              <a:buFont typeface="Arial" panose="020B0604020202020204" pitchFamily="34" charset="0"/>
              <a:buChar char="•"/>
            </a:pPr>
            <a:r>
              <a:rPr lang="en-AU"/>
              <a:t>If we choose to be intentional with these strategies, what impact could they have for </a:t>
            </a:r>
            <a:br>
              <a:rPr lang="en-AU"/>
            </a:br>
            <a:r>
              <a:rPr lang="en-AU"/>
              <a:t>our students?</a:t>
            </a:r>
          </a:p>
        </p:txBody>
      </p:sp>
      <p:pic>
        <p:nvPicPr>
          <p:cNvPr id="5" name="Picture 4" descr="A group of people with speech bubbles&#10;&#10;Description automatically generated">
            <a:extLst>
              <a:ext uri="{FF2B5EF4-FFF2-40B4-BE49-F238E27FC236}">
                <a16:creationId xmlns:a16="http://schemas.microsoft.com/office/drawing/2014/main" id="{C70ABEB8-E3C7-EB86-7AFD-3FF8735801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pic>
        <p:nvPicPr>
          <p:cNvPr id="3" name="Picture 2">
            <a:extLst>
              <a:ext uri="{FF2B5EF4-FFF2-40B4-BE49-F238E27FC236}">
                <a16:creationId xmlns:a16="http://schemas.microsoft.com/office/drawing/2014/main" id="{097C3F69-CC5B-4E2E-707D-EFD00A182E8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256064" y="1481948"/>
            <a:ext cx="3384333" cy="3611935"/>
          </a:xfrm>
          <a:prstGeom prst="rect">
            <a:avLst/>
          </a:prstGeom>
        </p:spPr>
      </p:pic>
      <p:sp>
        <p:nvSpPr>
          <p:cNvPr id="10" name="TextBox 9">
            <a:extLst>
              <a:ext uri="{FF2B5EF4-FFF2-40B4-BE49-F238E27FC236}">
                <a16:creationId xmlns:a16="http://schemas.microsoft.com/office/drawing/2014/main" id="{63637421-1952-1C7B-F3C4-B26ACF69EC46}"/>
              </a:ext>
            </a:extLst>
          </p:cNvPr>
          <p:cNvSpPr txBox="1"/>
          <p:nvPr/>
        </p:nvSpPr>
        <p:spPr>
          <a:xfrm>
            <a:off x="8102299" y="6376996"/>
            <a:ext cx="3240001"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 89 and guided notetaking handout</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973868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027056" cy="576319"/>
          </a:xfrm>
        </p:spPr>
        <p:txBody>
          <a:bodyPr lIns="0" tIns="0" rIns="0" bIns="0" anchor="t" anchorCtr="0">
            <a:noAutofit/>
          </a:bodyPr>
          <a:lstStyle/>
          <a:p>
            <a:r>
              <a:rPr lang="en-US" sz="3600">
                <a:solidFill>
                  <a:schemeClr val="accent1"/>
                </a:solidFill>
              </a:rPr>
              <a:t>9.2 </a:t>
            </a:r>
            <a:r>
              <a:rPr lang="en-US" sz="3600" b="1">
                <a:solidFill>
                  <a:srgbClr val="A1DDD9"/>
                </a:solidFill>
              </a:rPr>
              <a:t>|</a:t>
            </a:r>
            <a:r>
              <a:rPr lang="en-US" sz="3600">
                <a:solidFill>
                  <a:schemeClr val="accent1"/>
                </a:solidFill>
              </a:rPr>
              <a:t> </a:t>
            </a:r>
            <a:r>
              <a:rPr lang="en-US" sz="3600" b="1">
                <a:solidFill>
                  <a:srgbClr val="077981"/>
                </a:solidFill>
                <a:latin typeface="+mn-lt"/>
              </a:rPr>
              <a:t>The many connections to feedback</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120</a:t>
            </a:fld>
            <a:endParaRPr lang="en-US"/>
          </a:p>
        </p:txBody>
      </p:sp>
      <p:sp>
        <p:nvSpPr>
          <p:cNvPr id="4" name="Content Placeholder 6">
            <a:extLst>
              <a:ext uri="{FF2B5EF4-FFF2-40B4-BE49-F238E27FC236}">
                <a16:creationId xmlns:a16="http://schemas.microsoft.com/office/drawing/2014/main" id="{55BE83B8-DFF5-8D76-AA72-27420CD9F143}"/>
              </a:ext>
            </a:extLst>
          </p:cNvPr>
          <p:cNvSpPr txBox="1">
            <a:spLocks/>
          </p:cNvSpPr>
          <p:nvPr/>
        </p:nvSpPr>
        <p:spPr>
          <a:xfrm>
            <a:off x="719998" y="1260000"/>
            <a:ext cx="7595663" cy="4280188"/>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000"/>
              </a:spcAft>
              <a:buNone/>
            </a:pPr>
            <a:r>
              <a:rPr lang="en-AU" sz="3200" b="1">
                <a:solidFill>
                  <a:srgbClr val="00295B"/>
                </a:solidFill>
              </a:rPr>
              <a:t>Planning for your learning</a:t>
            </a:r>
            <a:endParaRPr lang="en-AU" sz="3200"/>
          </a:p>
          <a:p>
            <a:pPr marL="0" indent="0">
              <a:spcBef>
                <a:spcPts val="0"/>
              </a:spcBef>
              <a:spcAft>
                <a:spcPts val="500"/>
              </a:spcAft>
              <a:buNone/>
            </a:pPr>
            <a:r>
              <a:rPr lang="en-AU" sz="2800"/>
              <a:t>Keeping in mind the connections we have made </a:t>
            </a:r>
            <a:br>
              <a:rPr lang="en-AU" sz="2800"/>
            </a:br>
            <a:r>
              <a:rPr lang="en-AU" sz="2800"/>
              <a:t>with our focus area of impact/domain(s), discuss:</a:t>
            </a:r>
          </a:p>
          <a:p>
            <a:pPr marL="0" indent="0">
              <a:spcBef>
                <a:spcPts val="0"/>
              </a:spcBef>
              <a:spcAft>
                <a:spcPts val="1000"/>
              </a:spcAft>
              <a:buNone/>
            </a:pPr>
            <a:r>
              <a:rPr lang="en-AU" sz="2800"/>
              <a:t>What else do we know or want to find out about peer feedback and self-assessment?</a:t>
            </a:r>
          </a:p>
          <a:p>
            <a:pPr marL="0" indent="0">
              <a:spcBef>
                <a:spcPts val="0"/>
              </a:spcBef>
              <a:spcAft>
                <a:spcPts val="1000"/>
              </a:spcAft>
              <a:buNone/>
            </a:pPr>
            <a:r>
              <a:rPr lang="en-AU"/>
              <a:t>Record your thinking on page 89 of the secondary years companion.</a:t>
            </a:r>
            <a:endParaRPr lang="en-AU" sz="2800"/>
          </a:p>
        </p:txBody>
      </p:sp>
      <p:sp>
        <p:nvSpPr>
          <p:cNvPr id="10" name="TextBox 9">
            <a:extLst>
              <a:ext uri="{FF2B5EF4-FFF2-40B4-BE49-F238E27FC236}">
                <a16:creationId xmlns:a16="http://schemas.microsoft.com/office/drawing/2014/main" id="{63637421-1952-1C7B-F3C4-B26ACF69EC46}"/>
              </a:ext>
            </a:extLst>
          </p:cNvPr>
          <p:cNvSpPr txBox="1"/>
          <p:nvPr/>
        </p:nvSpPr>
        <p:spPr>
          <a:xfrm>
            <a:off x="8102299" y="6376996"/>
            <a:ext cx="3240001"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 89 and guided notetaking handout</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9011B99E-CA5C-FE75-4F36-572AEF829AB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266354"/>
            <a:ext cx="2287055" cy="3227290"/>
          </a:xfrm>
          <a:prstGeom prst="rect">
            <a:avLst/>
          </a:prstGeom>
          <a:ln>
            <a:solidFill>
              <a:schemeClr val="bg2"/>
            </a:solidFill>
          </a:ln>
          <a:effectLst>
            <a:outerShdw blurRad="50800" dist="38100" dir="2700000" algn="tl" rotWithShape="0">
              <a:prstClr val="black">
                <a:alpha val="40000"/>
              </a:prstClr>
            </a:outerShdw>
          </a:effectLst>
        </p:spPr>
      </p:pic>
      <p:pic>
        <p:nvPicPr>
          <p:cNvPr id="7" name="Picture 6" descr="A question mark and light bulb&#10;&#10;Description automatically generated">
            <a:extLst>
              <a:ext uri="{FF2B5EF4-FFF2-40B4-BE49-F238E27FC236}">
                <a16:creationId xmlns:a16="http://schemas.microsoft.com/office/drawing/2014/main" id="{1BA3F441-5712-D5D9-5084-99CF0DBA8C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3749" y="1260000"/>
            <a:ext cx="581597" cy="595783"/>
          </a:xfrm>
          <a:prstGeom prst="rect">
            <a:avLst/>
          </a:prstGeom>
        </p:spPr>
      </p:pic>
      <p:pic>
        <p:nvPicPr>
          <p:cNvPr id="8" name="Picture 7" descr="A blue line drawing of a person and a paper&#10;&#10;Description automatically generated">
            <a:extLst>
              <a:ext uri="{FF2B5EF4-FFF2-40B4-BE49-F238E27FC236}">
                <a16:creationId xmlns:a16="http://schemas.microsoft.com/office/drawing/2014/main" id="{10FA5DCB-B2CB-3186-D18D-F1F4E4B9F5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53091" y="540000"/>
            <a:ext cx="578418" cy="658200"/>
          </a:xfrm>
          <a:prstGeom prst="rect">
            <a:avLst/>
          </a:prstGeom>
        </p:spPr>
      </p:pic>
    </p:spTree>
    <p:extLst>
      <p:ext uri="{BB962C8B-B14F-4D97-AF65-F5344CB8AC3E}">
        <p14:creationId xmlns:p14="http://schemas.microsoft.com/office/powerpoint/2010/main" val="90725958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9.3 </a:t>
            </a:r>
            <a:r>
              <a:rPr lang="en-US" sz="3600" b="1">
                <a:solidFill>
                  <a:srgbClr val="A1DDD9"/>
                </a:solidFill>
              </a:rPr>
              <a:t>|</a:t>
            </a:r>
            <a:r>
              <a:rPr lang="en-US" sz="3600">
                <a:solidFill>
                  <a:schemeClr val="accent1"/>
                </a:solidFill>
              </a:rPr>
              <a:t> </a:t>
            </a:r>
            <a:r>
              <a:rPr lang="en-US" sz="3600" b="1">
                <a:solidFill>
                  <a:srgbClr val="077981"/>
                </a:solidFill>
                <a:latin typeface="+mn-lt"/>
              </a:rPr>
              <a:t>EEF </a:t>
            </a:r>
            <a:r>
              <a:rPr lang="en-AU" sz="3600" b="1">
                <a:solidFill>
                  <a:srgbClr val="077981"/>
                </a:solidFill>
                <a:effectLst/>
                <a:latin typeface="+mn-lt"/>
              </a:rPr>
              <a:t>Teacher feedback to improve student learning</a:t>
            </a:r>
            <a:br>
              <a:rPr lang="en-AU" sz="1400">
                <a:solidFill>
                  <a:srgbClr val="000000"/>
                </a:solidFill>
                <a:effectLst/>
                <a:latin typeface="Helvetica Neue" panose="02000503000000020004" pitchFamily="2" charset="0"/>
              </a:rPr>
            </a:b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256709"/>
          </a:xfrm>
        </p:spPr>
        <p:txBody>
          <a:bodyPr lIns="0" tIns="0" rIns="0" bIns="0">
            <a:noAutofit/>
          </a:bodyPr>
          <a:lstStyle/>
          <a:p>
            <a:pPr marL="0" indent="0">
              <a:buNone/>
            </a:pPr>
            <a:r>
              <a:rPr lang="en-AU" sz="2800"/>
              <a:t>Take some time to read the recommendations from the Education Endowment Foundation’s research.</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121</a:t>
            </a:fld>
            <a:endParaRPr lang="en-US"/>
          </a:p>
        </p:txBody>
      </p:sp>
      <p:pic>
        <p:nvPicPr>
          <p:cNvPr id="3" name="Picture 2">
            <a:extLst>
              <a:ext uri="{FF2B5EF4-FFF2-40B4-BE49-F238E27FC236}">
                <a16:creationId xmlns:a16="http://schemas.microsoft.com/office/drawing/2014/main" id="{EF3489FD-849F-EB6C-5F27-DC9E9966E12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260001"/>
            <a:ext cx="2287056" cy="3239997"/>
          </a:xfrm>
          <a:prstGeom prst="rect">
            <a:avLst/>
          </a:prstGeom>
          <a:ln>
            <a:solidFill>
              <a:schemeClr val="bg2"/>
            </a:solidFill>
          </a:ln>
          <a:effectLst>
            <a:outerShdw blurRad="50800" dist="38100" dir="2700000" algn="tl" rotWithShape="0">
              <a:prstClr val="black">
                <a:alpha val="40000"/>
              </a:prstClr>
            </a:outerShdw>
          </a:effectLst>
        </p:spPr>
      </p:pic>
      <p:grpSp>
        <p:nvGrpSpPr>
          <p:cNvPr id="4" name="Group 3">
            <a:extLst>
              <a:ext uri="{FF2B5EF4-FFF2-40B4-BE49-F238E27FC236}">
                <a16:creationId xmlns:a16="http://schemas.microsoft.com/office/drawing/2014/main" id="{C014CBB0-68B7-EA8B-FEEC-3E0E2D127EA4}"/>
              </a:ext>
            </a:extLst>
          </p:cNvPr>
          <p:cNvGrpSpPr/>
          <p:nvPr/>
        </p:nvGrpSpPr>
        <p:grpSpPr>
          <a:xfrm>
            <a:off x="11180188" y="1260000"/>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6B68AECA-555B-657F-3851-ECD19F7DDB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C56842C7-9214-151C-1C28-CF59BED61A1A}"/>
                </a:ext>
              </a:extLst>
            </p:cNvPr>
            <p:cNvSpPr txBox="1">
              <a:spLocks/>
            </p:cNvSpPr>
            <p:nvPr/>
          </p:nvSpPr>
          <p:spPr>
            <a:xfrm>
              <a:off x="11180189" y="612454"/>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PY </a:t>
              </a:r>
              <a:br>
                <a:rPr lang="en-AU" sz="900" b="1">
                  <a:solidFill>
                    <a:srgbClr val="077981"/>
                  </a:solidFill>
                  <a:ea typeface="Calibri"/>
                  <a:cs typeface="Calibri"/>
                </a:rPr>
              </a:br>
              <a:r>
                <a:rPr lang="en-AU" sz="900" b="1">
                  <a:solidFill>
                    <a:srgbClr val="077981"/>
                  </a:solidFill>
                  <a:ea typeface="Calibri"/>
                  <a:cs typeface="Calibri"/>
                </a:rPr>
                <a:t>PAGES</a:t>
              </a:r>
              <a:br>
                <a:rPr lang="en-AU" sz="900" b="1">
                  <a:solidFill>
                    <a:srgbClr val="077981"/>
                  </a:solidFill>
                  <a:ea typeface="Calibri"/>
                  <a:cs typeface="Calibri"/>
                </a:rPr>
              </a:br>
              <a:r>
                <a:rPr lang="en-AU" sz="900" b="1">
                  <a:solidFill>
                    <a:srgbClr val="077981"/>
                  </a:solidFill>
                  <a:ea typeface="Calibri"/>
                  <a:cs typeface="Calibri"/>
                </a:rPr>
                <a:t>152 to</a:t>
              </a:r>
              <a:br>
                <a:rPr lang="en-AU" sz="900" b="1">
                  <a:solidFill>
                    <a:srgbClr val="077981"/>
                  </a:solidFill>
                  <a:ea typeface="Calibri"/>
                  <a:cs typeface="Calibri"/>
                </a:rPr>
              </a:br>
              <a:r>
                <a:rPr lang="en-AU" sz="900" b="1">
                  <a:solidFill>
                    <a:srgbClr val="077981"/>
                  </a:solidFill>
                  <a:ea typeface="Calibri"/>
                  <a:cs typeface="Calibri"/>
                </a:rPr>
                <a:t>153</a:t>
              </a:r>
            </a:p>
          </p:txBody>
        </p:sp>
      </p:grpSp>
      <p:grpSp>
        <p:nvGrpSpPr>
          <p:cNvPr id="8" name="Group 7">
            <a:extLst>
              <a:ext uri="{FF2B5EF4-FFF2-40B4-BE49-F238E27FC236}">
                <a16:creationId xmlns:a16="http://schemas.microsoft.com/office/drawing/2014/main" id="{37103E9C-7EE3-B84D-AC2B-FE8B4C6D478E}"/>
              </a:ext>
            </a:extLst>
          </p:cNvPr>
          <p:cNvGrpSpPr/>
          <p:nvPr/>
        </p:nvGrpSpPr>
        <p:grpSpPr>
          <a:xfrm>
            <a:off x="11180188" y="2041087"/>
            <a:ext cx="465158" cy="653197"/>
            <a:chOff x="11180189" y="545258"/>
            <a:chExt cx="465158" cy="653197"/>
          </a:xfrm>
        </p:grpSpPr>
        <p:pic>
          <p:nvPicPr>
            <p:cNvPr id="13" name="Picture 12" descr="A black and blue rectangle with a corner&#10;&#10;Description automatically generated">
              <a:extLst>
                <a:ext uri="{FF2B5EF4-FFF2-40B4-BE49-F238E27FC236}">
                  <a16:creationId xmlns:a16="http://schemas.microsoft.com/office/drawing/2014/main" id="{3C22B196-9F8D-6F2F-B0DC-C68C31D467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4" name="Content Placeholder 6">
              <a:extLst>
                <a:ext uri="{FF2B5EF4-FFF2-40B4-BE49-F238E27FC236}">
                  <a16:creationId xmlns:a16="http://schemas.microsoft.com/office/drawing/2014/main" id="{B2C44FCE-11D4-925C-ECF0-C586A234F4A7}"/>
                </a:ext>
              </a:extLst>
            </p:cNvPr>
            <p:cNvSpPr txBox="1">
              <a:spLocks/>
            </p:cNvSpPr>
            <p:nvPr/>
          </p:nvSpPr>
          <p:spPr>
            <a:xfrm>
              <a:off x="11180189" y="612454"/>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SY </a:t>
              </a:r>
              <a:br>
                <a:rPr lang="en-AU" sz="900" b="1">
                  <a:solidFill>
                    <a:srgbClr val="077981"/>
                  </a:solidFill>
                  <a:ea typeface="Calibri"/>
                  <a:cs typeface="Calibri"/>
                </a:rPr>
              </a:br>
              <a:r>
                <a:rPr lang="en-AU" sz="900" b="1">
                  <a:solidFill>
                    <a:srgbClr val="077981"/>
                  </a:solidFill>
                  <a:ea typeface="Calibri"/>
                  <a:cs typeface="Calibri"/>
                </a:rPr>
                <a:t>PAGES</a:t>
              </a:r>
              <a:br>
                <a:rPr lang="en-AU" sz="900" b="1">
                  <a:solidFill>
                    <a:srgbClr val="077981"/>
                  </a:solidFill>
                  <a:ea typeface="Calibri"/>
                  <a:cs typeface="Calibri"/>
                </a:rPr>
              </a:br>
              <a:r>
                <a:rPr lang="en-AU" sz="900" b="1">
                  <a:solidFill>
                    <a:srgbClr val="077981"/>
                  </a:solidFill>
                  <a:ea typeface="Calibri"/>
                  <a:cs typeface="Calibri"/>
                </a:rPr>
                <a:t>116 to</a:t>
              </a:r>
              <a:br>
                <a:rPr lang="en-AU" sz="900" b="1">
                  <a:solidFill>
                    <a:srgbClr val="077981"/>
                  </a:solidFill>
                  <a:ea typeface="Calibri"/>
                  <a:cs typeface="Calibri"/>
                </a:rPr>
              </a:br>
              <a:r>
                <a:rPr lang="en-AU" sz="900" b="1">
                  <a:solidFill>
                    <a:srgbClr val="077981"/>
                  </a:solidFill>
                  <a:ea typeface="Calibri"/>
                  <a:cs typeface="Calibri"/>
                </a:rPr>
                <a:t>117</a:t>
              </a:r>
            </a:p>
          </p:txBody>
        </p:sp>
      </p:grpSp>
    </p:spTree>
    <p:extLst>
      <p:ext uri="{BB962C8B-B14F-4D97-AF65-F5344CB8AC3E}">
        <p14:creationId xmlns:p14="http://schemas.microsoft.com/office/powerpoint/2010/main" val="18998585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9.3 </a:t>
            </a:r>
            <a:r>
              <a:rPr lang="en-US" sz="3600" b="1">
                <a:solidFill>
                  <a:srgbClr val="A1DDD9"/>
                </a:solidFill>
              </a:rPr>
              <a:t>|</a:t>
            </a:r>
            <a:r>
              <a:rPr lang="en-US" sz="3600">
                <a:solidFill>
                  <a:schemeClr val="accent1"/>
                </a:solidFill>
              </a:rPr>
              <a:t> </a:t>
            </a:r>
            <a:r>
              <a:rPr lang="en-US" sz="3600" b="1">
                <a:solidFill>
                  <a:srgbClr val="077981"/>
                </a:solidFill>
                <a:latin typeface="+mn-lt"/>
              </a:rPr>
              <a:t>EEF </a:t>
            </a:r>
            <a:r>
              <a:rPr lang="en-AU" sz="3600" b="1">
                <a:solidFill>
                  <a:srgbClr val="077981"/>
                </a:solidFill>
                <a:effectLst/>
                <a:latin typeface="+mn-lt"/>
              </a:rPr>
              <a:t>Teacher feedback to improve student learning</a:t>
            </a:r>
            <a:br>
              <a:rPr lang="en-AU" sz="1400">
                <a:solidFill>
                  <a:srgbClr val="000000"/>
                </a:solidFill>
                <a:effectLst/>
                <a:latin typeface="Helvetica Neue" panose="02000503000000020004" pitchFamily="2" charset="0"/>
              </a:rPr>
            </a:b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122</a:t>
            </a:fld>
            <a:endParaRPr lang="en-US"/>
          </a:p>
        </p:txBody>
      </p:sp>
      <p:sp>
        <p:nvSpPr>
          <p:cNvPr id="4" name="Content Placeholder 6">
            <a:extLst>
              <a:ext uri="{FF2B5EF4-FFF2-40B4-BE49-F238E27FC236}">
                <a16:creationId xmlns:a16="http://schemas.microsoft.com/office/drawing/2014/main" id="{55BE83B8-DFF5-8D76-AA72-27420CD9F143}"/>
              </a:ext>
            </a:extLst>
          </p:cNvPr>
          <p:cNvSpPr txBox="1">
            <a:spLocks/>
          </p:cNvSpPr>
          <p:nvPr/>
        </p:nvSpPr>
        <p:spPr>
          <a:xfrm>
            <a:off x="719999" y="1260000"/>
            <a:ext cx="7495483" cy="425670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b="1"/>
              <a:t>How are we going?</a:t>
            </a:r>
          </a:p>
          <a:p>
            <a:pPr marL="0" indent="0">
              <a:buNone/>
            </a:pPr>
            <a:r>
              <a:rPr lang="en-AU" sz="2800"/>
              <a:t>For each recommended action on the EEF poster, identify our current practice as:</a:t>
            </a:r>
          </a:p>
          <a:p>
            <a:pPr marL="285750" indent="-285750">
              <a:spcBef>
                <a:spcPts val="500"/>
              </a:spcBef>
              <a:buFont typeface="Arial" panose="020B0604020202020204" pitchFamily="34" charset="0"/>
              <a:buChar char="•"/>
            </a:pPr>
            <a:r>
              <a:rPr lang="en-AU" sz="2800"/>
              <a:t>embedded</a:t>
            </a:r>
          </a:p>
          <a:p>
            <a:pPr marL="285750" indent="-285750">
              <a:spcBef>
                <a:spcPts val="500"/>
              </a:spcBef>
              <a:buFont typeface="Arial" panose="020B0604020202020204" pitchFamily="34" charset="0"/>
              <a:buChar char="•"/>
            </a:pPr>
            <a:r>
              <a:rPr lang="en-AU" sz="2800"/>
              <a:t>progressing</a:t>
            </a:r>
          </a:p>
          <a:p>
            <a:pPr marL="285750" indent="-285750">
              <a:spcBef>
                <a:spcPts val="500"/>
              </a:spcBef>
              <a:buFont typeface="Arial" panose="020B0604020202020204" pitchFamily="34" charset="0"/>
              <a:buChar char="•"/>
            </a:pPr>
            <a:r>
              <a:rPr lang="en-AU" sz="2800"/>
              <a:t>emerging</a:t>
            </a:r>
          </a:p>
          <a:p>
            <a:pPr marL="285750" indent="-285750">
              <a:spcBef>
                <a:spcPts val="500"/>
              </a:spcBef>
              <a:buFont typeface="Arial" panose="020B0604020202020204" pitchFamily="34" charset="0"/>
              <a:buChar char="•"/>
            </a:pPr>
            <a:r>
              <a:rPr lang="en-AU" sz="2800"/>
              <a:t>not yet introduced.</a:t>
            </a:r>
          </a:p>
        </p:txBody>
      </p:sp>
      <p:pic>
        <p:nvPicPr>
          <p:cNvPr id="5" name="Picture 4">
            <a:extLst>
              <a:ext uri="{FF2B5EF4-FFF2-40B4-BE49-F238E27FC236}">
                <a16:creationId xmlns:a16="http://schemas.microsoft.com/office/drawing/2014/main" id="{83F8E2A2-B550-267D-85D8-F3D4EE0A98C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260001"/>
            <a:ext cx="2287056" cy="3239997"/>
          </a:xfrm>
          <a:prstGeom prst="rect">
            <a:avLst/>
          </a:prstGeom>
          <a:ln>
            <a:solidFill>
              <a:schemeClr val="bg2"/>
            </a:solidFill>
          </a:ln>
          <a:effectLst>
            <a:outerShdw blurRad="50800" dist="38100" dir="2700000" algn="tl" rotWithShape="0">
              <a:prstClr val="black">
                <a:alpha val="40000"/>
              </a:prstClr>
            </a:outerShdw>
          </a:effectLst>
        </p:spPr>
      </p:pic>
      <p:pic>
        <p:nvPicPr>
          <p:cNvPr id="8" name="Picture 7" descr="A question mark and light bulb&#10;&#10;Description automatically generated">
            <a:extLst>
              <a:ext uri="{FF2B5EF4-FFF2-40B4-BE49-F238E27FC236}">
                <a16:creationId xmlns:a16="http://schemas.microsoft.com/office/drawing/2014/main" id="{8EFCC214-4FAD-CAD2-3349-B184C7AD89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3749" y="1260000"/>
            <a:ext cx="581597" cy="595783"/>
          </a:xfrm>
          <a:prstGeom prst="rect">
            <a:avLst/>
          </a:prstGeom>
        </p:spPr>
      </p:pic>
      <p:sp>
        <p:nvSpPr>
          <p:cNvPr id="3" name="TextBox 2">
            <a:extLst>
              <a:ext uri="{FF2B5EF4-FFF2-40B4-BE49-F238E27FC236}">
                <a16:creationId xmlns:a16="http://schemas.microsoft.com/office/drawing/2014/main" id="{24C55A6E-597B-DE02-5DBD-FCE76CD73B1D}"/>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152 to 153 or SY PAGES 116 to 117</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992842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9.3 </a:t>
            </a:r>
            <a:r>
              <a:rPr lang="en-US" sz="3600" b="1">
                <a:solidFill>
                  <a:srgbClr val="A1DDD9"/>
                </a:solidFill>
              </a:rPr>
              <a:t>|</a:t>
            </a:r>
            <a:r>
              <a:rPr lang="en-US" sz="3600">
                <a:solidFill>
                  <a:schemeClr val="accent1"/>
                </a:solidFill>
              </a:rPr>
              <a:t> </a:t>
            </a:r>
            <a:r>
              <a:rPr lang="en-US" sz="3600" b="1">
                <a:solidFill>
                  <a:srgbClr val="077981"/>
                </a:solidFill>
                <a:latin typeface="+mn-lt"/>
              </a:rPr>
              <a:t>EEF </a:t>
            </a:r>
            <a:r>
              <a:rPr lang="en-AU" sz="3600" b="1">
                <a:solidFill>
                  <a:srgbClr val="077981"/>
                </a:solidFill>
                <a:effectLst/>
                <a:latin typeface="+mn-lt"/>
              </a:rPr>
              <a:t>Teacher feedback to improve student learning</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123</a:t>
            </a:fld>
            <a:endParaRPr lang="en-US"/>
          </a:p>
        </p:txBody>
      </p:sp>
      <p:sp>
        <p:nvSpPr>
          <p:cNvPr id="4" name="Content Placeholder 6">
            <a:extLst>
              <a:ext uri="{FF2B5EF4-FFF2-40B4-BE49-F238E27FC236}">
                <a16:creationId xmlns:a16="http://schemas.microsoft.com/office/drawing/2014/main" id="{55BE83B8-DFF5-8D76-AA72-27420CD9F143}"/>
              </a:ext>
            </a:extLst>
          </p:cNvPr>
          <p:cNvSpPr txBox="1">
            <a:spLocks/>
          </p:cNvSpPr>
          <p:nvPr/>
        </p:nvSpPr>
        <p:spPr>
          <a:xfrm>
            <a:off x="719999" y="1260000"/>
            <a:ext cx="6780731" cy="425670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b="1"/>
              <a:t>What are your team’s agreed next steps?</a:t>
            </a:r>
          </a:p>
          <a:p>
            <a:pPr marL="0" indent="0">
              <a:buNone/>
            </a:pPr>
            <a:r>
              <a:rPr lang="en-AU" sz="2800"/>
              <a:t>Record your agreed next steps on page 153 (primary years) or page 117 (secondary years) of your companion.</a:t>
            </a:r>
          </a:p>
        </p:txBody>
      </p:sp>
      <p:pic>
        <p:nvPicPr>
          <p:cNvPr id="5" name="Picture 4">
            <a:extLst>
              <a:ext uri="{FF2B5EF4-FFF2-40B4-BE49-F238E27FC236}">
                <a16:creationId xmlns:a16="http://schemas.microsoft.com/office/drawing/2014/main" id="{83F8E2A2-B550-267D-85D8-F3D4EE0A98C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260001"/>
            <a:ext cx="2287056" cy="3239996"/>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group of people with speech bubbles&#10;&#10;Description automatically generated">
            <a:extLst>
              <a:ext uri="{FF2B5EF4-FFF2-40B4-BE49-F238E27FC236}">
                <a16:creationId xmlns:a16="http://schemas.microsoft.com/office/drawing/2014/main" id="{12D92E19-1AF8-9F75-6439-2598AEE541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1260000"/>
            <a:ext cx="578418" cy="837709"/>
          </a:xfrm>
          <a:prstGeom prst="rect">
            <a:avLst/>
          </a:prstGeom>
        </p:spPr>
      </p:pic>
      <p:sp>
        <p:nvSpPr>
          <p:cNvPr id="6" name="TextBox 5">
            <a:extLst>
              <a:ext uri="{FF2B5EF4-FFF2-40B4-BE49-F238E27FC236}">
                <a16:creationId xmlns:a16="http://schemas.microsoft.com/office/drawing/2014/main" id="{F5B6F801-F244-39B4-9D48-E91BDD4A4A4B}"/>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152 to 153 or SY PAGES 116 to 117</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419656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027056" cy="576319"/>
          </a:xfrm>
        </p:spPr>
        <p:txBody>
          <a:bodyPr lIns="0" tIns="0" rIns="0" bIns="0" anchor="t" anchorCtr="0">
            <a:noAutofit/>
          </a:bodyPr>
          <a:lstStyle/>
          <a:p>
            <a:r>
              <a:rPr lang="en-US" sz="3600">
                <a:solidFill>
                  <a:schemeClr val="accent1"/>
                </a:solidFill>
              </a:rPr>
              <a:t>9.4</a:t>
            </a:r>
            <a:r>
              <a:rPr lang="en-US" sz="3600" b="1">
                <a:solidFill>
                  <a:srgbClr val="A1DDD9"/>
                </a:solidFill>
              </a:rPr>
              <a:t>|</a:t>
            </a:r>
            <a:r>
              <a:rPr lang="en-US" sz="3600">
                <a:solidFill>
                  <a:schemeClr val="accent1"/>
                </a:solidFill>
              </a:rPr>
              <a:t> </a:t>
            </a:r>
            <a:r>
              <a:rPr lang="en-AU" sz="3600" b="1">
                <a:solidFill>
                  <a:srgbClr val="077981"/>
                </a:solidFill>
                <a:effectLst/>
                <a:latin typeface="+mn-lt"/>
              </a:rPr>
              <a:t>Student to teacher feedback</a:t>
            </a:r>
            <a:br>
              <a:rPr lang="en-AU" sz="1400">
                <a:solidFill>
                  <a:srgbClr val="000000"/>
                </a:solidFill>
                <a:effectLst/>
                <a:latin typeface="Helvetica Neue" panose="02000503000000020004" pitchFamily="2" charset="0"/>
              </a:rPr>
            </a:b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124</a:t>
            </a:fld>
            <a:endParaRPr lang="en-US"/>
          </a:p>
        </p:txBody>
      </p:sp>
      <p:sp>
        <p:nvSpPr>
          <p:cNvPr id="4" name="Content Placeholder 6">
            <a:extLst>
              <a:ext uri="{FF2B5EF4-FFF2-40B4-BE49-F238E27FC236}">
                <a16:creationId xmlns:a16="http://schemas.microsoft.com/office/drawing/2014/main" id="{55BE83B8-DFF5-8D76-AA72-27420CD9F143}"/>
              </a:ext>
            </a:extLst>
          </p:cNvPr>
          <p:cNvSpPr txBox="1">
            <a:spLocks/>
          </p:cNvSpPr>
          <p:nvPr/>
        </p:nvSpPr>
        <p:spPr>
          <a:xfrm>
            <a:off x="719999" y="1260000"/>
            <a:ext cx="10925348" cy="4280188"/>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000"/>
              </a:spcAft>
              <a:buNone/>
            </a:pPr>
            <a:r>
              <a:rPr lang="en-US" b="1"/>
              <a:t>With colleagues, discuss:</a:t>
            </a:r>
          </a:p>
          <a:p>
            <a:pPr marL="0" indent="0" algn="l">
              <a:lnSpc>
                <a:spcPct val="107000"/>
              </a:lnSpc>
              <a:spcBef>
                <a:spcPts val="0"/>
              </a:spcBef>
              <a:spcAft>
                <a:spcPts val="1000"/>
              </a:spcAft>
              <a:buNone/>
            </a:pPr>
            <a:r>
              <a:rPr lang="en-AU" sz="2800" kern="100">
                <a:effectLst/>
              </a:rPr>
              <a:t>How have we collected feedback from students about their learning experiences?</a:t>
            </a:r>
          </a:p>
          <a:p>
            <a:pPr marL="0" indent="0">
              <a:spcBef>
                <a:spcPts val="0"/>
              </a:spcBef>
              <a:spcAft>
                <a:spcPts val="500"/>
              </a:spcAft>
              <a:buNone/>
            </a:pPr>
            <a:r>
              <a:rPr lang="en-US"/>
              <a:t>Examples might include: </a:t>
            </a:r>
          </a:p>
          <a:p>
            <a:pPr marL="230400" indent="-230400">
              <a:spcBef>
                <a:spcPts val="0"/>
              </a:spcBef>
              <a:spcAft>
                <a:spcPts val="500"/>
              </a:spcAft>
            </a:pPr>
            <a:r>
              <a:rPr lang="en-US"/>
              <a:t>exit slips</a:t>
            </a:r>
          </a:p>
          <a:p>
            <a:pPr marL="230400" indent="-230400">
              <a:spcBef>
                <a:spcPts val="0"/>
              </a:spcBef>
              <a:spcAft>
                <a:spcPts val="500"/>
              </a:spcAft>
            </a:pPr>
            <a:r>
              <a:rPr lang="en-US"/>
              <a:t>digital surveys (</a:t>
            </a:r>
            <a:r>
              <a:rPr lang="en-US" err="1"/>
              <a:t>eg</a:t>
            </a:r>
            <a:r>
              <a:rPr lang="en-US"/>
              <a:t> Microsoft Forms, Google Forms, Pear Deck, </a:t>
            </a:r>
            <a:r>
              <a:rPr lang="en-US" err="1"/>
              <a:t>Slido</a:t>
            </a:r>
            <a:r>
              <a:rPr lang="en-US"/>
              <a:t>, </a:t>
            </a:r>
            <a:r>
              <a:rPr lang="en-US" err="1"/>
              <a:t>Mentimeter</a:t>
            </a:r>
            <a:r>
              <a:rPr lang="en-US"/>
              <a:t>)</a:t>
            </a:r>
          </a:p>
          <a:p>
            <a:pPr marL="230400" indent="-230400">
              <a:spcBef>
                <a:spcPts val="0"/>
              </a:spcBef>
              <a:spcAft>
                <a:spcPts val="500"/>
              </a:spcAft>
            </a:pPr>
            <a:r>
              <a:rPr lang="en-US"/>
              <a:t>personal conferencing.</a:t>
            </a:r>
          </a:p>
        </p:txBody>
      </p:sp>
      <p:pic>
        <p:nvPicPr>
          <p:cNvPr id="5" name="Picture 4" descr="A group of people with speech bubbles&#10;&#10;Description automatically generated">
            <a:extLst>
              <a:ext uri="{FF2B5EF4-FFF2-40B4-BE49-F238E27FC236}">
                <a16:creationId xmlns:a16="http://schemas.microsoft.com/office/drawing/2014/main" id="{C70ABEB8-E3C7-EB86-7AFD-3FF8735801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1342136"/>
            <a:ext cx="578418" cy="837709"/>
          </a:xfrm>
          <a:prstGeom prst="rect">
            <a:avLst/>
          </a:prstGeom>
        </p:spPr>
      </p:pic>
      <p:grpSp>
        <p:nvGrpSpPr>
          <p:cNvPr id="3" name="Group 2">
            <a:extLst>
              <a:ext uri="{FF2B5EF4-FFF2-40B4-BE49-F238E27FC236}">
                <a16:creationId xmlns:a16="http://schemas.microsoft.com/office/drawing/2014/main" id="{3634D8EC-741F-FD76-58F7-444B6505738C}"/>
              </a:ext>
            </a:extLst>
          </p:cNvPr>
          <p:cNvGrpSpPr/>
          <p:nvPr/>
        </p:nvGrpSpPr>
        <p:grpSpPr>
          <a:xfrm>
            <a:off x="11180189" y="540000"/>
            <a:ext cx="465158" cy="653197"/>
            <a:chOff x="11180189" y="545258"/>
            <a:chExt cx="465158" cy="653197"/>
          </a:xfrm>
        </p:grpSpPr>
        <p:pic>
          <p:nvPicPr>
            <p:cNvPr id="10" name="Picture 9" descr="A black and blue rectangle with a corner&#10;&#10;Description automatically generated">
              <a:extLst>
                <a:ext uri="{FF2B5EF4-FFF2-40B4-BE49-F238E27FC236}">
                  <a16:creationId xmlns:a16="http://schemas.microsoft.com/office/drawing/2014/main" id="{0C89BE21-F105-26F7-CAF3-74CA8D3CE5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1" name="Content Placeholder 6">
              <a:extLst>
                <a:ext uri="{FF2B5EF4-FFF2-40B4-BE49-F238E27FC236}">
                  <a16:creationId xmlns:a16="http://schemas.microsoft.com/office/drawing/2014/main" id="{11F95E8E-2B67-8728-AC19-2B29502A754B}"/>
                </a:ext>
              </a:extLst>
            </p:cNvPr>
            <p:cNvSpPr txBox="1">
              <a:spLocks/>
            </p:cNvSpPr>
            <p:nvPr/>
          </p:nvSpPr>
          <p:spPr>
            <a:xfrm>
              <a:off x="11180189" y="612454"/>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PY </a:t>
              </a:r>
              <a:br>
                <a:rPr lang="en-AU" sz="900" b="1">
                  <a:solidFill>
                    <a:srgbClr val="077981"/>
                  </a:solidFill>
                  <a:ea typeface="Calibri"/>
                  <a:cs typeface="Calibri"/>
                </a:rPr>
              </a:br>
              <a:r>
                <a:rPr lang="en-AU" sz="900" b="1">
                  <a:solidFill>
                    <a:srgbClr val="077981"/>
                  </a:solidFill>
                  <a:ea typeface="Calibri"/>
                  <a:cs typeface="Calibri"/>
                </a:rPr>
                <a:t>PAGES</a:t>
              </a:r>
              <a:br>
                <a:rPr lang="en-AU" sz="900" b="1">
                  <a:solidFill>
                    <a:srgbClr val="077981"/>
                  </a:solidFill>
                  <a:ea typeface="Calibri"/>
                  <a:cs typeface="Calibri"/>
                </a:rPr>
              </a:br>
              <a:r>
                <a:rPr lang="en-AU" sz="900" b="1">
                  <a:solidFill>
                    <a:srgbClr val="077981"/>
                  </a:solidFill>
                  <a:ea typeface="Calibri"/>
                  <a:cs typeface="Calibri"/>
                </a:rPr>
                <a:t>129 to</a:t>
              </a:r>
              <a:br>
                <a:rPr lang="en-AU" sz="900" b="1">
                  <a:solidFill>
                    <a:srgbClr val="077981"/>
                  </a:solidFill>
                  <a:ea typeface="Calibri"/>
                  <a:cs typeface="Calibri"/>
                </a:rPr>
              </a:br>
              <a:r>
                <a:rPr lang="en-AU" sz="900" b="1">
                  <a:solidFill>
                    <a:srgbClr val="077981"/>
                  </a:solidFill>
                  <a:ea typeface="Calibri"/>
                  <a:cs typeface="Calibri"/>
                </a:rPr>
                <a:t>133</a:t>
              </a:r>
            </a:p>
          </p:txBody>
        </p:sp>
      </p:grpSp>
    </p:spTree>
    <p:extLst>
      <p:ext uri="{BB962C8B-B14F-4D97-AF65-F5344CB8AC3E}">
        <p14:creationId xmlns:p14="http://schemas.microsoft.com/office/powerpoint/2010/main" val="408930044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0F506D1-350B-683E-3816-AAA4C143FCD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061781" y="540000"/>
            <a:ext cx="578040" cy="735687"/>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9.4</a:t>
            </a:r>
            <a:r>
              <a:rPr lang="en-US" sz="3600" b="1">
                <a:solidFill>
                  <a:srgbClr val="A1DDD9"/>
                </a:solidFill>
              </a:rPr>
              <a:t>|</a:t>
            </a:r>
            <a:r>
              <a:rPr lang="en-US" sz="3600">
                <a:solidFill>
                  <a:schemeClr val="accent1"/>
                </a:solidFill>
              </a:rPr>
              <a:t> </a:t>
            </a:r>
            <a:r>
              <a:rPr lang="en-AU" sz="3600" b="1">
                <a:solidFill>
                  <a:srgbClr val="077981"/>
                </a:solidFill>
                <a:effectLst/>
                <a:latin typeface="+mn-lt"/>
              </a:rPr>
              <a:t>Student to teacher feedback</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10341782" cy="4024694"/>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Partners in learning</a:t>
            </a:r>
          </a:p>
          <a:p>
            <a:pPr algn="l">
              <a:lnSpc>
                <a:spcPct val="107000"/>
              </a:lnSpc>
              <a:spcBef>
                <a:spcPts val="0"/>
              </a:spcBef>
              <a:spcAft>
                <a:spcPts val="1000"/>
              </a:spcAft>
            </a:pPr>
            <a:r>
              <a:rPr lang="en-AU" sz="2800" kern="100">
                <a:effectLst/>
              </a:rPr>
              <a:t>Set a short-term goal to collect insights from students about their learning experiences.</a:t>
            </a:r>
          </a:p>
          <a:p>
            <a:pPr algn="l">
              <a:lnSpc>
                <a:spcPct val="107000"/>
              </a:lnSpc>
              <a:spcBef>
                <a:spcPts val="0"/>
              </a:spcBef>
              <a:spcAft>
                <a:spcPts val="1000"/>
              </a:spcAft>
            </a:pPr>
            <a:r>
              <a:rPr lang="en-AU" sz="2800" kern="100">
                <a:effectLst/>
              </a:rPr>
              <a:t>Record the questions we might ask to elicit these insights.</a:t>
            </a:r>
          </a:p>
          <a:p>
            <a:pPr algn="l">
              <a:lnSpc>
                <a:spcPct val="107000"/>
              </a:lnSpc>
              <a:spcBef>
                <a:spcPts val="0"/>
              </a:spcBef>
              <a:spcAft>
                <a:spcPts val="1000"/>
              </a:spcAft>
            </a:pPr>
            <a:r>
              <a:rPr lang="en-AU" sz="2800" kern="100">
                <a:effectLst/>
              </a:rPr>
              <a:t>How could we respond to the feedback we receive from students?</a:t>
            </a:r>
            <a:endParaRPr lang="en-AU" sz="2800" kern="100">
              <a:effectLst/>
              <a:ea typeface="Calibri" panose="020F0502020204030204" pitchFamily="34" charset="0"/>
              <a:cs typeface="Times New Roman" panose="02020603050405020304" pitchFamily="18" charset="0"/>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125</a:t>
            </a:fld>
            <a:endParaRPr lang="en-US"/>
          </a:p>
        </p:txBody>
      </p:sp>
      <p:sp>
        <p:nvSpPr>
          <p:cNvPr id="3" name="TextBox 2">
            <a:extLst>
              <a:ext uri="{FF2B5EF4-FFF2-40B4-BE49-F238E27FC236}">
                <a16:creationId xmlns:a16="http://schemas.microsoft.com/office/drawing/2014/main" id="{5C60E748-C9FC-526A-BB2F-EDE7710E1454}"/>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150 to 151</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869741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ACA6E8-8DF4-A47D-C6C5-CC43BA5B71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875030">
            <a:off x="7958923" y="2807655"/>
            <a:ext cx="1717623" cy="2433299"/>
          </a:xfrm>
          <a:prstGeom prst="rect">
            <a:avLst/>
          </a:prstGeom>
          <a:ln>
            <a:noFill/>
          </a:ln>
          <a:effectLst>
            <a:outerShdw blurRad="50800" dist="38100" dir="2700000" algn="tl" rotWithShape="0">
              <a:prstClr val="black">
                <a:alpha val="40000"/>
              </a:prstClr>
            </a:outerShdw>
          </a:effectLst>
        </p:spPr>
      </p:pic>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p:txBody>
          <a:bodyPr/>
          <a:lstStyle/>
          <a:p>
            <a:r>
              <a:rPr lang="en-US" sz="4800" b="0"/>
              <a:t>SECTION 10 </a:t>
            </a:r>
            <a:r>
              <a:rPr lang="en-US" sz="4800" b="0">
                <a:solidFill>
                  <a:srgbClr val="56C4CF"/>
                </a:solidFill>
              </a:rPr>
              <a:t>|</a:t>
            </a:r>
            <a:r>
              <a:rPr lang="en-US" sz="4800" b="0"/>
              <a:t> </a:t>
            </a:r>
            <a:r>
              <a:rPr lang="en-US" sz="4800"/>
              <a:t>Checking for understanding</a:t>
            </a:r>
            <a:endParaRPr lang="en-AU" sz="4800"/>
          </a:p>
        </p:txBody>
      </p:sp>
      <p:pic>
        <p:nvPicPr>
          <p:cNvPr id="5" name="Picture 4">
            <a:extLst>
              <a:ext uri="{FF2B5EF4-FFF2-40B4-BE49-F238E27FC236}">
                <a16:creationId xmlns:a16="http://schemas.microsoft.com/office/drawing/2014/main" id="{10D6AB07-FE8B-8174-23F2-7156ECBF0F2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20844974">
            <a:off x="5294634" y="2864080"/>
            <a:ext cx="1717624" cy="2423758"/>
          </a:xfrm>
          <a:prstGeom prst="rect">
            <a:avLst/>
          </a:prstGeom>
          <a:ln>
            <a:no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81175" y="2391814"/>
            <a:ext cx="1717623" cy="2433300"/>
          </a:xfrm>
          <a:prstGeom prst="rect">
            <a:avLst/>
          </a:prstGeom>
          <a:ln>
            <a:noFill/>
          </a:ln>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A941C1C7-F983-D5F9-99CA-AC70C78EC9BF}"/>
              </a:ext>
            </a:extLst>
          </p:cNvPr>
          <p:cNvSpPr txBox="1"/>
          <p:nvPr/>
        </p:nvSpPr>
        <p:spPr>
          <a:xfrm>
            <a:off x="4479235" y="6376996"/>
            <a:ext cx="640734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AND SY COMPANION PAGES 99 to 103, 105 to 109 and 67 to 71 (PY); 96 to 98 (SY)</a:t>
            </a:r>
          </a:p>
        </p:txBody>
      </p:sp>
    </p:spTree>
    <p:extLst>
      <p:ext uri="{BB962C8B-B14F-4D97-AF65-F5344CB8AC3E}">
        <p14:creationId xmlns:p14="http://schemas.microsoft.com/office/powerpoint/2010/main" val="108848549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040765" cy="576319"/>
          </a:xfrm>
        </p:spPr>
        <p:txBody>
          <a:bodyPr lIns="0" tIns="0" rIns="0" bIns="0" anchor="t" anchorCtr="0">
            <a:noAutofit/>
          </a:bodyPr>
          <a:lstStyle/>
          <a:p>
            <a:r>
              <a:rPr lang="en-US" sz="3600">
                <a:solidFill>
                  <a:schemeClr val="accent1"/>
                </a:solidFill>
              </a:rPr>
              <a:t>10.1 </a:t>
            </a:r>
            <a:r>
              <a:rPr lang="en-US" sz="3600" b="1">
                <a:solidFill>
                  <a:srgbClr val="A1DDD9"/>
                </a:solidFill>
              </a:rPr>
              <a:t>|</a:t>
            </a:r>
            <a:r>
              <a:rPr lang="en-US" sz="3600">
                <a:solidFill>
                  <a:schemeClr val="accent1"/>
                </a:solidFill>
              </a:rPr>
              <a:t> </a:t>
            </a:r>
            <a:r>
              <a:rPr lang="en-US" sz="3600" b="1">
                <a:solidFill>
                  <a:srgbClr val="077981"/>
                </a:solidFill>
                <a:latin typeface="+mn-lt"/>
              </a:rPr>
              <a:t>Introducing all student response systems</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127</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48433" y="1406214"/>
            <a:ext cx="5695132" cy="4351336"/>
          </a:xfrm>
          <a:prstGeom prst="rect">
            <a:avLst/>
          </a:prstGeom>
        </p:spPr>
      </p:pic>
      <p:sp>
        <p:nvSpPr>
          <p:cNvPr id="3" name="TextBox 2">
            <a:extLst>
              <a:ext uri="{FF2B5EF4-FFF2-40B4-BE49-F238E27FC236}">
                <a16:creationId xmlns:a16="http://schemas.microsoft.com/office/drawing/2014/main" id="{620F8A81-C0BC-A8E9-0F75-F5E4F4720096}"/>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a:t>
            </a:r>
            <a:r>
              <a:rPr kumimoji="0" lang="en-AU" sz="1100" b="0" i="0" u="none" strike="noStrike" kern="1200" cap="none" spc="0" normalizeH="0" baseline="0" noProof="0" err="1">
                <a:ln>
                  <a:noFill/>
                </a:ln>
                <a:solidFill>
                  <a:schemeClr val="bg1">
                    <a:lumMod val="50000"/>
                  </a:schemeClr>
                </a:solidFill>
                <a:effectLst/>
                <a:uLnTx/>
                <a:uFillTx/>
                <a:latin typeface="Calibri" panose="020F0502020204030204"/>
                <a:ea typeface="+mn-ea"/>
                <a:cs typeface="+mn-cs"/>
              </a:rPr>
              <a:t>Wiliam</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 2019</a:t>
            </a: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56725"/>
            <a:ext cx="606093" cy="417310"/>
          </a:xfrm>
          <a:prstGeom prst="rect">
            <a:avLst/>
          </a:prstGeom>
        </p:spPr>
      </p:pic>
    </p:spTree>
    <p:extLst>
      <p:ext uri="{BB962C8B-B14F-4D97-AF65-F5344CB8AC3E}">
        <p14:creationId xmlns:p14="http://schemas.microsoft.com/office/powerpoint/2010/main" val="159316539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10.1 </a:t>
            </a:r>
            <a:r>
              <a:rPr lang="en-US" sz="3600" b="1">
                <a:solidFill>
                  <a:srgbClr val="A1DDD9"/>
                </a:solidFill>
              </a:rPr>
              <a:t>|</a:t>
            </a:r>
            <a:r>
              <a:rPr lang="en-US" sz="3600">
                <a:solidFill>
                  <a:schemeClr val="accent1"/>
                </a:solidFill>
              </a:rPr>
              <a:t> </a:t>
            </a:r>
            <a:r>
              <a:rPr lang="en-US" sz="3600" b="1">
                <a:solidFill>
                  <a:srgbClr val="077981"/>
                </a:solidFill>
                <a:latin typeface="+mn-lt"/>
              </a:rPr>
              <a:t>Introducing all student response systems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4256709"/>
          </a:xfrm>
        </p:spPr>
        <p:txBody>
          <a:bodyPr lIns="0" tIns="0" rIns="0" bIns="0">
            <a:noAutofit/>
          </a:bodyPr>
          <a:lstStyle/>
          <a:p>
            <a:pPr marL="0" indent="0" algn="l">
              <a:buNone/>
            </a:pPr>
            <a:r>
              <a:rPr lang="en-US" sz="2800" kern="0">
                <a:effectLst/>
                <a:latin typeface="Calibri"/>
                <a:cs typeface="MuseoSans-300"/>
              </a:rPr>
              <a:t>How might we check for understanding, in the moment, with a whole class? Hands up questioning is not the answer.</a:t>
            </a:r>
          </a:p>
          <a:p>
            <a:pPr marL="0" indent="0" algn="l">
              <a:buNone/>
            </a:pPr>
            <a:r>
              <a:rPr lang="en-US" sz="2800" kern="0">
                <a:effectLst/>
                <a:latin typeface="Calibri"/>
                <a:cs typeface="MuseoSans-300"/>
              </a:rPr>
              <a:t>We need to know each student’s starting point, and importantly, they </a:t>
            </a:r>
            <a:br>
              <a:rPr lang="en-US" sz="2800" kern="0">
                <a:effectLst/>
                <a:latin typeface="Calibri"/>
                <a:cs typeface="MuseoSans-300"/>
              </a:rPr>
            </a:br>
            <a:r>
              <a:rPr lang="en-US" sz="2800" kern="0">
                <a:effectLst/>
                <a:latin typeface="Calibri"/>
                <a:cs typeface="MuseoSans-300"/>
              </a:rPr>
              <a:t>need to know their starting point too.</a:t>
            </a:r>
            <a:endParaRPr lang="en-US" sz="2800">
              <a:effectLst/>
              <a:latin typeface="Calibri"/>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128</a:t>
            </a:fld>
            <a:endParaRPr lang="en-US"/>
          </a:p>
        </p:txBody>
      </p:sp>
    </p:spTree>
    <p:extLst>
      <p:ext uri="{BB962C8B-B14F-4D97-AF65-F5344CB8AC3E}">
        <p14:creationId xmlns:p14="http://schemas.microsoft.com/office/powerpoint/2010/main" val="379054897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10.1 </a:t>
            </a:r>
            <a:r>
              <a:rPr lang="en-US" sz="3600" b="1">
                <a:solidFill>
                  <a:srgbClr val="A1DDD9"/>
                </a:solidFill>
              </a:rPr>
              <a:t>|</a:t>
            </a:r>
            <a:r>
              <a:rPr lang="en-US" sz="3600">
                <a:solidFill>
                  <a:schemeClr val="accent1"/>
                </a:solidFill>
              </a:rPr>
              <a:t> </a:t>
            </a:r>
            <a:r>
              <a:rPr lang="en-US" sz="3600" b="1">
                <a:solidFill>
                  <a:srgbClr val="077981"/>
                </a:solidFill>
                <a:latin typeface="+mn-lt"/>
              </a:rPr>
              <a:t>Introducing all student response systems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4616365"/>
          </a:xfrm>
        </p:spPr>
        <p:txBody>
          <a:bodyPr lIns="0" tIns="0" rIns="0" bIns="0">
            <a:noAutofit/>
          </a:bodyPr>
          <a:lstStyle/>
          <a:p>
            <a:pPr marL="0" indent="0" algn="l">
              <a:lnSpc>
                <a:spcPct val="107000"/>
              </a:lnSpc>
              <a:spcBef>
                <a:spcPts val="0"/>
              </a:spcBef>
              <a:spcAft>
                <a:spcPts val="500"/>
              </a:spcAft>
              <a:buNone/>
            </a:pPr>
            <a:r>
              <a:rPr lang="en-US" sz="2800" b="1" kern="0">
                <a:effectLst/>
                <a:ea typeface="Calibri"/>
                <a:cs typeface="MuseoSans-300"/>
              </a:rPr>
              <a:t>In small groups, discuss and document:</a:t>
            </a:r>
            <a:endParaRPr lang="en-US" sz="2800" b="1" kern="100">
              <a:effectLst/>
              <a:ea typeface="Calibri"/>
              <a:cs typeface="Times New Roman"/>
            </a:endParaRPr>
          </a:p>
          <a:p>
            <a:pPr algn="l">
              <a:lnSpc>
                <a:spcPct val="107000"/>
              </a:lnSpc>
              <a:spcBef>
                <a:spcPts val="0"/>
              </a:spcBef>
              <a:spcAft>
                <a:spcPts val="500"/>
              </a:spcAft>
            </a:pPr>
            <a:r>
              <a:rPr lang="en-US" sz="2800" kern="0">
                <a:effectLst/>
                <a:ea typeface="Calibri"/>
                <a:cs typeface="MuseoSans-300"/>
              </a:rPr>
              <a:t>What all student response processes are used at our school?</a:t>
            </a:r>
            <a:endParaRPr lang="en-US" sz="2800" kern="100">
              <a:effectLst/>
              <a:ea typeface="Calibri"/>
              <a:cs typeface="Times New Roman"/>
            </a:endParaRPr>
          </a:p>
          <a:p>
            <a:pPr algn="l">
              <a:lnSpc>
                <a:spcPct val="107000"/>
              </a:lnSpc>
              <a:spcBef>
                <a:spcPts val="0"/>
              </a:spcBef>
              <a:spcAft>
                <a:spcPts val="500"/>
              </a:spcAft>
            </a:pPr>
            <a:r>
              <a:rPr lang="en-US" sz="2800" kern="0">
                <a:effectLst/>
                <a:ea typeface="Calibri"/>
                <a:cs typeface="MuseoSans-300"/>
              </a:rPr>
              <a:t>Are these processes in frequent use at all year levels and learning areas?</a:t>
            </a:r>
            <a:endParaRPr lang="en-US" sz="2800" kern="100">
              <a:effectLst/>
              <a:ea typeface="Calibri"/>
              <a:cs typeface="Times New Roman"/>
            </a:endParaRPr>
          </a:p>
          <a:p>
            <a:pPr algn="l">
              <a:lnSpc>
                <a:spcPct val="107000"/>
              </a:lnSpc>
              <a:spcBef>
                <a:spcPts val="0"/>
              </a:spcBef>
              <a:spcAft>
                <a:spcPts val="500"/>
              </a:spcAft>
            </a:pPr>
            <a:r>
              <a:rPr lang="en-US" sz="2800" kern="0">
                <a:effectLst/>
                <a:ea typeface="Calibri"/>
                <a:cs typeface="MuseoSans-300"/>
              </a:rPr>
              <a:t>What processes do we want our students to be familiar with?</a:t>
            </a:r>
            <a:endParaRPr lang="en-US" kern="100">
              <a:ea typeface="Calibri"/>
              <a:cs typeface="Times New Roman"/>
            </a:endParaRPr>
          </a:p>
          <a:p>
            <a:pPr algn="l">
              <a:lnSpc>
                <a:spcPct val="107000"/>
              </a:lnSpc>
              <a:spcBef>
                <a:spcPts val="0"/>
              </a:spcBef>
              <a:spcAft>
                <a:spcPts val="500"/>
              </a:spcAft>
            </a:pPr>
            <a:r>
              <a:rPr lang="en-US" sz="2800" kern="0">
                <a:effectLst/>
                <a:ea typeface="Calibri"/>
                <a:cs typeface="MuseoSans-300"/>
              </a:rPr>
              <a:t>If we were to improve the quality or frequency of this practice, what might be the impact for our learners?</a:t>
            </a:r>
            <a:endParaRPr lang="en-US" sz="2800" kern="100">
              <a:effectLst/>
              <a:ea typeface="Calibri"/>
              <a:cs typeface="Times New Roman" panose="02020603050405020304" pitchFamily="18" charset="0"/>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129</a:t>
            </a:fld>
            <a:endParaRPr lang="en-US"/>
          </a:p>
        </p:txBody>
      </p:sp>
    </p:spTree>
    <p:extLst>
      <p:ext uri="{BB962C8B-B14F-4D97-AF65-F5344CB8AC3E}">
        <p14:creationId xmlns:p14="http://schemas.microsoft.com/office/powerpoint/2010/main" val="177281563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133530" cy="576319"/>
          </a:xfrm>
        </p:spPr>
        <p:txBody>
          <a:bodyPr lIns="0" tIns="0" rIns="0" bIns="0" anchor="t" anchorCtr="0">
            <a:noAutofit/>
          </a:bodyPr>
          <a:lstStyle/>
          <a:p>
            <a:r>
              <a:rPr lang="en-US" sz="3600">
                <a:solidFill>
                  <a:schemeClr val="accent1"/>
                </a:solidFill>
              </a:rPr>
              <a:t>10.2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40147"/>
            <a:ext cx="9843401" cy="5177853"/>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area of impact does it belong to?</a:t>
            </a:r>
            <a:endParaRPr lang="en-AU" sz="3200"/>
          </a:p>
          <a:p>
            <a:pPr marL="0" indent="0">
              <a:spcBef>
                <a:spcPts val="0"/>
              </a:spcBef>
              <a:spcAft>
                <a:spcPts val="1000"/>
              </a:spcAft>
              <a:buNone/>
            </a:pPr>
            <a:r>
              <a:rPr lang="en-US" sz="2800" b="1">
                <a:ea typeface="+mn-lt"/>
                <a:cs typeface="+mn-lt"/>
              </a:rPr>
              <a:t>The following slides display individual domains from </a:t>
            </a:r>
            <a:br>
              <a:rPr lang="en-US" sz="2800" b="1">
                <a:ea typeface="+mn-lt"/>
                <a:cs typeface="+mn-lt"/>
              </a:rPr>
            </a:br>
            <a:r>
              <a:rPr lang="en-US" sz="2800" b="1">
                <a:ea typeface="+mn-lt"/>
                <a:cs typeface="+mn-lt"/>
              </a:rPr>
              <a:t>the 4 areas of impact.</a:t>
            </a:r>
            <a:endParaRPr lang="en-US" sz="2800">
              <a:ea typeface="+mn-lt"/>
              <a:cs typeface="+mn-lt"/>
            </a:endParaRPr>
          </a:p>
          <a:p>
            <a:pPr marL="0" indent="0">
              <a:spcBef>
                <a:spcPts val="0"/>
              </a:spcBef>
              <a:spcAft>
                <a:spcPts val="500"/>
              </a:spcAft>
              <a:buNone/>
            </a:pPr>
            <a:r>
              <a:rPr lang="en-US" sz="2800">
                <a:ea typeface="+mn-lt"/>
                <a:cs typeface="+mn-lt"/>
              </a:rPr>
              <a:t>On your whiteboard:</a:t>
            </a:r>
          </a:p>
          <a:p>
            <a:pPr>
              <a:spcBef>
                <a:spcPts val="0"/>
              </a:spcBef>
              <a:spcAft>
                <a:spcPts val="500"/>
              </a:spcAft>
            </a:pPr>
            <a:r>
              <a:rPr lang="en-US" sz="2800">
                <a:ea typeface="+mn-lt"/>
                <a:cs typeface="+mn-lt"/>
              </a:rPr>
              <a:t>Write the area of impact you think it belongs to </a:t>
            </a:r>
            <a:br>
              <a:rPr lang="en-US" sz="2800">
                <a:ea typeface="+mn-lt"/>
                <a:cs typeface="+mn-lt"/>
              </a:rPr>
            </a:br>
            <a:r>
              <a:rPr lang="en-US" sz="2800">
                <a:ea typeface="+mn-lt"/>
                <a:cs typeface="+mn-lt"/>
              </a:rPr>
              <a:t>(</a:t>
            </a:r>
            <a:r>
              <a:rPr lang="en-US" sz="2800" err="1">
                <a:ea typeface="+mn-lt"/>
                <a:cs typeface="+mn-lt"/>
              </a:rPr>
              <a:t>ie</a:t>
            </a:r>
            <a:r>
              <a:rPr lang="en-US" sz="2800">
                <a:ea typeface="+mn-lt"/>
                <a:cs typeface="+mn-lt"/>
              </a:rPr>
              <a:t> wellbeing, equity and excellence, learner agency </a:t>
            </a:r>
            <a:br>
              <a:rPr lang="en-US" sz="2800">
                <a:ea typeface="+mn-lt"/>
                <a:cs typeface="+mn-lt"/>
              </a:rPr>
            </a:br>
            <a:r>
              <a:rPr lang="en-US" sz="2800">
                <a:ea typeface="+mn-lt"/>
                <a:cs typeface="+mn-lt"/>
              </a:rPr>
              <a:t>or effective learners). Display your whiteboard.</a:t>
            </a:r>
          </a:p>
          <a:p>
            <a:pPr>
              <a:spcBef>
                <a:spcPts val="0"/>
              </a:spcBef>
              <a:spcAft>
                <a:spcPts val="500"/>
              </a:spcAft>
            </a:pPr>
            <a:r>
              <a:rPr lang="en-US" sz="2800">
                <a:ea typeface="+mn-lt"/>
                <a:cs typeface="+mn-lt"/>
              </a:rPr>
              <a:t>Observe the whiteboards around you. Does anyone </a:t>
            </a:r>
            <a:br>
              <a:rPr lang="en-US" sz="2800">
                <a:ea typeface="+mn-lt"/>
                <a:cs typeface="+mn-lt"/>
              </a:rPr>
            </a:br>
            <a:r>
              <a:rPr lang="en-US" sz="2800">
                <a:ea typeface="+mn-lt"/>
                <a:cs typeface="+mn-lt"/>
              </a:rPr>
              <a:t>think differently to you?</a:t>
            </a:r>
            <a:r>
              <a:rPr lang="en-US"/>
              <a:t> </a:t>
            </a:r>
            <a:r>
              <a:rPr lang="en-US" sz="2800">
                <a:ea typeface="+mn-lt"/>
                <a:cs typeface="+mn-lt"/>
              </a:rPr>
              <a:t>Explain your thinking.</a:t>
            </a:r>
            <a:endParaRPr lang="en-US" sz="2800">
              <a:ea typeface="Calibri"/>
              <a:cs typeface="Calibri"/>
            </a:endParaRPr>
          </a:p>
          <a:p>
            <a:pPr>
              <a:spcBef>
                <a:spcPts val="0"/>
              </a:spcBef>
              <a:spcAft>
                <a:spcPts val="500"/>
              </a:spcAft>
            </a:pPr>
            <a:r>
              <a:rPr lang="en-US" sz="2800" b="1">
                <a:ea typeface="Calibri"/>
                <a:cs typeface="Calibri"/>
              </a:rPr>
              <a:t>Remember </a:t>
            </a:r>
            <a:r>
              <a:rPr lang="en-US" sz="2800">
                <a:ea typeface="Calibri"/>
                <a:cs typeface="Calibri"/>
              </a:rPr>
              <a:t>– there are no wrong answers. Flex your reasoning skills and explain your thinking to your partner or team. </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130</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78695" y="1288265"/>
            <a:ext cx="466652" cy="570352"/>
          </a:xfrm>
          <a:prstGeom prst="rect">
            <a:avLst/>
          </a:prstGeom>
        </p:spPr>
      </p:pic>
      <p:pic>
        <p:nvPicPr>
          <p:cNvPr id="14" name="Picture 13">
            <a:extLst>
              <a:ext uri="{FF2B5EF4-FFF2-40B4-BE49-F238E27FC236}">
                <a16:creationId xmlns:a16="http://schemas.microsoft.com/office/drawing/2014/main" id="{23F159AD-1BFF-4BD6-4025-AED548D1C3C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819186" y="1987558"/>
            <a:ext cx="2826159" cy="3007428"/>
          </a:xfrm>
          <a:prstGeom prst="rect">
            <a:avLst/>
          </a:prstGeom>
        </p:spPr>
      </p:pic>
      <p:grpSp>
        <p:nvGrpSpPr>
          <p:cNvPr id="6" name="Group 5">
            <a:extLst>
              <a:ext uri="{FF2B5EF4-FFF2-40B4-BE49-F238E27FC236}">
                <a16:creationId xmlns:a16="http://schemas.microsoft.com/office/drawing/2014/main" id="{076E00B3-B8D7-8410-61CD-15C47E17A88E}"/>
              </a:ext>
            </a:extLst>
          </p:cNvPr>
          <p:cNvGrpSpPr/>
          <p:nvPr/>
        </p:nvGrpSpPr>
        <p:grpSpPr>
          <a:xfrm>
            <a:off x="11180188" y="546220"/>
            <a:ext cx="465158" cy="653197"/>
            <a:chOff x="11180189" y="545258"/>
            <a:chExt cx="465158" cy="653197"/>
          </a:xfrm>
        </p:grpSpPr>
        <p:pic>
          <p:nvPicPr>
            <p:cNvPr id="8" name="Picture 7" descr="A black and blue rectangle with a corner&#10;&#10;Description automatically generated">
              <a:extLst>
                <a:ext uri="{FF2B5EF4-FFF2-40B4-BE49-F238E27FC236}">
                  <a16:creationId xmlns:a16="http://schemas.microsoft.com/office/drawing/2014/main" id="{6E07AE92-3F77-3B38-18DE-7C3493E661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0" name="Content Placeholder 6">
              <a:extLst>
                <a:ext uri="{FF2B5EF4-FFF2-40B4-BE49-F238E27FC236}">
                  <a16:creationId xmlns:a16="http://schemas.microsoft.com/office/drawing/2014/main" id="{7CE576EE-2D4B-C572-500F-A11907A07DA2}"/>
                </a:ext>
              </a:extLst>
            </p:cNvPr>
            <p:cNvSpPr txBox="1">
              <a:spLocks/>
            </p:cNvSpPr>
            <p:nvPr/>
          </p:nvSpPr>
          <p:spPr>
            <a:xfrm>
              <a:off x="11180189" y="612454"/>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PY </a:t>
              </a:r>
              <a:br>
                <a:rPr lang="en-AU" sz="900" b="1">
                  <a:solidFill>
                    <a:srgbClr val="077981"/>
                  </a:solidFill>
                  <a:ea typeface="Calibri"/>
                  <a:cs typeface="Calibri"/>
                </a:rPr>
              </a:br>
              <a:r>
                <a:rPr lang="en-AU" sz="900" b="1">
                  <a:solidFill>
                    <a:srgbClr val="077981"/>
                  </a:solidFill>
                  <a:ea typeface="Calibri"/>
                  <a:cs typeface="Calibri"/>
                </a:rPr>
                <a:t>PAGES</a:t>
              </a:r>
              <a:br>
                <a:rPr lang="en-AU" sz="900" b="1">
                  <a:solidFill>
                    <a:srgbClr val="077981"/>
                  </a:solidFill>
                  <a:ea typeface="Calibri"/>
                  <a:cs typeface="Calibri"/>
                </a:rPr>
              </a:br>
              <a:r>
                <a:rPr lang="en-AU" sz="900" b="1">
                  <a:solidFill>
                    <a:srgbClr val="077981"/>
                  </a:solidFill>
                  <a:ea typeface="Calibri"/>
                  <a:cs typeface="Calibri"/>
                </a:rPr>
                <a:t>99 to </a:t>
              </a:r>
              <a:br>
                <a:rPr lang="en-AU" sz="900" b="1">
                  <a:solidFill>
                    <a:srgbClr val="077981"/>
                  </a:solidFill>
                  <a:ea typeface="Calibri"/>
                  <a:cs typeface="Calibri"/>
                </a:rPr>
              </a:br>
              <a:r>
                <a:rPr lang="en-AU" sz="900" b="1">
                  <a:solidFill>
                    <a:srgbClr val="077981"/>
                  </a:solidFill>
                  <a:ea typeface="Calibri"/>
                  <a:cs typeface="Calibri"/>
                </a:rPr>
                <a:t>103</a:t>
              </a:r>
            </a:p>
          </p:txBody>
        </p:sp>
      </p:grpSp>
    </p:spTree>
    <p:extLst>
      <p:ext uri="{BB962C8B-B14F-4D97-AF65-F5344CB8AC3E}">
        <p14:creationId xmlns:p14="http://schemas.microsoft.com/office/powerpoint/2010/main" val="184433503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10.2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9728366" cy="4898753"/>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area of impact does it belong to?</a:t>
            </a:r>
            <a:endParaRPr lang="en-AU" sz="3200"/>
          </a:p>
          <a:p>
            <a:pPr marL="0" indent="0">
              <a:spcBef>
                <a:spcPts val="0"/>
              </a:spcBef>
              <a:spcAft>
                <a:spcPts val="500"/>
              </a:spcAft>
              <a:buNone/>
            </a:pPr>
            <a:endParaRPr lang="en-US" sz="2800">
              <a:ea typeface="+mn-lt"/>
              <a:cs typeface="+mn-lt"/>
            </a:endParaRPr>
          </a:p>
          <a:p>
            <a:pPr marL="0" indent="0">
              <a:spcBef>
                <a:spcPts val="0"/>
              </a:spcBef>
              <a:spcAft>
                <a:spcPts val="500"/>
              </a:spcAft>
              <a:buNone/>
            </a:pPr>
            <a:endParaRPr lang="en-US">
              <a:ea typeface="+mn-lt"/>
              <a:cs typeface="+mn-lt"/>
            </a:endParaRPr>
          </a:p>
          <a:p>
            <a:pPr marL="0" indent="0">
              <a:spcBef>
                <a:spcPts val="0"/>
              </a:spcBef>
              <a:spcAft>
                <a:spcPts val="500"/>
              </a:spcAft>
              <a:buNone/>
            </a:pPr>
            <a:endParaRPr lang="en-US" sz="2800">
              <a:ea typeface="+mn-lt"/>
              <a:cs typeface="+mn-lt"/>
            </a:endParaRPr>
          </a:p>
          <a:p>
            <a:pPr marL="0" indent="0">
              <a:spcBef>
                <a:spcPts val="0"/>
              </a:spcBef>
              <a:spcAft>
                <a:spcPts val="500"/>
              </a:spcAft>
              <a:buNone/>
            </a:pPr>
            <a:r>
              <a:rPr lang="en-US" sz="2800">
                <a:ea typeface="+mn-lt"/>
                <a:cs typeface="+mn-lt"/>
              </a:rPr>
              <a:t>Strategic awareness</a:t>
            </a:r>
            <a:endParaRPr lang="en-US" sz="2800">
              <a:ea typeface="Calibri"/>
              <a:cs typeface="Calibri"/>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131</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sp>
        <p:nvSpPr>
          <p:cNvPr id="3" name="TextBox 2">
            <a:extLst>
              <a:ext uri="{FF2B5EF4-FFF2-40B4-BE49-F238E27FC236}">
                <a16:creationId xmlns:a16="http://schemas.microsoft.com/office/drawing/2014/main" id="{E46B9D7D-CA02-24AD-0E16-D0B00AC8DE1E}"/>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535555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10.2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9728366" cy="4898753"/>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area of impact does it belong to?</a:t>
            </a:r>
            <a:endParaRPr lang="en-AU" sz="3200"/>
          </a:p>
          <a:p>
            <a:pPr marL="0" indent="0">
              <a:spcBef>
                <a:spcPts val="0"/>
              </a:spcBef>
              <a:spcAft>
                <a:spcPts val="500"/>
              </a:spcAft>
              <a:buNone/>
            </a:pPr>
            <a:endParaRPr lang="en-US" sz="2800">
              <a:ea typeface="+mn-lt"/>
              <a:cs typeface="+mn-lt"/>
            </a:endParaRPr>
          </a:p>
          <a:p>
            <a:pPr marL="0" indent="0">
              <a:spcBef>
                <a:spcPts val="0"/>
              </a:spcBef>
              <a:spcAft>
                <a:spcPts val="500"/>
              </a:spcAft>
              <a:buNone/>
            </a:pPr>
            <a:endParaRPr lang="en-US">
              <a:ea typeface="+mn-lt"/>
              <a:cs typeface="+mn-lt"/>
            </a:endParaRPr>
          </a:p>
          <a:p>
            <a:pPr marL="0" indent="0">
              <a:spcBef>
                <a:spcPts val="0"/>
              </a:spcBef>
              <a:spcAft>
                <a:spcPts val="500"/>
              </a:spcAft>
              <a:buNone/>
            </a:pPr>
            <a:r>
              <a:rPr lang="en-US" sz="2800" b="1">
                <a:solidFill>
                  <a:srgbClr val="DE4668"/>
                </a:solidFill>
                <a:ea typeface="+mn-lt"/>
                <a:cs typeface="+mn-lt"/>
              </a:rPr>
              <a:t>Effective learners</a:t>
            </a:r>
          </a:p>
          <a:p>
            <a:pPr marL="0" indent="0">
              <a:spcBef>
                <a:spcPts val="0"/>
              </a:spcBef>
              <a:spcAft>
                <a:spcPts val="500"/>
              </a:spcAft>
              <a:buNone/>
            </a:pPr>
            <a:r>
              <a:rPr lang="en-US" sz="2800">
                <a:ea typeface="+mn-lt"/>
                <a:cs typeface="+mn-lt"/>
              </a:rPr>
              <a:t>Strategic awareness</a:t>
            </a:r>
            <a:endParaRPr lang="en-US" sz="2800">
              <a:ea typeface="Calibri"/>
              <a:cs typeface="Calibri"/>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132</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pic>
        <p:nvPicPr>
          <p:cNvPr id="3" name="Picture 2">
            <a:extLst>
              <a:ext uri="{FF2B5EF4-FFF2-40B4-BE49-F238E27FC236}">
                <a16:creationId xmlns:a16="http://schemas.microsoft.com/office/drawing/2014/main" id="{53A468E2-0B8E-992B-8E26-47CC2371DD7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794447" y="2618048"/>
            <a:ext cx="850900" cy="1117600"/>
          </a:xfrm>
          <a:prstGeom prst="rect">
            <a:avLst/>
          </a:prstGeom>
        </p:spPr>
      </p:pic>
      <p:sp>
        <p:nvSpPr>
          <p:cNvPr id="4" name="TextBox 3">
            <a:extLst>
              <a:ext uri="{FF2B5EF4-FFF2-40B4-BE49-F238E27FC236}">
                <a16:creationId xmlns:a16="http://schemas.microsoft.com/office/drawing/2014/main" id="{6EFA1F0B-065C-972E-0B45-F45E53690A9B}"/>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562947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10.2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9728366" cy="4898753"/>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area of impact does it belong to?</a:t>
            </a:r>
            <a:endParaRPr lang="en-AU" sz="3200"/>
          </a:p>
          <a:p>
            <a:pPr marL="0" indent="0">
              <a:spcBef>
                <a:spcPts val="0"/>
              </a:spcBef>
              <a:spcAft>
                <a:spcPts val="500"/>
              </a:spcAft>
              <a:buNone/>
            </a:pPr>
            <a:endParaRPr lang="en-US" sz="2800">
              <a:ea typeface="+mn-lt"/>
              <a:cs typeface="+mn-lt"/>
            </a:endParaRPr>
          </a:p>
          <a:p>
            <a:pPr marL="0" indent="0">
              <a:spcBef>
                <a:spcPts val="0"/>
              </a:spcBef>
              <a:spcAft>
                <a:spcPts val="500"/>
              </a:spcAft>
              <a:buNone/>
            </a:pPr>
            <a:endParaRPr lang="en-US">
              <a:ea typeface="+mn-lt"/>
              <a:cs typeface="+mn-lt"/>
            </a:endParaRPr>
          </a:p>
          <a:p>
            <a:pPr marL="0" indent="0">
              <a:spcBef>
                <a:spcPts val="0"/>
              </a:spcBef>
              <a:spcAft>
                <a:spcPts val="500"/>
              </a:spcAft>
              <a:buNone/>
            </a:pPr>
            <a:endParaRPr lang="en-US" sz="2800">
              <a:ea typeface="+mn-lt"/>
              <a:cs typeface="+mn-lt"/>
            </a:endParaRPr>
          </a:p>
          <a:p>
            <a:pPr marL="0" indent="0">
              <a:spcBef>
                <a:spcPts val="0"/>
              </a:spcBef>
              <a:spcAft>
                <a:spcPts val="500"/>
              </a:spcAft>
              <a:buNone/>
            </a:pPr>
            <a:r>
              <a:rPr lang="en-US" sz="2800">
                <a:ea typeface="+mn-lt"/>
                <a:cs typeface="+mn-lt"/>
              </a:rPr>
              <a:t>Discernment and judgement</a:t>
            </a:r>
            <a:endParaRPr lang="en-US" sz="2800">
              <a:ea typeface="Calibri"/>
              <a:cs typeface="Calibri"/>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133</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sp>
        <p:nvSpPr>
          <p:cNvPr id="3" name="TextBox 2">
            <a:extLst>
              <a:ext uri="{FF2B5EF4-FFF2-40B4-BE49-F238E27FC236}">
                <a16:creationId xmlns:a16="http://schemas.microsoft.com/office/drawing/2014/main" id="{9E9E2163-1909-C8C2-BAFB-74F51A8EECEF}"/>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809756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10.2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9728366" cy="4898753"/>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area of impact does it belong to?</a:t>
            </a:r>
            <a:endParaRPr lang="en-AU" sz="3200"/>
          </a:p>
          <a:p>
            <a:pPr marL="0" indent="0">
              <a:spcBef>
                <a:spcPts val="0"/>
              </a:spcBef>
              <a:spcAft>
                <a:spcPts val="500"/>
              </a:spcAft>
              <a:buNone/>
            </a:pPr>
            <a:endParaRPr lang="en-US" sz="2800">
              <a:ea typeface="+mn-lt"/>
              <a:cs typeface="+mn-lt"/>
            </a:endParaRPr>
          </a:p>
          <a:p>
            <a:pPr marL="0" indent="0">
              <a:spcBef>
                <a:spcPts val="0"/>
              </a:spcBef>
              <a:spcAft>
                <a:spcPts val="500"/>
              </a:spcAft>
              <a:buNone/>
            </a:pPr>
            <a:endParaRPr lang="en-US">
              <a:ea typeface="+mn-lt"/>
              <a:cs typeface="+mn-lt"/>
            </a:endParaRPr>
          </a:p>
          <a:p>
            <a:pPr marL="0" indent="0">
              <a:spcBef>
                <a:spcPts val="0"/>
              </a:spcBef>
              <a:spcAft>
                <a:spcPts val="500"/>
              </a:spcAft>
              <a:buNone/>
            </a:pPr>
            <a:r>
              <a:rPr lang="en-US" sz="2800" b="1">
                <a:solidFill>
                  <a:srgbClr val="8866C5"/>
                </a:solidFill>
                <a:ea typeface="+mn-lt"/>
                <a:cs typeface="+mn-lt"/>
              </a:rPr>
              <a:t>Learner agency</a:t>
            </a:r>
          </a:p>
          <a:p>
            <a:pPr marL="0" indent="0">
              <a:spcBef>
                <a:spcPts val="0"/>
              </a:spcBef>
              <a:spcAft>
                <a:spcPts val="500"/>
              </a:spcAft>
              <a:buNone/>
            </a:pPr>
            <a:r>
              <a:rPr lang="en-US" sz="2800">
                <a:ea typeface="+mn-lt"/>
                <a:cs typeface="+mn-lt"/>
              </a:rPr>
              <a:t>Discernment and judgement</a:t>
            </a:r>
            <a:endParaRPr lang="en-US" sz="2800">
              <a:ea typeface="Calibri"/>
              <a:cs typeface="Calibri"/>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134</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pic>
        <p:nvPicPr>
          <p:cNvPr id="4" name="Picture 3" descr="A purple outline of a person with their arms up&#10;&#10;Description automatically generated">
            <a:extLst>
              <a:ext uri="{FF2B5EF4-FFF2-40B4-BE49-F238E27FC236}">
                <a16:creationId xmlns:a16="http://schemas.microsoft.com/office/drawing/2014/main" id="{3DC58C2E-F4F0-D05C-886D-1C5D0DF0D4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53147" y="2618048"/>
            <a:ext cx="1092200" cy="1117600"/>
          </a:xfrm>
          <a:prstGeom prst="rect">
            <a:avLst/>
          </a:prstGeom>
        </p:spPr>
      </p:pic>
      <p:sp>
        <p:nvSpPr>
          <p:cNvPr id="3" name="TextBox 2">
            <a:extLst>
              <a:ext uri="{FF2B5EF4-FFF2-40B4-BE49-F238E27FC236}">
                <a16:creationId xmlns:a16="http://schemas.microsoft.com/office/drawing/2014/main" id="{A04DFB01-A4DE-30C9-1DDC-3BCFE0994D69}"/>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300134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10.2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9728366" cy="4898753"/>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area of impact does it belong to?</a:t>
            </a:r>
            <a:endParaRPr lang="en-AU" sz="3200"/>
          </a:p>
          <a:p>
            <a:pPr marL="0" indent="0">
              <a:spcBef>
                <a:spcPts val="0"/>
              </a:spcBef>
              <a:spcAft>
                <a:spcPts val="500"/>
              </a:spcAft>
              <a:buNone/>
            </a:pPr>
            <a:endParaRPr lang="en-US" sz="2800">
              <a:ea typeface="+mn-lt"/>
              <a:cs typeface="+mn-lt"/>
            </a:endParaRPr>
          </a:p>
          <a:p>
            <a:pPr marL="0" indent="0">
              <a:spcBef>
                <a:spcPts val="0"/>
              </a:spcBef>
              <a:spcAft>
                <a:spcPts val="500"/>
              </a:spcAft>
              <a:buNone/>
            </a:pPr>
            <a:endParaRPr lang="en-US">
              <a:ea typeface="+mn-lt"/>
              <a:cs typeface="+mn-lt"/>
            </a:endParaRPr>
          </a:p>
          <a:p>
            <a:pPr marL="0" indent="0">
              <a:spcBef>
                <a:spcPts val="0"/>
              </a:spcBef>
              <a:spcAft>
                <a:spcPts val="500"/>
              </a:spcAft>
              <a:buNone/>
            </a:pPr>
            <a:endParaRPr lang="en-US" sz="2800">
              <a:ea typeface="+mn-lt"/>
              <a:cs typeface="+mn-lt"/>
            </a:endParaRPr>
          </a:p>
          <a:p>
            <a:pPr marL="0" indent="0">
              <a:spcBef>
                <a:spcPts val="0"/>
              </a:spcBef>
              <a:spcAft>
                <a:spcPts val="500"/>
              </a:spcAft>
              <a:buNone/>
            </a:pPr>
            <a:r>
              <a:rPr lang="en-US" sz="2800">
                <a:ea typeface="+mn-lt"/>
                <a:cs typeface="+mn-lt"/>
              </a:rPr>
              <a:t>&lt;Insert domain name here&gt;</a:t>
            </a:r>
            <a:endParaRPr lang="en-US" sz="2800">
              <a:ea typeface="Calibri"/>
              <a:cs typeface="Calibri"/>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135</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sp>
        <p:nvSpPr>
          <p:cNvPr id="3" name="TextBox 2">
            <a:extLst>
              <a:ext uri="{FF2B5EF4-FFF2-40B4-BE49-F238E27FC236}">
                <a16:creationId xmlns:a16="http://schemas.microsoft.com/office/drawing/2014/main" id="{A26A8CB0-A219-8839-FAE7-9A83DC14D629}"/>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40555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10.2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9728366" cy="4898753"/>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area of impact does it belong to?</a:t>
            </a:r>
            <a:endParaRPr lang="en-AU" sz="3200"/>
          </a:p>
          <a:p>
            <a:pPr marL="0" indent="0">
              <a:spcBef>
                <a:spcPts val="0"/>
              </a:spcBef>
              <a:spcAft>
                <a:spcPts val="500"/>
              </a:spcAft>
              <a:buNone/>
            </a:pPr>
            <a:endParaRPr lang="en-US" sz="2800">
              <a:ea typeface="+mn-lt"/>
              <a:cs typeface="+mn-lt"/>
            </a:endParaRPr>
          </a:p>
          <a:p>
            <a:pPr marL="0" indent="0">
              <a:spcBef>
                <a:spcPts val="0"/>
              </a:spcBef>
              <a:spcAft>
                <a:spcPts val="500"/>
              </a:spcAft>
              <a:buNone/>
            </a:pPr>
            <a:endParaRPr lang="en-US">
              <a:ea typeface="+mn-lt"/>
              <a:cs typeface="+mn-lt"/>
            </a:endParaRPr>
          </a:p>
          <a:p>
            <a:pPr marL="0" indent="0">
              <a:spcBef>
                <a:spcPts val="0"/>
              </a:spcBef>
              <a:spcAft>
                <a:spcPts val="500"/>
              </a:spcAft>
              <a:buNone/>
            </a:pPr>
            <a:r>
              <a:rPr lang="en-US" sz="2800" b="1">
                <a:solidFill>
                  <a:srgbClr val="FF8D78"/>
                </a:solidFill>
                <a:ea typeface="+mn-lt"/>
                <a:cs typeface="+mn-lt"/>
              </a:rPr>
              <a:t>Wellbeing</a:t>
            </a:r>
          </a:p>
          <a:p>
            <a:pPr marL="0" indent="0">
              <a:spcBef>
                <a:spcPts val="0"/>
              </a:spcBef>
              <a:spcAft>
                <a:spcPts val="500"/>
              </a:spcAft>
              <a:buNone/>
            </a:pPr>
            <a:r>
              <a:rPr lang="en-US" sz="2800">
                <a:ea typeface="+mn-lt"/>
                <a:cs typeface="+mn-lt"/>
              </a:rPr>
              <a:t>&lt;Insert domain name here&gt;</a:t>
            </a:r>
            <a:endParaRPr lang="en-US" sz="2800">
              <a:ea typeface="Calibri"/>
              <a:cs typeface="Calibri"/>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136</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pic>
        <p:nvPicPr>
          <p:cNvPr id="4" name="Picture 3">
            <a:extLst>
              <a:ext uri="{FF2B5EF4-FFF2-40B4-BE49-F238E27FC236}">
                <a16:creationId xmlns:a16="http://schemas.microsoft.com/office/drawing/2014/main" id="{3DC58C2E-F4F0-D05C-886D-1C5D0DF0D4B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730948" y="2618048"/>
            <a:ext cx="914399" cy="1117600"/>
          </a:xfrm>
          <a:prstGeom prst="rect">
            <a:avLst/>
          </a:prstGeom>
        </p:spPr>
      </p:pic>
      <p:sp>
        <p:nvSpPr>
          <p:cNvPr id="3" name="TextBox 2">
            <a:extLst>
              <a:ext uri="{FF2B5EF4-FFF2-40B4-BE49-F238E27FC236}">
                <a16:creationId xmlns:a16="http://schemas.microsoft.com/office/drawing/2014/main" id="{B92C50EE-9073-9186-4054-F139F0FA9852}"/>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579193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10.2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9728366" cy="4898753"/>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area of impact does it belong to?</a:t>
            </a:r>
            <a:endParaRPr lang="en-AU" sz="3200"/>
          </a:p>
          <a:p>
            <a:pPr marL="0" indent="0">
              <a:spcBef>
                <a:spcPts val="0"/>
              </a:spcBef>
              <a:spcAft>
                <a:spcPts val="500"/>
              </a:spcAft>
              <a:buNone/>
            </a:pPr>
            <a:endParaRPr lang="en-US" sz="2800">
              <a:ea typeface="+mn-lt"/>
              <a:cs typeface="+mn-lt"/>
            </a:endParaRPr>
          </a:p>
          <a:p>
            <a:pPr marL="0" indent="0">
              <a:spcBef>
                <a:spcPts val="0"/>
              </a:spcBef>
              <a:spcAft>
                <a:spcPts val="500"/>
              </a:spcAft>
              <a:buNone/>
            </a:pPr>
            <a:endParaRPr lang="en-US">
              <a:ea typeface="+mn-lt"/>
              <a:cs typeface="+mn-lt"/>
            </a:endParaRPr>
          </a:p>
          <a:p>
            <a:pPr marL="0" indent="0">
              <a:spcBef>
                <a:spcPts val="0"/>
              </a:spcBef>
              <a:spcAft>
                <a:spcPts val="500"/>
              </a:spcAft>
              <a:buNone/>
            </a:pPr>
            <a:r>
              <a:rPr lang="en-US" sz="2800" b="1">
                <a:solidFill>
                  <a:srgbClr val="8866C5"/>
                </a:solidFill>
                <a:ea typeface="+mn-lt"/>
                <a:cs typeface="+mn-lt"/>
              </a:rPr>
              <a:t>Learner agency</a:t>
            </a:r>
          </a:p>
          <a:p>
            <a:pPr marL="0" indent="0">
              <a:spcBef>
                <a:spcPts val="0"/>
              </a:spcBef>
              <a:spcAft>
                <a:spcPts val="500"/>
              </a:spcAft>
              <a:buNone/>
            </a:pPr>
            <a:r>
              <a:rPr lang="en-US" sz="2800">
                <a:ea typeface="+mn-lt"/>
                <a:cs typeface="+mn-lt"/>
              </a:rPr>
              <a:t>&lt;Insert domain name here&gt;</a:t>
            </a:r>
            <a:endParaRPr lang="en-US" sz="2800">
              <a:ea typeface="Calibri"/>
              <a:cs typeface="Calibri"/>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137</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pic>
        <p:nvPicPr>
          <p:cNvPr id="4" name="Picture 3" descr="A purple outline of a person with their arms up&#10;&#10;Description automatically generated">
            <a:extLst>
              <a:ext uri="{FF2B5EF4-FFF2-40B4-BE49-F238E27FC236}">
                <a16:creationId xmlns:a16="http://schemas.microsoft.com/office/drawing/2014/main" id="{3DC58C2E-F4F0-D05C-886D-1C5D0DF0D4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53147" y="2618048"/>
            <a:ext cx="1092200" cy="1117600"/>
          </a:xfrm>
          <a:prstGeom prst="rect">
            <a:avLst/>
          </a:prstGeom>
        </p:spPr>
      </p:pic>
      <p:sp>
        <p:nvSpPr>
          <p:cNvPr id="3" name="TextBox 2">
            <a:extLst>
              <a:ext uri="{FF2B5EF4-FFF2-40B4-BE49-F238E27FC236}">
                <a16:creationId xmlns:a16="http://schemas.microsoft.com/office/drawing/2014/main" id="{F3832967-5320-5739-1ED6-D2EDBDCFFA59}"/>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051393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10.2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9728366" cy="4898753"/>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area of impact does it belong to?</a:t>
            </a:r>
            <a:endParaRPr lang="en-AU" sz="3200"/>
          </a:p>
          <a:p>
            <a:pPr marL="0" indent="0">
              <a:spcBef>
                <a:spcPts val="0"/>
              </a:spcBef>
              <a:spcAft>
                <a:spcPts val="500"/>
              </a:spcAft>
              <a:buNone/>
            </a:pPr>
            <a:endParaRPr lang="en-US" sz="2800">
              <a:ea typeface="+mn-lt"/>
              <a:cs typeface="+mn-lt"/>
            </a:endParaRPr>
          </a:p>
          <a:p>
            <a:pPr marL="0" indent="0">
              <a:spcBef>
                <a:spcPts val="0"/>
              </a:spcBef>
              <a:spcAft>
                <a:spcPts val="500"/>
              </a:spcAft>
              <a:buNone/>
            </a:pPr>
            <a:endParaRPr lang="en-US">
              <a:ea typeface="+mn-lt"/>
              <a:cs typeface="+mn-lt"/>
            </a:endParaRPr>
          </a:p>
          <a:p>
            <a:pPr marL="0" indent="0">
              <a:spcBef>
                <a:spcPts val="0"/>
              </a:spcBef>
              <a:spcAft>
                <a:spcPts val="500"/>
              </a:spcAft>
              <a:buNone/>
            </a:pPr>
            <a:r>
              <a:rPr lang="en-US" sz="2800" b="1">
                <a:solidFill>
                  <a:srgbClr val="DE4668"/>
                </a:solidFill>
                <a:ea typeface="+mn-lt"/>
                <a:cs typeface="+mn-lt"/>
              </a:rPr>
              <a:t>Effective learners</a:t>
            </a:r>
          </a:p>
          <a:p>
            <a:pPr marL="0" indent="0">
              <a:spcBef>
                <a:spcPts val="0"/>
              </a:spcBef>
              <a:spcAft>
                <a:spcPts val="500"/>
              </a:spcAft>
              <a:buNone/>
            </a:pPr>
            <a:r>
              <a:rPr lang="en-US" sz="2800">
                <a:ea typeface="+mn-lt"/>
                <a:cs typeface="+mn-lt"/>
              </a:rPr>
              <a:t>&lt;Insert domain name here&gt;</a:t>
            </a:r>
            <a:endParaRPr lang="en-US" sz="2800">
              <a:ea typeface="Calibri"/>
              <a:cs typeface="Calibri"/>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138</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pic>
        <p:nvPicPr>
          <p:cNvPr id="4" name="Picture 3">
            <a:extLst>
              <a:ext uri="{FF2B5EF4-FFF2-40B4-BE49-F238E27FC236}">
                <a16:creationId xmlns:a16="http://schemas.microsoft.com/office/drawing/2014/main" id="{3DC58C2E-F4F0-D05C-886D-1C5D0DF0D4B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794447" y="2618048"/>
            <a:ext cx="850900" cy="1117600"/>
          </a:xfrm>
          <a:prstGeom prst="rect">
            <a:avLst/>
          </a:prstGeom>
        </p:spPr>
      </p:pic>
      <p:sp>
        <p:nvSpPr>
          <p:cNvPr id="3" name="TextBox 2">
            <a:extLst>
              <a:ext uri="{FF2B5EF4-FFF2-40B4-BE49-F238E27FC236}">
                <a16:creationId xmlns:a16="http://schemas.microsoft.com/office/drawing/2014/main" id="{55CF4FE1-A9F5-DF84-1E43-F1934AE89027}"/>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47129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10.2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9728366" cy="4898753"/>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area of impact does it belong to?</a:t>
            </a:r>
            <a:endParaRPr lang="en-AU" sz="3200"/>
          </a:p>
          <a:p>
            <a:pPr marL="0" indent="0">
              <a:spcBef>
                <a:spcPts val="0"/>
              </a:spcBef>
              <a:spcAft>
                <a:spcPts val="500"/>
              </a:spcAft>
              <a:buNone/>
            </a:pPr>
            <a:endParaRPr lang="en-US" sz="2800">
              <a:ea typeface="+mn-lt"/>
              <a:cs typeface="+mn-lt"/>
            </a:endParaRPr>
          </a:p>
          <a:p>
            <a:pPr marL="0" indent="0">
              <a:spcBef>
                <a:spcPts val="0"/>
              </a:spcBef>
              <a:spcAft>
                <a:spcPts val="500"/>
              </a:spcAft>
              <a:buNone/>
            </a:pPr>
            <a:endParaRPr lang="en-US">
              <a:ea typeface="+mn-lt"/>
              <a:cs typeface="+mn-lt"/>
            </a:endParaRPr>
          </a:p>
          <a:p>
            <a:pPr marL="0" indent="0">
              <a:spcBef>
                <a:spcPts val="0"/>
              </a:spcBef>
              <a:spcAft>
                <a:spcPts val="500"/>
              </a:spcAft>
              <a:buNone/>
            </a:pPr>
            <a:r>
              <a:rPr lang="en-US" sz="2800" b="1">
                <a:solidFill>
                  <a:srgbClr val="077981"/>
                </a:solidFill>
                <a:ea typeface="+mn-lt"/>
                <a:cs typeface="+mn-lt"/>
              </a:rPr>
              <a:t>Equity and excellence</a:t>
            </a:r>
          </a:p>
          <a:p>
            <a:pPr marL="0" indent="0">
              <a:spcBef>
                <a:spcPts val="0"/>
              </a:spcBef>
              <a:spcAft>
                <a:spcPts val="500"/>
              </a:spcAft>
              <a:buNone/>
            </a:pPr>
            <a:r>
              <a:rPr lang="en-US" sz="2800">
                <a:ea typeface="+mn-lt"/>
                <a:cs typeface="+mn-lt"/>
              </a:rPr>
              <a:t>&lt;Insert domain name here&gt;</a:t>
            </a:r>
            <a:endParaRPr lang="en-US" sz="2800">
              <a:ea typeface="Calibri"/>
              <a:cs typeface="Calibri"/>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139</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pic>
        <p:nvPicPr>
          <p:cNvPr id="4" name="Picture 3">
            <a:extLst>
              <a:ext uri="{FF2B5EF4-FFF2-40B4-BE49-F238E27FC236}">
                <a16:creationId xmlns:a16="http://schemas.microsoft.com/office/drawing/2014/main" id="{3DC58C2E-F4F0-D05C-886D-1C5D0DF0D4B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553147" y="2660108"/>
            <a:ext cx="1092200" cy="1033479"/>
          </a:xfrm>
          <a:prstGeom prst="rect">
            <a:avLst/>
          </a:prstGeom>
        </p:spPr>
      </p:pic>
      <p:sp>
        <p:nvSpPr>
          <p:cNvPr id="3" name="TextBox 2">
            <a:extLst>
              <a:ext uri="{FF2B5EF4-FFF2-40B4-BE49-F238E27FC236}">
                <a16:creationId xmlns:a16="http://schemas.microsoft.com/office/drawing/2014/main" id="{D79D1073-2499-ABE8-367A-E10C983FFB3C}"/>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970366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10.2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9728366" cy="4898753"/>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one doesn’t belong?</a:t>
            </a:r>
            <a:endParaRPr lang="en-AU" sz="3200"/>
          </a:p>
          <a:p>
            <a:pPr marL="0" indent="0">
              <a:spcBef>
                <a:spcPts val="0"/>
              </a:spcBef>
              <a:spcAft>
                <a:spcPts val="1000"/>
              </a:spcAft>
              <a:buNone/>
            </a:pPr>
            <a:r>
              <a:rPr lang="en-US" sz="2800" b="1">
                <a:ea typeface="+mn-lt"/>
                <a:cs typeface="+mn-lt"/>
              </a:rPr>
              <a:t>The following slides display 4 actions from the areas </a:t>
            </a:r>
            <a:br>
              <a:rPr lang="en-US" sz="2800" b="1">
                <a:ea typeface="+mn-lt"/>
                <a:cs typeface="+mn-lt"/>
              </a:rPr>
            </a:br>
            <a:r>
              <a:rPr lang="en-US" sz="2800" b="1">
                <a:ea typeface="+mn-lt"/>
                <a:cs typeface="+mn-lt"/>
              </a:rPr>
              <a:t>of impact action cards.</a:t>
            </a:r>
            <a:endParaRPr lang="en-US" sz="2800">
              <a:ea typeface="+mn-lt"/>
              <a:cs typeface="+mn-lt"/>
            </a:endParaRPr>
          </a:p>
          <a:p>
            <a:pPr marL="0" indent="0">
              <a:spcBef>
                <a:spcPts val="0"/>
              </a:spcBef>
              <a:spcAft>
                <a:spcPts val="500"/>
              </a:spcAft>
              <a:buNone/>
            </a:pPr>
            <a:r>
              <a:rPr lang="en-US" sz="2800">
                <a:ea typeface="+mn-lt"/>
                <a:cs typeface="+mn-lt"/>
              </a:rPr>
              <a:t>On your whiteboard:</a:t>
            </a:r>
          </a:p>
          <a:p>
            <a:pPr>
              <a:spcBef>
                <a:spcPts val="0"/>
              </a:spcBef>
              <a:spcAft>
                <a:spcPts val="500"/>
              </a:spcAft>
            </a:pPr>
            <a:r>
              <a:rPr lang="en-US" sz="2800">
                <a:ea typeface="+mn-lt"/>
                <a:cs typeface="+mn-lt"/>
              </a:rPr>
              <a:t>Write A, B, C or D to indicate </a:t>
            </a:r>
            <a:r>
              <a:rPr lang="en-US" sz="2800" b="1">
                <a:ea typeface="+mn-lt"/>
                <a:cs typeface="+mn-lt"/>
              </a:rPr>
              <a:t>which one doesn't belong</a:t>
            </a:r>
            <a:r>
              <a:rPr lang="en-US" sz="2800">
                <a:ea typeface="+mn-lt"/>
                <a:cs typeface="+mn-lt"/>
              </a:rPr>
              <a:t>. </a:t>
            </a:r>
            <a:endParaRPr lang="en-US"/>
          </a:p>
          <a:p>
            <a:pPr>
              <a:spcBef>
                <a:spcPts val="0"/>
              </a:spcBef>
              <a:spcAft>
                <a:spcPts val="500"/>
              </a:spcAft>
            </a:pPr>
            <a:r>
              <a:rPr lang="en-US" sz="2800">
                <a:ea typeface="+mn-lt"/>
                <a:cs typeface="+mn-lt"/>
              </a:rPr>
              <a:t>Display your whiteboard to the team.</a:t>
            </a:r>
          </a:p>
          <a:p>
            <a:pPr>
              <a:spcBef>
                <a:spcPts val="0"/>
              </a:spcBef>
              <a:spcAft>
                <a:spcPts val="500"/>
              </a:spcAft>
            </a:pPr>
            <a:r>
              <a:rPr lang="en-US" sz="2800">
                <a:ea typeface="+mn-lt"/>
                <a:cs typeface="+mn-lt"/>
              </a:rPr>
              <a:t>Observe the whiteboards around you. Does anyone think differently to you?</a:t>
            </a:r>
            <a:r>
              <a:rPr lang="en-US"/>
              <a:t> </a:t>
            </a:r>
            <a:r>
              <a:rPr lang="en-US" sz="2800">
                <a:ea typeface="+mn-lt"/>
                <a:cs typeface="+mn-lt"/>
              </a:rPr>
              <a:t>Explain your thinking – Why do you </a:t>
            </a:r>
            <a:br>
              <a:rPr lang="en-US" sz="2800">
                <a:ea typeface="+mn-lt"/>
                <a:cs typeface="+mn-lt"/>
              </a:rPr>
            </a:br>
            <a:r>
              <a:rPr lang="en-US" sz="2800">
                <a:ea typeface="+mn-lt"/>
                <a:cs typeface="+mn-lt"/>
              </a:rPr>
              <a:t>think this domain doesn’t belong? </a:t>
            </a:r>
            <a:endParaRPr lang="en-US" sz="2800">
              <a:ea typeface="Calibri"/>
              <a:cs typeface="Calibri"/>
            </a:endParaRPr>
          </a:p>
          <a:p>
            <a:pPr>
              <a:spcBef>
                <a:spcPts val="0"/>
              </a:spcBef>
              <a:spcAft>
                <a:spcPts val="500"/>
              </a:spcAft>
            </a:pPr>
            <a:r>
              <a:rPr lang="en-US" sz="2800" b="1">
                <a:ea typeface="Calibri"/>
                <a:cs typeface="Calibri"/>
              </a:rPr>
              <a:t>Remember </a:t>
            </a:r>
            <a:r>
              <a:rPr lang="en-US" sz="2800">
                <a:ea typeface="Calibri"/>
                <a:cs typeface="Calibri"/>
              </a:rPr>
              <a:t>– there are no wrong answers. Flex your reasoning skills and explain your thinking to your partner or team. </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140</a:t>
            </a:fld>
            <a:endParaRPr lang="en-US"/>
          </a:p>
        </p:txBody>
      </p:sp>
      <p:pic>
        <p:nvPicPr>
          <p:cNvPr id="8" name="Picture 7" descr="A white and purple card&#10;&#10;Description automatically generated">
            <a:extLst>
              <a:ext uri="{FF2B5EF4-FFF2-40B4-BE49-F238E27FC236}">
                <a16:creationId xmlns:a16="http://schemas.microsoft.com/office/drawing/2014/main" id="{BD481995-2371-1E58-EF6E-4F68E9676E14}"/>
              </a:ext>
            </a:extLst>
          </p:cNvPr>
          <p:cNvPicPr>
            <a:picLocks noChangeAspect="1"/>
          </p:cNvPicPr>
          <p:nvPr/>
        </p:nvPicPr>
        <p:blipFill>
          <a:blip r:embed="rId3"/>
          <a:stretch>
            <a:fillRect/>
          </a:stretch>
        </p:blipFill>
        <p:spPr>
          <a:xfrm rot="21351772">
            <a:off x="9814891" y="1484311"/>
            <a:ext cx="1528700" cy="1080000"/>
          </a:xfrm>
          <a:prstGeom prst="rect">
            <a:avLst/>
          </a:prstGeom>
          <a:ln>
            <a:noFill/>
          </a:ln>
          <a:effectLst>
            <a:outerShdw blurRad="50800" dist="38100" dir="2700000" algn="tl" rotWithShape="0">
              <a:srgbClr val="333333">
                <a:alpha val="40000"/>
              </a:srgbClr>
            </a:outerShdw>
          </a:effectLst>
        </p:spPr>
      </p:pic>
      <p:pic>
        <p:nvPicPr>
          <p:cNvPr id="10" name="Picture 9" descr="A white and blue card with black text&#10;&#10;Description automatically generated">
            <a:extLst>
              <a:ext uri="{FF2B5EF4-FFF2-40B4-BE49-F238E27FC236}">
                <a16:creationId xmlns:a16="http://schemas.microsoft.com/office/drawing/2014/main" id="{4E797471-3359-A7E0-6897-D039847CD7C6}"/>
              </a:ext>
            </a:extLst>
          </p:cNvPr>
          <p:cNvPicPr>
            <a:picLocks noChangeAspect="1"/>
          </p:cNvPicPr>
          <p:nvPr/>
        </p:nvPicPr>
        <p:blipFill>
          <a:blip r:embed="rId4"/>
          <a:stretch>
            <a:fillRect/>
          </a:stretch>
        </p:blipFill>
        <p:spPr>
          <a:xfrm rot="20779522">
            <a:off x="9164996" y="2380436"/>
            <a:ext cx="1521113" cy="1080000"/>
          </a:xfrm>
          <a:prstGeom prst="rect">
            <a:avLst/>
          </a:prstGeom>
          <a:ln>
            <a:noFill/>
          </a:ln>
          <a:effectLst>
            <a:outerShdw blurRad="50800" dist="38100" dir="2700000" algn="tl" rotWithShape="0">
              <a:srgbClr val="333333">
                <a:alpha val="40000"/>
              </a:srgbClr>
            </a:outerShdw>
          </a:effectLst>
        </p:spPr>
      </p:pic>
      <p:pic>
        <p:nvPicPr>
          <p:cNvPr id="11" name="Picture 10" descr="A white and orange card with black text&#10;&#10;Description automatically generated">
            <a:extLst>
              <a:ext uri="{FF2B5EF4-FFF2-40B4-BE49-F238E27FC236}">
                <a16:creationId xmlns:a16="http://schemas.microsoft.com/office/drawing/2014/main" id="{1EA825A0-8377-52D8-72E0-718CB4E1764D}"/>
              </a:ext>
            </a:extLst>
          </p:cNvPr>
          <p:cNvPicPr>
            <a:picLocks noChangeAspect="1"/>
          </p:cNvPicPr>
          <p:nvPr/>
        </p:nvPicPr>
        <p:blipFill>
          <a:blip r:embed="rId5"/>
          <a:stretch>
            <a:fillRect/>
          </a:stretch>
        </p:blipFill>
        <p:spPr>
          <a:xfrm>
            <a:off x="10117176" y="2825065"/>
            <a:ext cx="1511736" cy="1080000"/>
          </a:xfrm>
          <a:prstGeom prst="rect">
            <a:avLst/>
          </a:prstGeom>
          <a:ln>
            <a:noFill/>
          </a:ln>
          <a:effectLst>
            <a:outerShdw blurRad="50800" dist="38100" dir="2700000" algn="tl" rotWithShape="0">
              <a:srgbClr val="333333">
                <a:alpha val="40000"/>
              </a:srgbClr>
            </a:outerShdw>
          </a:effectLst>
        </p:spPr>
      </p:pic>
      <p:pic>
        <p:nvPicPr>
          <p:cNvPr id="12" name="Picture 11" descr="A white and pink card with black text&#10;&#10;Description automatically generated">
            <a:extLst>
              <a:ext uri="{FF2B5EF4-FFF2-40B4-BE49-F238E27FC236}">
                <a16:creationId xmlns:a16="http://schemas.microsoft.com/office/drawing/2014/main" id="{7E566542-0253-D9B9-E26D-6727328B2AEA}"/>
              </a:ext>
            </a:extLst>
          </p:cNvPr>
          <p:cNvPicPr>
            <a:picLocks noChangeAspect="1"/>
          </p:cNvPicPr>
          <p:nvPr/>
        </p:nvPicPr>
        <p:blipFill>
          <a:blip r:embed="rId6"/>
          <a:stretch>
            <a:fillRect/>
          </a:stretch>
        </p:blipFill>
        <p:spPr>
          <a:xfrm rot="20879707">
            <a:off x="9517977" y="3768094"/>
            <a:ext cx="1522409" cy="1080000"/>
          </a:xfrm>
          <a:prstGeom prst="rect">
            <a:avLst/>
          </a:prstGeom>
          <a:ln>
            <a:noFill/>
          </a:ln>
          <a:effectLst>
            <a:outerShdw blurRad="50800" dist="38100" dir="2700000" algn="tl" rotWithShape="0">
              <a:srgbClr val="333333">
                <a:alpha val="40000"/>
              </a:srgbClr>
            </a:outerShdw>
          </a:effectLst>
        </p:spPr>
      </p:pic>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sp>
        <p:nvSpPr>
          <p:cNvPr id="3" name="TextBox 2">
            <a:extLst>
              <a:ext uri="{FF2B5EF4-FFF2-40B4-BE49-F238E27FC236}">
                <a16:creationId xmlns:a16="http://schemas.microsoft.com/office/drawing/2014/main" id="{CF21193E-F2D3-C733-E1D0-80D445ACBA2E}"/>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789301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10.2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0759"/>
            <a:ext cx="9728366" cy="57631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one doesn’t belong?</a:t>
            </a:r>
            <a:endParaRPr lang="en-AU" sz="32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141</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sp>
        <p:nvSpPr>
          <p:cNvPr id="3" name="Content Placeholder 8">
            <a:extLst>
              <a:ext uri="{FF2B5EF4-FFF2-40B4-BE49-F238E27FC236}">
                <a16:creationId xmlns:a16="http://schemas.microsoft.com/office/drawing/2014/main" id="{C488AF7E-D73B-002F-B46A-A4F7D0E20711}"/>
              </a:ext>
            </a:extLst>
          </p:cNvPr>
          <p:cNvSpPr txBox="1">
            <a:spLocks/>
          </p:cNvSpPr>
          <p:nvPr/>
        </p:nvSpPr>
        <p:spPr>
          <a:xfrm>
            <a:off x="5671981" y="3725052"/>
            <a:ext cx="4602201" cy="1774272"/>
          </a:xfrm>
          <a:prstGeom prst="roundRect">
            <a:avLst/>
          </a:prstGeom>
          <a:solidFill>
            <a:srgbClr val="62C6C0">
              <a:alpha val="46000"/>
            </a:srgb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AU" sz="1800" b="1">
              <a:ea typeface="Calibri"/>
              <a:cs typeface="Calibri"/>
            </a:endParaRPr>
          </a:p>
          <a:p>
            <a:pPr marL="0" indent="0">
              <a:buNone/>
            </a:pPr>
            <a:endParaRPr lang="en-AU" sz="1800">
              <a:ea typeface="Calibri"/>
              <a:cs typeface="Calibri"/>
            </a:endParaRPr>
          </a:p>
        </p:txBody>
      </p:sp>
      <p:sp>
        <p:nvSpPr>
          <p:cNvPr id="4" name="Content Placeholder 8">
            <a:extLst>
              <a:ext uri="{FF2B5EF4-FFF2-40B4-BE49-F238E27FC236}">
                <a16:creationId xmlns:a16="http://schemas.microsoft.com/office/drawing/2014/main" id="{92B788A1-E667-EEC2-9A77-81F83071DF00}"/>
              </a:ext>
            </a:extLst>
          </p:cNvPr>
          <p:cNvSpPr txBox="1">
            <a:spLocks/>
          </p:cNvSpPr>
          <p:nvPr/>
        </p:nvSpPr>
        <p:spPr>
          <a:xfrm>
            <a:off x="688901" y="3725052"/>
            <a:ext cx="4602201" cy="1774272"/>
          </a:xfrm>
          <a:prstGeom prst="roundRect">
            <a:avLst/>
          </a:prstGeom>
          <a:solidFill>
            <a:srgbClr val="62C6C0">
              <a:alpha val="46000"/>
            </a:srgb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AU" sz="1800" b="1">
              <a:ea typeface="Calibri"/>
              <a:cs typeface="Calibri"/>
            </a:endParaRPr>
          </a:p>
          <a:p>
            <a:pPr marL="0" indent="0">
              <a:buNone/>
            </a:pPr>
            <a:endParaRPr lang="en-AU" sz="1800">
              <a:ea typeface="Calibri"/>
              <a:cs typeface="Calibri"/>
            </a:endParaRPr>
          </a:p>
        </p:txBody>
      </p:sp>
      <p:sp>
        <p:nvSpPr>
          <p:cNvPr id="5" name="Content Placeholder 8">
            <a:extLst>
              <a:ext uri="{FF2B5EF4-FFF2-40B4-BE49-F238E27FC236}">
                <a16:creationId xmlns:a16="http://schemas.microsoft.com/office/drawing/2014/main" id="{3B79E066-E8A1-D66A-9F46-7C135FC958EC}"/>
              </a:ext>
            </a:extLst>
          </p:cNvPr>
          <p:cNvSpPr txBox="1">
            <a:spLocks/>
          </p:cNvSpPr>
          <p:nvPr/>
        </p:nvSpPr>
        <p:spPr>
          <a:xfrm>
            <a:off x="5671981" y="1793324"/>
            <a:ext cx="4602201" cy="1774272"/>
          </a:xfrm>
          <a:prstGeom prst="roundRect">
            <a:avLst/>
          </a:prstGeom>
          <a:solidFill>
            <a:srgbClr val="62C6C0">
              <a:alpha val="46000"/>
            </a:srgb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AU" sz="1800" b="1">
              <a:ea typeface="Calibri"/>
              <a:cs typeface="Calibri"/>
            </a:endParaRPr>
          </a:p>
          <a:p>
            <a:pPr marL="0" indent="0">
              <a:buNone/>
            </a:pPr>
            <a:endParaRPr lang="en-AU" sz="1800">
              <a:ea typeface="Calibri"/>
              <a:cs typeface="Calibri"/>
            </a:endParaRPr>
          </a:p>
        </p:txBody>
      </p:sp>
      <p:sp>
        <p:nvSpPr>
          <p:cNvPr id="6" name="Content Placeholder 8">
            <a:extLst>
              <a:ext uri="{FF2B5EF4-FFF2-40B4-BE49-F238E27FC236}">
                <a16:creationId xmlns:a16="http://schemas.microsoft.com/office/drawing/2014/main" id="{AD253ADD-A412-D106-C3BF-92DD64956EFF}"/>
              </a:ext>
            </a:extLst>
          </p:cNvPr>
          <p:cNvSpPr txBox="1">
            <a:spLocks/>
          </p:cNvSpPr>
          <p:nvPr/>
        </p:nvSpPr>
        <p:spPr>
          <a:xfrm>
            <a:off x="698928" y="1813377"/>
            <a:ext cx="4592175" cy="1744193"/>
          </a:xfrm>
          <a:prstGeom prst="roundRect">
            <a:avLst/>
          </a:prstGeom>
          <a:solidFill>
            <a:srgbClr val="62C6C0">
              <a:alpha val="46000"/>
            </a:srgb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AU" sz="1800" b="1">
              <a:ea typeface="Calibri"/>
              <a:cs typeface="Calibri"/>
            </a:endParaRPr>
          </a:p>
          <a:p>
            <a:pPr marL="0" indent="0">
              <a:buNone/>
            </a:pPr>
            <a:endParaRPr lang="en-AU" sz="1800">
              <a:ea typeface="Calibri"/>
              <a:cs typeface="Calibri"/>
            </a:endParaRPr>
          </a:p>
        </p:txBody>
      </p:sp>
      <p:sp>
        <p:nvSpPr>
          <p:cNvPr id="15" name="TextBox 14">
            <a:extLst>
              <a:ext uri="{FF2B5EF4-FFF2-40B4-BE49-F238E27FC236}">
                <a16:creationId xmlns:a16="http://schemas.microsoft.com/office/drawing/2014/main" id="{5DC0CF2C-806E-BB2A-CA32-AC9944CF17C6}"/>
              </a:ext>
            </a:extLst>
          </p:cNvPr>
          <p:cNvSpPr txBox="1"/>
          <p:nvPr/>
        </p:nvSpPr>
        <p:spPr>
          <a:xfrm>
            <a:off x="860435" y="1986026"/>
            <a:ext cx="428764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A </a:t>
            </a:r>
            <a:r>
              <a:rPr lang="en-US" sz="2800">
                <a:solidFill>
                  <a:schemeClr val="bg1"/>
                </a:solidFill>
                <a:ea typeface="Calibri"/>
                <a:cs typeface="Calibri"/>
              </a:rPr>
              <a:t>|</a:t>
            </a:r>
            <a:r>
              <a:rPr lang="en-US" sz="2800" b="1">
                <a:ea typeface="Calibri"/>
                <a:cs typeface="Calibri"/>
              </a:rPr>
              <a:t> </a:t>
            </a:r>
            <a:r>
              <a:rPr lang="en-US" sz="2800">
                <a:ea typeface="Calibri"/>
                <a:cs typeface="Calibri"/>
              </a:rPr>
              <a:t>Learners seek information and clarification through questioning </a:t>
            </a:r>
            <a:endParaRPr lang="en-US" sz="2800"/>
          </a:p>
        </p:txBody>
      </p:sp>
      <p:sp>
        <p:nvSpPr>
          <p:cNvPr id="16" name="TextBox 15">
            <a:extLst>
              <a:ext uri="{FF2B5EF4-FFF2-40B4-BE49-F238E27FC236}">
                <a16:creationId xmlns:a16="http://schemas.microsoft.com/office/drawing/2014/main" id="{899BD6FC-3B07-8A3D-6609-6673450EB669}"/>
              </a:ext>
            </a:extLst>
          </p:cNvPr>
          <p:cNvSpPr txBox="1"/>
          <p:nvPr/>
        </p:nvSpPr>
        <p:spPr>
          <a:xfrm>
            <a:off x="5813435" y="1986026"/>
            <a:ext cx="4257561"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B </a:t>
            </a:r>
            <a:r>
              <a:rPr lang="en-US" sz="2800">
                <a:solidFill>
                  <a:schemeClr val="bg1"/>
                </a:solidFill>
                <a:ea typeface="Calibri"/>
                <a:cs typeface="Calibri"/>
              </a:rPr>
              <a:t>|</a:t>
            </a:r>
            <a:r>
              <a:rPr lang="en-US" sz="2800" b="1">
                <a:ea typeface="Calibri"/>
                <a:cs typeface="Calibri"/>
              </a:rPr>
              <a:t> </a:t>
            </a:r>
            <a:r>
              <a:rPr lang="en-US" sz="2800">
                <a:ea typeface="Calibri"/>
                <a:cs typeface="Calibri"/>
              </a:rPr>
              <a:t>Learners raise questions confidently, without feeling judged</a:t>
            </a:r>
          </a:p>
        </p:txBody>
      </p:sp>
      <p:sp>
        <p:nvSpPr>
          <p:cNvPr id="17" name="TextBox 16">
            <a:extLst>
              <a:ext uri="{FF2B5EF4-FFF2-40B4-BE49-F238E27FC236}">
                <a16:creationId xmlns:a16="http://schemas.microsoft.com/office/drawing/2014/main" id="{87F8B78C-C4B0-D30A-261A-EEF20241A746}"/>
              </a:ext>
            </a:extLst>
          </p:cNvPr>
          <p:cNvSpPr txBox="1"/>
          <p:nvPr/>
        </p:nvSpPr>
        <p:spPr>
          <a:xfrm>
            <a:off x="850408" y="3885670"/>
            <a:ext cx="4440694"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C </a:t>
            </a:r>
            <a:r>
              <a:rPr lang="en-US" sz="2800">
                <a:solidFill>
                  <a:schemeClr val="bg1"/>
                </a:solidFill>
                <a:ea typeface="Calibri"/>
                <a:cs typeface="Calibri"/>
              </a:rPr>
              <a:t>|</a:t>
            </a:r>
            <a:r>
              <a:rPr lang="en-US" sz="2800" b="1">
                <a:ea typeface="Calibri"/>
                <a:cs typeface="Calibri"/>
              </a:rPr>
              <a:t> </a:t>
            </a:r>
            <a:r>
              <a:rPr lang="en-US" sz="2800">
                <a:ea typeface="Calibri"/>
                <a:cs typeface="Calibri"/>
              </a:rPr>
              <a:t>Learners question information and facts before accepting them</a:t>
            </a:r>
          </a:p>
        </p:txBody>
      </p:sp>
      <p:sp>
        <p:nvSpPr>
          <p:cNvPr id="18" name="TextBox 17">
            <a:extLst>
              <a:ext uri="{FF2B5EF4-FFF2-40B4-BE49-F238E27FC236}">
                <a16:creationId xmlns:a16="http://schemas.microsoft.com/office/drawing/2014/main" id="{8EDC7C4B-5CC0-A93C-5733-88DEB30DC7F0}"/>
              </a:ext>
            </a:extLst>
          </p:cNvPr>
          <p:cNvSpPr txBox="1"/>
          <p:nvPr/>
        </p:nvSpPr>
        <p:spPr>
          <a:xfrm>
            <a:off x="5813434" y="3885670"/>
            <a:ext cx="4468114"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D </a:t>
            </a:r>
            <a:r>
              <a:rPr lang="en-US" sz="2800">
                <a:solidFill>
                  <a:schemeClr val="bg1"/>
                </a:solidFill>
                <a:ea typeface="Calibri"/>
                <a:cs typeface="Calibri"/>
              </a:rPr>
              <a:t>|</a:t>
            </a:r>
            <a:r>
              <a:rPr lang="en-US" sz="2800" b="1">
                <a:ea typeface="Calibri"/>
                <a:cs typeface="Calibri"/>
              </a:rPr>
              <a:t> </a:t>
            </a:r>
            <a:r>
              <a:rPr lang="en-US" sz="2800">
                <a:ea typeface="Calibri"/>
                <a:cs typeface="Calibri"/>
              </a:rPr>
              <a:t>Learners pose and test theories</a:t>
            </a:r>
          </a:p>
        </p:txBody>
      </p:sp>
      <p:sp>
        <p:nvSpPr>
          <p:cNvPr id="8" name="TextBox 7">
            <a:extLst>
              <a:ext uri="{FF2B5EF4-FFF2-40B4-BE49-F238E27FC236}">
                <a16:creationId xmlns:a16="http://schemas.microsoft.com/office/drawing/2014/main" id="{91076A01-102A-9C79-1690-E53D51A40C6F}"/>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2A6BD01-AE77-3DDC-4391-320C2999D785}"/>
              </a:ext>
            </a:extLst>
          </p:cNvPr>
          <p:cNvSpPr txBox="1"/>
          <p:nvPr/>
        </p:nvSpPr>
        <p:spPr>
          <a:xfrm>
            <a:off x="688901" y="5684498"/>
            <a:ext cx="10956446" cy="43088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800">
                <a:ea typeface="Calibri"/>
                <a:cs typeface="Calibri"/>
              </a:rPr>
              <a:t>There could be multiple ‘answers’ – be prepared to justify your choice! </a:t>
            </a:r>
            <a:endParaRPr lang="en-US" sz="2800"/>
          </a:p>
        </p:txBody>
      </p:sp>
    </p:spTree>
    <p:extLst>
      <p:ext uri="{BB962C8B-B14F-4D97-AF65-F5344CB8AC3E}">
        <p14:creationId xmlns:p14="http://schemas.microsoft.com/office/powerpoint/2010/main" val="131272622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ontent Placeholder 8">
            <a:extLst>
              <a:ext uri="{FF2B5EF4-FFF2-40B4-BE49-F238E27FC236}">
                <a16:creationId xmlns:a16="http://schemas.microsoft.com/office/drawing/2014/main" id="{F997DE55-0A51-A400-86E2-3C7AC4A99D96}"/>
              </a:ext>
            </a:extLst>
          </p:cNvPr>
          <p:cNvSpPr txBox="1">
            <a:spLocks/>
          </p:cNvSpPr>
          <p:nvPr/>
        </p:nvSpPr>
        <p:spPr>
          <a:xfrm>
            <a:off x="5671981" y="3734898"/>
            <a:ext cx="4602201" cy="1774272"/>
          </a:xfrm>
          <a:prstGeom prst="roundRect">
            <a:avLst/>
          </a:prstGeom>
          <a:solidFill>
            <a:srgbClr val="62C6C0">
              <a:alpha val="46000"/>
            </a:srgb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AU" sz="1800" b="1">
              <a:ea typeface="Calibri"/>
              <a:cs typeface="Calibri"/>
            </a:endParaRPr>
          </a:p>
          <a:p>
            <a:pPr marL="0" indent="0">
              <a:buNone/>
            </a:pPr>
            <a:endParaRPr lang="en-AU" sz="1800">
              <a:ea typeface="Calibri"/>
              <a:cs typeface="Calibri"/>
            </a:endParaRPr>
          </a:p>
        </p:txBody>
      </p:sp>
      <p:sp>
        <p:nvSpPr>
          <p:cNvPr id="37" name="Content Placeholder 8">
            <a:extLst>
              <a:ext uri="{FF2B5EF4-FFF2-40B4-BE49-F238E27FC236}">
                <a16:creationId xmlns:a16="http://schemas.microsoft.com/office/drawing/2014/main" id="{E599722F-F991-A9CD-BCD3-5A94D681D961}"/>
              </a:ext>
            </a:extLst>
          </p:cNvPr>
          <p:cNvSpPr txBox="1">
            <a:spLocks/>
          </p:cNvSpPr>
          <p:nvPr/>
        </p:nvSpPr>
        <p:spPr>
          <a:xfrm>
            <a:off x="688901" y="3735996"/>
            <a:ext cx="4602201" cy="1774272"/>
          </a:xfrm>
          <a:prstGeom prst="roundRect">
            <a:avLst/>
          </a:prstGeom>
          <a:solidFill>
            <a:srgbClr val="62C6C0">
              <a:alpha val="46000"/>
            </a:srgb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AU" sz="1800" b="1">
              <a:ea typeface="Calibri"/>
              <a:cs typeface="Calibri"/>
            </a:endParaRPr>
          </a:p>
          <a:p>
            <a:pPr marL="0" indent="0">
              <a:buNone/>
            </a:pPr>
            <a:endParaRPr lang="en-AU" sz="1800">
              <a:ea typeface="Calibri"/>
              <a:cs typeface="Calibri"/>
            </a:endParaRPr>
          </a:p>
        </p:txBody>
      </p:sp>
      <p:sp>
        <p:nvSpPr>
          <p:cNvPr id="38" name="Content Placeholder 8">
            <a:extLst>
              <a:ext uri="{FF2B5EF4-FFF2-40B4-BE49-F238E27FC236}">
                <a16:creationId xmlns:a16="http://schemas.microsoft.com/office/drawing/2014/main" id="{735C1F43-C76A-BB1A-E42D-864E704E20D1}"/>
              </a:ext>
            </a:extLst>
          </p:cNvPr>
          <p:cNvSpPr txBox="1">
            <a:spLocks/>
          </p:cNvSpPr>
          <p:nvPr/>
        </p:nvSpPr>
        <p:spPr>
          <a:xfrm>
            <a:off x="5671981" y="1793324"/>
            <a:ext cx="4602201" cy="1774272"/>
          </a:xfrm>
          <a:prstGeom prst="roundRect">
            <a:avLst/>
          </a:prstGeom>
          <a:solidFill>
            <a:srgbClr val="62C6C0">
              <a:alpha val="46000"/>
            </a:srgb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AU" sz="1800" b="1">
              <a:ea typeface="Calibri"/>
              <a:cs typeface="Calibri"/>
            </a:endParaRPr>
          </a:p>
          <a:p>
            <a:pPr marL="0" indent="0">
              <a:buNone/>
            </a:pPr>
            <a:endParaRPr lang="en-AU" sz="1800">
              <a:ea typeface="Calibri"/>
              <a:cs typeface="Calibri"/>
            </a:endParaRPr>
          </a:p>
        </p:txBody>
      </p:sp>
      <p:sp>
        <p:nvSpPr>
          <p:cNvPr id="39" name="Content Placeholder 8">
            <a:extLst>
              <a:ext uri="{FF2B5EF4-FFF2-40B4-BE49-F238E27FC236}">
                <a16:creationId xmlns:a16="http://schemas.microsoft.com/office/drawing/2014/main" id="{5BDD6827-3794-6A89-C347-0EB0C8639574}"/>
              </a:ext>
            </a:extLst>
          </p:cNvPr>
          <p:cNvSpPr txBox="1">
            <a:spLocks/>
          </p:cNvSpPr>
          <p:nvPr/>
        </p:nvSpPr>
        <p:spPr>
          <a:xfrm>
            <a:off x="698928" y="1813377"/>
            <a:ext cx="4592175" cy="1744193"/>
          </a:xfrm>
          <a:prstGeom prst="roundRect">
            <a:avLst/>
          </a:prstGeom>
          <a:solidFill>
            <a:srgbClr val="62C6C0">
              <a:alpha val="46000"/>
            </a:srgb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AU" sz="1800" b="1">
              <a:ea typeface="Calibri"/>
              <a:cs typeface="Calibri"/>
            </a:endParaRPr>
          </a:p>
          <a:p>
            <a:pPr marL="0" indent="0">
              <a:buNone/>
            </a:pPr>
            <a:endParaRPr lang="en-AU" sz="1800">
              <a:ea typeface="Calibri"/>
              <a:cs typeface="Calibri"/>
            </a:endParaRPr>
          </a:p>
        </p:txBody>
      </p:sp>
      <p:sp>
        <p:nvSpPr>
          <p:cNvPr id="41" name="TextBox 40">
            <a:extLst>
              <a:ext uri="{FF2B5EF4-FFF2-40B4-BE49-F238E27FC236}">
                <a16:creationId xmlns:a16="http://schemas.microsoft.com/office/drawing/2014/main" id="{11FBDA42-B166-2101-948B-8B2BD238206E}"/>
              </a:ext>
            </a:extLst>
          </p:cNvPr>
          <p:cNvSpPr txBox="1"/>
          <p:nvPr/>
        </p:nvSpPr>
        <p:spPr>
          <a:xfrm>
            <a:off x="860435" y="1998726"/>
            <a:ext cx="428764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A </a:t>
            </a:r>
            <a:r>
              <a:rPr lang="en-US" sz="2800">
                <a:solidFill>
                  <a:schemeClr val="bg1"/>
                </a:solidFill>
                <a:ea typeface="Calibri"/>
                <a:cs typeface="Calibri"/>
              </a:rPr>
              <a:t>|</a:t>
            </a:r>
            <a:r>
              <a:rPr lang="en-US" sz="2800" b="1">
                <a:ea typeface="Calibri"/>
                <a:cs typeface="Calibri"/>
              </a:rPr>
              <a:t> </a:t>
            </a:r>
            <a:r>
              <a:rPr lang="en-US" sz="2800">
                <a:ea typeface="Calibri"/>
                <a:cs typeface="Calibri"/>
              </a:rPr>
              <a:t>L</a:t>
            </a:r>
            <a:r>
              <a:rPr lang="en-AU" sz="2800">
                <a:ea typeface="Calibri"/>
                <a:cs typeface="Calibri"/>
              </a:rPr>
              <a:t>earners engage in lots </a:t>
            </a:r>
            <a:br>
              <a:rPr lang="en-AU" sz="2800">
                <a:ea typeface="Calibri"/>
                <a:cs typeface="Calibri"/>
              </a:rPr>
            </a:br>
            <a:r>
              <a:rPr lang="en-AU" sz="2800">
                <a:ea typeface="Calibri"/>
                <a:cs typeface="Calibri"/>
              </a:rPr>
              <a:t>of purposeful learning talk with peers and adults</a:t>
            </a:r>
            <a:endParaRPr lang="en-US" sz="2800"/>
          </a:p>
        </p:txBody>
      </p:sp>
      <p:sp>
        <p:nvSpPr>
          <p:cNvPr id="42" name="TextBox 41">
            <a:extLst>
              <a:ext uri="{FF2B5EF4-FFF2-40B4-BE49-F238E27FC236}">
                <a16:creationId xmlns:a16="http://schemas.microsoft.com/office/drawing/2014/main" id="{46AC11BD-13F1-D5AE-3430-EC44FD86379B}"/>
              </a:ext>
            </a:extLst>
          </p:cNvPr>
          <p:cNvSpPr txBox="1"/>
          <p:nvPr/>
        </p:nvSpPr>
        <p:spPr>
          <a:xfrm>
            <a:off x="5813435" y="1998726"/>
            <a:ext cx="4460747"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B </a:t>
            </a:r>
            <a:r>
              <a:rPr lang="en-US" sz="2800">
                <a:solidFill>
                  <a:schemeClr val="bg1"/>
                </a:solidFill>
                <a:ea typeface="Calibri"/>
                <a:cs typeface="Calibri"/>
              </a:rPr>
              <a:t>|</a:t>
            </a:r>
            <a:r>
              <a:rPr lang="en-US" sz="2800" b="1">
                <a:ea typeface="Calibri"/>
                <a:cs typeface="Calibri"/>
              </a:rPr>
              <a:t> </a:t>
            </a:r>
            <a:r>
              <a:rPr lang="en-AU" sz="2500">
                <a:ea typeface="Calibri"/>
                <a:cs typeface="Calibri"/>
              </a:rPr>
              <a:t>Learners have opportunities to choose what they receive feedback on and how</a:t>
            </a:r>
            <a:endParaRPr lang="en-US" sz="2500">
              <a:ea typeface="Calibri"/>
              <a:cs typeface="Calibri"/>
            </a:endParaRPr>
          </a:p>
        </p:txBody>
      </p:sp>
      <p:sp>
        <p:nvSpPr>
          <p:cNvPr id="43" name="TextBox 42">
            <a:extLst>
              <a:ext uri="{FF2B5EF4-FFF2-40B4-BE49-F238E27FC236}">
                <a16:creationId xmlns:a16="http://schemas.microsoft.com/office/drawing/2014/main" id="{485D847F-9767-CDF7-187D-0232CBCFF356}"/>
              </a:ext>
            </a:extLst>
          </p:cNvPr>
          <p:cNvSpPr txBox="1"/>
          <p:nvPr/>
        </p:nvSpPr>
        <p:spPr>
          <a:xfrm>
            <a:off x="850408" y="3896614"/>
            <a:ext cx="4277613"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C </a:t>
            </a:r>
            <a:r>
              <a:rPr lang="en-US" sz="2800">
                <a:solidFill>
                  <a:schemeClr val="bg1"/>
                </a:solidFill>
                <a:ea typeface="Calibri"/>
                <a:cs typeface="Calibri"/>
              </a:rPr>
              <a:t>|</a:t>
            </a:r>
            <a:r>
              <a:rPr lang="en-US" sz="2800" b="1">
                <a:ea typeface="Calibri"/>
                <a:cs typeface="Calibri"/>
              </a:rPr>
              <a:t> </a:t>
            </a:r>
            <a:r>
              <a:rPr lang="en-AU" sz="2800">
                <a:ea typeface="Calibri"/>
                <a:cs typeface="Calibri"/>
              </a:rPr>
              <a:t>Learners know the next step towards their learning goals</a:t>
            </a:r>
            <a:endParaRPr lang="en-US" sz="2800">
              <a:ea typeface="Calibri"/>
              <a:cs typeface="Calibri"/>
            </a:endParaRPr>
          </a:p>
        </p:txBody>
      </p:sp>
      <p:sp>
        <p:nvSpPr>
          <p:cNvPr id="44" name="TextBox 43">
            <a:extLst>
              <a:ext uri="{FF2B5EF4-FFF2-40B4-BE49-F238E27FC236}">
                <a16:creationId xmlns:a16="http://schemas.microsoft.com/office/drawing/2014/main" id="{110F171A-DECB-DCC5-97E8-BED54A3F8034}"/>
              </a:ext>
            </a:extLst>
          </p:cNvPr>
          <p:cNvSpPr txBox="1"/>
          <p:nvPr/>
        </p:nvSpPr>
        <p:spPr>
          <a:xfrm>
            <a:off x="5813434" y="3925594"/>
            <a:ext cx="4468114"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D </a:t>
            </a:r>
            <a:r>
              <a:rPr lang="en-US" sz="2800">
                <a:solidFill>
                  <a:schemeClr val="bg1"/>
                </a:solidFill>
                <a:ea typeface="Calibri"/>
                <a:cs typeface="Calibri"/>
              </a:rPr>
              <a:t>|</a:t>
            </a:r>
            <a:r>
              <a:rPr lang="en-US" sz="2800" b="1">
                <a:ea typeface="Calibri"/>
                <a:cs typeface="Calibri"/>
              </a:rPr>
              <a:t> </a:t>
            </a:r>
            <a:r>
              <a:rPr lang="en-AU" sz="2800">
                <a:ea typeface="Calibri"/>
                <a:cs typeface="Calibri"/>
              </a:rPr>
              <a:t>Learners seek feedback from others to move their learning forward</a:t>
            </a:r>
            <a:endParaRPr lang="en-US" sz="2800">
              <a:ea typeface="Calibri"/>
              <a:cs typeface="Calibri"/>
            </a:endParaRPr>
          </a:p>
        </p:txBody>
      </p:sp>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10.2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0759"/>
            <a:ext cx="9728366" cy="57631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one doesn’t belong?</a:t>
            </a:r>
            <a:endParaRPr lang="en-AU" sz="32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142</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sp>
        <p:nvSpPr>
          <p:cNvPr id="3" name="TextBox 2">
            <a:extLst>
              <a:ext uri="{FF2B5EF4-FFF2-40B4-BE49-F238E27FC236}">
                <a16:creationId xmlns:a16="http://schemas.microsoft.com/office/drawing/2014/main" id="{CCD47D21-8AF4-704F-D918-F5AE50657403}"/>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D208D619-FC51-7D91-EFD6-F158A0F0CFFF}"/>
              </a:ext>
            </a:extLst>
          </p:cNvPr>
          <p:cNvSpPr txBox="1"/>
          <p:nvPr/>
        </p:nvSpPr>
        <p:spPr>
          <a:xfrm>
            <a:off x="688901" y="5684498"/>
            <a:ext cx="10956446" cy="43088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800">
                <a:ea typeface="Calibri"/>
                <a:cs typeface="Calibri"/>
              </a:rPr>
              <a:t>There could be multiple ‘answers’ – be prepared to justify your choice! </a:t>
            </a:r>
            <a:endParaRPr lang="en-US" sz="2800"/>
          </a:p>
        </p:txBody>
      </p:sp>
    </p:spTree>
    <p:extLst>
      <p:ext uri="{BB962C8B-B14F-4D97-AF65-F5344CB8AC3E}">
        <p14:creationId xmlns:p14="http://schemas.microsoft.com/office/powerpoint/2010/main" val="55118480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ontent Placeholder 8">
            <a:extLst>
              <a:ext uri="{FF2B5EF4-FFF2-40B4-BE49-F238E27FC236}">
                <a16:creationId xmlns:a16="http://schemas.microsoft.com/office/drawing/2014/main" id="{F997DE55-0A51-A400-86E2-3C7AC4A99D96}"/>
              </a:ext>
            </a:extLst>
          </p:cNvPr>
          <p:cNvSpPr txBox="1">
            <a:spLocks/>
          </p:cNvSpPr>
          <p:nvPr/>
        </p:nvSpPr>
        <p:spPr>
          <a:xfrm>
            <a:off x="5671981" y="3857408"/>
            <a:ext cx="4602201" cy="1774272"/>
          </a:xfrm>
          <a:prstGeom prst="roundRect">
            <a:avLst/>
          </a:prstGeom>
          <a:solidFill>
            <a:srgbClr val="62C6C0">
              <a:alpha val="46000"/>
            </a:srgb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AU" sz="1800" b="1">
              <a:ea typeface="Calibri"/>
              <a:cs typeface="Calibri"/>
            </a:endParaRPr>
          </a:p>
          <a:p>
            <a:pPr marL="0" indent="0">
              <a:buNone/>
            </a:pPr>
            <a:endParaRPr lang="en-AU" sz="1800">
              <a:ea typeface="Calibri"/>
              <a:cs typeface="Calibri"/>
            </a:endParaRPr>
          </a:p>
        </p:txBody>
      </p:sp>
      <p:sp>
        <p:nvSpPr>
          <p:cNvPr id="37" name="Content Placeholder 8">
            <a:extLst>
              <a:ext uri="{FF2B5EF4-FFF2-40B4-BE49-F238E27FC236}">
                <a16:creationId xmlns:a16="http://schemas.microsoft.com/office/drawing/2014/main" id="{E599722F-F991-A9CD-BCD3-5A94D681D961}"/>
              </a:ext>
            </a:extLst>
          </p:cNvPr>
          <p:cNvSpPr txBox="1">
            <a:spLocks/>
          </p:cNvSpPr>
          <p:nvPr/>
        </p:nvSpPr>
        <p:spPr>
          <a:xfrm>
            <a:off x="688901" y="3887486"/>
            <a:ext cx="4602201" cy="1774272"/>
          </a:xfrm>
          <a:prstGeom prst="roundRect">
            <a:avLst/>
          </a:prstGeom>
          <a:solidFill>
            <a:srgbClr val="62C6C0">
              <a:alpha val="46000"/>
            </a:srgb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AU" sz="1800" b="1">
              <a:ea typeface="Calibri"/>
              <a:cs typeface="Calibri"/>
            </a:endParaRPr>
          </a:p>
          <a:p>
            <a:pPr marL="0" indent="0">
              <a:buNone/>
            </a:pPr>
            <a:endParaRPr lang="en-AU" sz="1800">
              <a:ea typeface="Calibri"/>
              <a:cs typeface="Calibri"/>
            </a:endParaRPr>
          </a:p>
        </p:txBody>
      </p:sp>
      <p:sp>
        <p:nvSpPr>
          <p:cNvPr id="38" name="Content Placeholder 8">
            <a:extLst>
              <a:ext uri="{FF2B5EF4-FFF2-40B4-BE49-F238E27FC236}">
                <a16:creationId xmlns:a16="http://schemas.microsoft.com/office/drawing/2014/main" id="{735C1F43-C76A-BB1A-E42D-864E704E20D1}"/>
              </a:ext>
            </a:extLst>
          </p:cNvPr>
          <p:cNvSpPr txBox="1">
            <a:spLocks/>
          </p:cNvSpPr>
          <p:nvPr/>
        </p:nvSpPr>
        <p:spPr>
          <a:xfrm>
            <a:off x="5671981" y="1882224"/>
            <a:ext cx="4602201" cy="1774272"/>
          </a:xfrm>
          <a:prstGeom prst="roundRect">
            <a:avLst/>
          </a:prstGeom>
          <a:solidFill>
            <a:srgbClr val="62C6C0">
              <a:alpha val="46000"/>
            </a:srgb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AU" sz="1800" b="1">
              <a:ea typeface="Calibri"/>
              <a:cs typeface="Calibri"/>
            </a:endParaRPr>
          </a:p>
          <a:p>
            <a:pPr marL="0" indent="0">
              <a:buNone/>
            </a:pPr>
            <a:endParaRPr lang="en-AU" sz="1800">
              <a:ea typeface="Calibri"/>
              <a:cs typeface="Calibri"/>
            </a:endParaRPr>
          </a:p>
        </p:txBody>
      </p:sp>
      <p:sp>
        <p:nvSpPr>
          <p:cNvPr id="39" name="Content Placeholder 8">
            <a:extLst>
              <a:ext uri="{FF2B5EF4-FFF2-40B4-BE49-F238E27FC236}">
                <a16:creationId xmlns:a16="http://schemas.microsoft.com/office/drawing/2014/main" id="{5BDD6827-3794-6A89-C347-0EB0C8639574}"/>
              </a:ext>
            </a:extLst>
          </p:cNvPr>
          <p:cNvSpPr txBox="1">
            <a:spLocks/>
          </p:cNvSpPr>
          <p:nvPr/>
        </p:nvSpPr>
        <p:spPr>
          <a:xfrm>
            <a:off x="698928" y="1902277"/>
            <a:ext cx="4592175" cy="1744193"/>
          </a:xfrm>
          <a:prstGeom prst="roundRect">
            <a:avLst/>
          </a:prstGeom>
          <a:solidFill>
            <a:srgbClr val="62C6C0">
              <a:alpha val="46000"/>
            </a:srgb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AU" sz="1800" b="1">
              <a:ea typeface="Calibri"/>
              <a:cs typeface="Calibri"/>
            </a:endParaRPr>
          </a:p>
          <a:p>
            <a:pPr marL="0" indent="0">
              <a:buNone/>
            </a:pPr>
            <a:endParaRPr lang="en-AU" sz="1800">
              <a:ea typeface="Calibri"/>
              <a:cs typeface="Calibri"/>
            </a:endParaRPr>
          </a:p>
        </p:txBody>
      </p:sp>
      <p:sp>
        <p:nvSpPr>
          <p:cNvPr id="40" name="Content Placeholder 8">
            <a:extLst>
              <a:ext uri="{FF2B5EF4-FFF2-40B4-BE49-F238E27FC236}">
                <a16:creationId xmlns:a16="http://schemas.microsoft.com/office/drawing/2014/main" id="{CE5D5B6F-27C5-9E70-8AA3-883AD52913C5}"/>
              </a:ext>
            </a:extLst>
          </p:cNvPr>
          <p:cNvSpPr txBox="1">
            <a:spLocks/>
          </p:cNvSpPr>
          <p:nvPr/>
        </p:nvSpPr>
        <p:spPr>
          <a:xfrm>
            <a:off x="414971" y="1707036"/>
            <a:ext cx="105156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en-AU" sz="2000" b="1">
                <a:ea typeface="+mn-lt"/>
                <a:cs typeface="+mn-lt"/>
              </a:rPr>
              <a:t> </a:t>
            </a:r>
            <a:endParaRPr lang="en-AU" sz="2000" b="1">
              <a:ea typeface="Calibri"/>
              <a:cs typeface="Calibri"/>
            </a:endParaRPr>
          </a:p>
          <a:p>
            <a:pPr marL="0" indent="0">
              <a:buFont typeface="Arial" panose="020B0604020202020204" pitchFamily="34" charset="0"/>
              <a:buNone/>
            </a:pPr>
            <a:endParaRPr lang="en-AU" sz="1800">
              <a:ea typeface="Calibri" panose="020F0502020204030204"/>
              <a:cs typeface="Calibri" panose="020F0502020204030204"/>
            </a:endParaRPr>
          </a:p>
          <a:p>
            <a:pPr>
              <a:buFont typeface="Calibri" panose="020B0604020202020204" pitchFamily="34" charset="0"/>
              <a:buChar char="-"/>
            </a:pPr>
            <a:endParaRPr lang="en-AU">
              <a:ea typeface="Calibri"/>
              <a:cs typeface="Calibri"/>
            </a:endParaRPr>
          </a:p>
        </p:txBody>
      </p:sp>
      <p:sp>
        <p:nvSpPr>
          <p:cNvPr id="41" name="TextBox 40">
            <a:extLst>
              <a:ext uri="{FF2B5EF4-FFF2-40B4-BE49-F238E27FC236}">
                <a16:creationId xmlns:a16="http://schemas.microsoft.com/office/drawing/2014/main" id="{11FBDA42-B166-2101-948B-8B2BD238206E}"/>
              </a:ext>
            </a:extLst>
          </p:cNvPr>
          <p:cNvSpPr txBox="1"/>
          <p:nvPr/>
        </p:nvSpPr>
        <p:spPr>
          <a:xfrm>
            <a:off x="860435" y="2074926"/>
            <a:ext cx="428764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A </a:t>
            </a:r>
            <a:r>
              <a:rPr lang="en-US" sz="2800">
                <a:solidFill>
                  <a:schemeClr val="bg1"/>
                </a:solidFill>
                <a:ea typeface="Calibri"/>
                <a:cs typeface="Calibri"/>
              </a:rPr>
              <a:t>|</a:t>
            </a:r>
            <a:r>
              <a:rPr lang="en-US" sz="2800" b="1">
                <a:ea typeface="Calibri"/>
                <a:cs typeface="Calibri"/>
              </a:rPr>
              <a:t> </a:t>
            </a:r>
            <a:r>
              <a:rPr lang="en-AU" sz="2800">
                <a:ea typeface="Calibri"/>
                <a:cs typeface="Calibri"/>
              </a:rPr>
              <a:t>&lt;Add action text here&gt;</a:t>
            </a:r>
            <a:endParaRPr lang="en-US" sz="2800"/>
          </a:p>
        </p:txBody>
      </p:sp>
      <p:sp>
        <p:nvSpPr>
          <p:cNvPr id="42" name="TextBox 41">
            <a:extLst>
              <a:ext uri="{FF2B5EF4-FFF2-40B4-BE49-F238E27FC236}">
                <a16:creationId xmlns:a16="http://schemas.microsoft.com/office/drawing/2014/main" id="{46AC11BD-13F1-D5AE-3430-EC44FD86379B}"/>
              </a:ext>
            </a:extLst>
          </p:cNvPr>
          <p:cNvSpPr txBox="1"/>
          <p:nvPr/>
        </p:nvSpPr>
        <p:spPr>
          <a:xfrm>
            <a:off x="5813435" y="2074927"/>
            <a:ext cx="425756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B </a:t>
            </a:r>
            <a:r>
              <a:rPr lang="en-US" sz="2800">
                <a:solidFill>
                  <a:schemeClr val="bg1"/>
                </a:solidFill>
                <a:ea typeface="Calibri"/>
                <a:cs typeface="Calibri"/>
              </a:rPr>
              <a:t>|</a:t>
            </a:r>
            <a:r>
              <a:rPr lang="en-US" sz="2800" b="1">
                <a:ea typeface="Calibri"/>
                <a:cs typeface="Calibri"/>
              </a:rPr>
              <a:t> </a:t>
            </a:r>
            <a:r>
              <a:rPr lang="en-AU" sz="2800">
                <a:ea typeface="Calibri"/>
                <a:cs typeface="Calibri"/>
              </a:rPr>
              <a:t>&lt;Add action text here&gt;</a:t>
            </a:r>
            <a:endParaRPr lang="en-US" sz="2800">
              <a:ea typeface="Calibri"/>
              <a:cs typeface="Calibri"/>
            </a:endParaRPr>
          </a:p>
        </p:txBody>
      </p:sp>
      <p:sp>
        <p:nvSpPr>
          <p:cNvPr id="43" name="TextBox 42">
            <a:extLst>
              <a:ext uri="{FF2B5EF4-FFF2-40B4-BE49-F238E27FC236}">
                <a16:creationId xmlns:a16="http://schemas.microsoft.com/office/drawing/2014/main" id="{485D847F-9767-CDF7-187D-0232CBCFF356}"/>
              </a:ext>
            </a:extLst>
          </p:cNvPr>
          <p:cNvSpPr txBox="1"/>
          <p:nvPr/>
        </p:nvSpPr>
        <p:spPr>
          <a:xfrm>
            <a:off x="850408" y="4048104"/>
            <a:ext cx="427761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C </a:t>
            </a:r>
            <a:r>
              <a:rPr lang="en-US" sz="2800">
                <a:solidFill>
                  <a:schemeClr val="bg1"/>
                </a:solidFill>
                <a:ea typeface="Calibri"/>
                <a:cs typeface="Calibri"/>
              </a:rPr>
              <a:t>|</a:t>
            </a:r>
            <a:r>
              <a:rPr lang="en-US" sz="2800" b="1">
                <a:ea typeface="Calibri"/>
                <a:cs typeface="Calibri"/>
              </a:rPr>
              <a:t> </a:t>
            </a:r>
            <a:r>
              <a:rPr lang="en-AU" sz="2800">
                <a:ea typeface="Calibri"/>
                <a:cs typeface="Calibri"/>
              </a:rPr>
              <a:t>&lt;Add action text here&gt;</a:t>
            </a:r>
            <a:endParaRPr lang="en-US" sz="2800">
              <a:ea typeface="Calibri"/>
              <a:cs typeface="Calibri"/>
            </a:endParaRPr>
          </a:p>
        </p:txBody>
      </p:sp>
      <p:sp>
        <p:nvSpPr>
          <p:cNvPr id="44" name="TextBox 43">
            <a:extLst>
              <a:ext uri="{FF2B5EF4-FFF2-40B4-BE49-F238E27FC236}">
                <a16:creationId xmlns:a16="http://schemas.microsoft.com/office/drawing/2014/main" id="{110F171A-DECB-DCC5-97E8-BED54A3F8034}"/>
              </a:ext>
            </a:extLst>
          </p:cNvPr>
          <p:cNvSpPr txBox="1"/>
          <p:nvPr/>
        </p:nvSpPr>
        <p:spPr>
          <a:xfrm>
            <a:off x="5813434" y="4048104"/>
            <a:ext cx="446811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D </a:t>
            </a:r>
            <a:r>
              <a:rPr lang="en-US" sz="2800">
                <a:solidFill>
                  <a:schemeClr val="bg1"/>
                </a:solidFill>
                <a:ea typeface="Calibri"/>
                <a:cs typeface="Calibri"/>
              </a:rPr>
              <a:t>|</a:t>
            </a:r>
            <a:r>
              <a:rPr lang="en-US" sz="2800" b="1">
                <a:ea typeface="Calibri"/>
                <a:cs typeface="Calibri"/>
              </a:rPr>
              <a:t> </a:t>
            </a:r>
            <a:r>
              <a:rPr lang="en-AU" sz="2800">
                <a:ea typeface="Calibri"/>
                <a:cs typeface="Calibri"/>
              </a:rPr>
              <a:t>&lt;Add action text here&gt;</a:t>
            </a:r>
            <a:endParaRPr lang="en-US" sz="2800">
              <a:ea typeface="Calibri"/>
              <a:cs typeface="Calibri"/>
            </a:endParaRPr>
          </a:p>
        </p:txBody>
      </p:sp>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10.2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9728366" cy="57631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one doesn’t belong?</a:t>
            </a:r>
            <a:endParaRPr lang="en-AU" sz="32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143</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sp>
        <p:nvSpPr>
          <p:cNvPr id="3" name="TextBox 2">
            <a:extLst>
              <a:ext uri="{FF2B5EF4-FFF2-40B4-BE49-F238E27FC236}">
                <a16:creationId xmlns:a16="http://schemas.microsoft.com/office/drawing/2014/main" id="{16F09AB4-F971-EA28-034F-DA3380A2C84B}"/>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504201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10.2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10801140"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Reflection</a:t>
            </a:r>
            <a:endParaRPr lang="en-AU" sz="3200"/>
          </a:p>
          <a:p>
            <a:r>
              <a:rPr lang="en-US" sz="2800">
                <a:solidFill>
                  <a:schemeClr val="tx1"/>
                </a:solidFill>
                <a:effectLst/>
              </a:rPr>
              <a:t>How do mini whiteboards differ from the traditional ‘hands up’ call </a:t>
            </a:r>
            <a:br>
              <a:rPr lang="en-US" sz="2800">
                <a:solidFill>
                  <a:schemeClr val="tx1"/>
                </a:solidFill>
                <a:effectLst/>
              </a:rPr>
            </a:br>
            <a:r>
              <a:rPr lang="en-US" sz="2800">
                <a:solidFill>
                  <a:schemeClr val="tx1"/>
                </a:solidFill>
                <a:effectLst/>
              </a:rPr>
              <a:t>and response system?</a:t>
            </a:r>
          </a:p>
          <a:p>
            <a:pPr algn="l"/>
            <a:r>
              <a:rPr lang="en-US" sz="2800">
                <a:solidFill>
                  <a:schemeClr val="tx1"/>
                </a:solidFill>
                <a:effectLst/>
              </a:rPr>
              <a:t>What other all student response systems might we trial/improve </a:t>
            </a:r>
            <a:br>
              <a:rPr lang="en-US" sz="2800">
                <a:solidFill>
                  <a:schemeClr val="tx1"/>
                </a:solidFill>
                <a:effectLst/>
              </a:rPr>
            </a:br>
            <a:r>
              <a:rPr lang="en-US" sz="2800">
                <a:solidFill>
                  <a:schemeClr val="tx1"/>
                </a:solidFill>
                <a:effectLst/>
              </a:rPr>
              <a:t>to check for understanding in real time?</a:t>
            </a:r>
          </a:p>
          <a:p>
            <a:pPr algn="l"/>
            <a:r>
              <a:rPr lang="en-US" sz="2800">
                <a:solidFill>
                  <a:schemeClr val="tx1"/>
                </a:solidFill>
                <a:effectLst/>
              </a:rPr>
              <a:t>How might we support each other to move away from the traditional ‘hands up’ call and response system? </a:t>
            </a:r>
          </a:p>
          <a:p>
            <a:r>
              <a:rPr lang="en-US" sz="2800">
                <a:solidFill>
                  <a:schemeClr val="tx1"/>
                </a:solidFill>
                <a:effectLst/>
              </a:rPr>
              <a:t>What might be the impact for our students?</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144</a:t>
            </a:fld>
            <a:endParaRPr lang="en-US"/>
          </a:p>
        </p:txBody>
      </p:sp>
      <p:pic>
        <p:nvPicPr>
          <p:cNvPr id="3" name="Picture 2" descr="A question mark and light bulb&#10;&#10;Description automatically generated">
            <a:extLst>
              <a:ext uri="{FF2B5EF4-FFF2-40B4-BE49-F238E27FC236}">
                <a16:creationId xmlns:a16="http://schemas.microsoft.com/office/drawing/2014/main" id="{A702F170-ABEF-4B5C-4B7A-9A1BB67A2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3749" y="540000"/>
            <a:ext cx="581597" cy="595783"/>
          </a:xfrm>
          <a:prstGeom prst="rect">
            <a:avLst/>
          </a:prstGeom>
        </p:spPr>
      </p:pic>
      <p:sp>
        <p:nvSpPr>
          <p:cNvPr id="4" name="TextBox 3">
            <a:extLst>
              <a:ext uri="{FF2B5EF4-FFF2-40B4-BE49-F238E27FC236}">
                <a16:creationId xmlns:a16="http://schemas.microsoft.com/office/drawing/2014/main" id="{59BDBE1B-CA29-19E5-CD28-7151A2BB7204}"/>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550637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9974504" cy="576319"/>
          </a:xfrm>
        </p:spPr>
        <p:txBody>
          <a:bodyPr lIns="0" tIns="0" rIns="0" bIns="0" anchor="t" anchorCtr="0">
            <a:noAutofit/>
          </a:bodyPr>
          <a:lstStyle/>
          <a:p>
            <a:r>
              <a:rPr lang="en-US" sz="3600">
                <a:solidFill>
                  <a:schemeClr val="accent1"/>
                </a:solidFill>
              </a:rPr>
              <a:t>10.3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Question shells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10801140" cy="4256709"/>
          </a:xfrm>
        </p:spPr>
        <p:txBody>
          <a:bodyPr lIns="0" tIns="0" rIns="0" bIns="0">
            <a:noAutofit/>
          </a:bodyPr>
          <a:lstStyle/>
          <a:p>
            <a:pPr marL="0" lvl="0" indent="0" algn="l">
              <a:lnSpc>
                <a:spcPct val="107000"/>
              </a:lnSpc>
              <a:spcBef>
                <a:spcPts val="0"/>
              </a:spcBef>
              <a:spcAft>
                <a:spcPts val="1000"/>
              </a:spcAft>
              <a:buNone/>
            </a:pPr>
            <a:r>
              <a:rPr lang="en-US" sz="2800" kern="100">
                <a:effectLst/>
                <a:ea typeface="Calibri"/>
                <a:cs typeface="Times New Roman"/>
              </a:rPr>
              <a:t>Question shells can be an effective way to surface student thinking.</a:t>
            </a:r>
          </a:p>
          <a:p>
            <a:pPr marL="0" lvl="0" indent="0" algn="l">
              <a:lnSpc>
                <a:spcPct val="107000"/>
              </a:lnSpc>
              <a:spcBef>
                <a:spcPts val="0"/>
              </a:spcBef>
              <a:spcAft>
                <a:spcPts val="500"/>
              </a:spcAft>
              <a:buNone/>
            </a:pPr>
            <a:r>
              <a:rPr lang="en-US" sz="2800" b="1" kern="100">
                <a:effectLst/>
                <a:ea typeface="Calibri"/>
                <a:cs typeface="Times New Roman"/>
              </a:rPr>
              <a:t>Examples:</a:t>
            </a:r>
            <a:endParaRPr lang="en-US" b="1"/>
          </a:p>
          <a:p>
            <a:pPr>
              <a:lnSpc>
                <a:spcPct val="107000"/>
              </a:lnSpc>
              <a:spcBef>
                <a:spcPts val="0"/>
              </a:spcBef>
              <a:spcAft>
                <a:spcPts val="500"/>
              </a:spcAft>
            </a:pPr>
            <a:r>
              <a:rPr lang="en-US" sz="2800" kern="100">
                <a:effectLst/>
                <a:ea typeface="Calibri"/>
                <a:cs typeface="Times New Roman"/>
              </a:rPr>
              <a:t>How is … an example of … ?</a:t>
            </a:r>
            <a:endParaRPr lang="en-US" sz="2800"/>
          </a:p>
          <a:p>
            <a:pPr>
              <a:lnSpc>
                <a:spcPct val="107000"/>
              </a:lnSpc>
              <a:spcBef>
                <a:spcPts val="0"/>
              </a:spcBef>
              <a:spcAft>
                <a:spcPts val="500"/>
              </a:spcAft>
            </a:pPr>
            <a:r>
              <a:rPr lang="en-US" sz="2800" b="0" i="0" u="none" strike="noStrike" kern="100" noProof="0">
                <a:solidFill>
                  <a:srgbClr val="000000"/>
                </a:solidFill>
                <a:effectLst/>
              </a:rPr>
              <a:t>How is … connected to … ?</a:t>
            </a:r>
            <a:endParaRPr lang="en-US"/>
          </a:p>
          <a:p>
            <a:pPr>
              <a:lnSpc>
                <a:spcPct val="107000"/>
              </a:lnSpc>
              <a:spcBef>
                <a:spcPts val="0"/>
              </a:spcBef>
              <a:spcAft>
                <a:spcPts val="500"/>
              </a:spcAft>
            </a:pPr>
            <a:r>
              <a:rPr lang="en-US" sz="2800" kern="100">
                <a:effectLst/>
                <a:ea typeface="Calibri"/>
                <a:cs typeface="Times New Roman"/>
              </a:rPr>
              <a:t>Why is … but … is ...?</a:t>
            </a:r>
          </a:p>
          <a:p>
            <a:pPr marL="0" lvl="0" indent="0" algn="l">
              <a:lnSpc>
                <a:spcPct val="107000"/>
              </a:lnSpc>
              <a:spcAft>
                <a:spcPts val="800"/>
              </a:spcAft>
              <a:buNone/>
            </a:pPr>
            <a:endParaRPr lang="en-US"/>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145</a:t>
            </a:fld>
            <a:endParaRPr lang="en-US"/>
          </a:p>
        </p:txBody>
      </p:sp>
      <p:pic>
        <p:nvPicPr>
          <p:cNvPr id="4" name="Picture 3" descr="A blue line drawing of a person and a question mark&#10;&#10;Description automatically generated">
            <a:extLst>
              <a:ext uri="{FF2B5EF4-FFF2-40B4-BE49-F238E27FC236}">
                <a16:creationId xmlns:a16="http://schemas.microsoft.com/office/drawing/2014/main" id="{BFE556DE-EADA-99F8-0954-55FE8AD3D3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1325226"/>
            <a:ext cx="589091" cy="720000"/>
          </a:xfrm>
          <a:prstGeom prst="rect">
            <a:avLst/>
          </a:prstGeom>
        </p:spPr>
      </p:pic>
      <p:grpSp>
        <p:nvGrpSpPr>
          <p:cNvPr id="8" name="Group 7">
            <a:extLst>
              <a:ext uri="{FF2B5EF4-FFF2-40B4-BE49-F238E27FC236}">
                <a16:creationId xmlns:a16="http://schemas.microsoft.com/office/drawing/2014/main" id="{247C9012-92F0-5506-1FDA-18CF617374C5}"/>
              </a:ext>
            </a:extLst>
          </p:cNvPr>
          <p:cNvGrpSpPr/>
          <p:nvPr/>
        </p:nvGrpSpPr>
        <p:grpSpPr>
          <a:xfrm>
            <a:off x="11180188" y="546220"/>
            <a:ext cx="465158" cy="653197"/>
            <a:chOff x="11180189" y="545258"/>
            <a:chExt cx="465158" cy="653197"/>
          </a:xfrm>
        </p:grpSpPr>
        <p:pic>
          <p:nvPicPr>
            <p:cNvPr id="10" name="Picture 9" descr="A black and blue rectangle with a corner&#10;&#10;Description automatically generated">
              <a:extLst>
                <a:ext uri="{FF2B5EF4-FFF2-40B4-BE49-F238E27FC236}">
                  <a16:creationId xmlns:a16="http://schemas.microsoft.com/office/drawing/2014/main" id="{BCE84501-1C0F-A87E-210A-E6905C27BA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1" name="Content Placeholder 6">
              <a:extLst>
                <a:ext uri="{FF2B5EF4-FFF2-40B4-BE49-F238E27FC236}">
                  <a16:creationId xmlns:a16="http://schemas.microsoft.com/office/drawing/2014/main" id="{562C070B-1282-6296-C534-E7A18E1DFDA6}"/>
                </a:ext>
              </a:extLst>
            </p:cNvPr>
            <p:cNvSpPr txBox="1">
              <a:spLocks/>
            </p:cNvSpPr>
            <p:nvPr/>
          </p:nvSpPr>
          <p:spPr>
            <a:xfrm>
              <a:off x="11180189" y="612454"/>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PY </a:t>
              </a:r>
              <a:br>
                <a:rPr lang="en-AU" sz="900" b="1">
                  <a:solidFill>
                    <a:srgbClr val="077981"/>
                  </a:solidFill>
                  <a:ea typeface="Calibri"/>
                  <a:cs typeface="Calibri"/>
                </a:rPr>
              </a:br>
              <a:r>
                <a:rPr lang="en-AU" sz="900" b="1">
                  <a:solidFill>
                    <a:srgbClr val="077981"/>
                  </a:solidFill>
                  <a:ea typeface="Calibri"/>
                  <a:cs typeface="Calibri"/>
                </a:rPr>
                <a:t>PAGES</a:t>
              </a:r>
              <a:br>
                <a:rPr lang="en-AU" sz="900" b="1">
                  <a:solidFill>
                    <a:srgbClr val="077981"/>
                  </a:solidFill>
                  <a:ea typeface="Calibri"/>
                  <a:cs typeface="Calibri"/>
                </a:rPr>
              </a:br>
              <a:r>
                <a:rPr lang="en-AU" sz="900" b="1">
                  <a:solidFill>
                    <a:srgbClr val="077981"/>
                  </a:solidFill>
                  <a:ea typeface="Calibri"/>
                  <a:cs typeface="Calibri"/>
                </a:rPr>
                <a:t>105 to</a:t>
              </a:r>
              <a:br>
                <a:rPr lang="en-AU" sz="900" b="1">
                  <a:solidFill>
                    <a:srgbClr val="077981"/>
                  </a:solidFill>
                  <a:ea typeface="Calibri"/>
                  <a:cs typeface="Calibri"/>
                </a:rPr>
              </a:br>
              <a:r>
                <a:rPr lang="en-AU" sz="900" b="1">
                  <a:solidFill>
                    <a:srgbClr val="077981"/>
                  </a:solidFill>
                  <a:ea typeface="Calibri"/>
                  <a:cs typeface="Calibri"/>
                </a:rPr>
                <a:t>109</a:t>
              </a:r>
            </a:p>
          </p:txBody>
        </p:sp>
      </p:grpSp>
    </p:spTree>
    <p:extLst>
      <p:ext uri="{BB962C8B-B14F-4D97-AF65-F5344CB8AC3E}">
        <p14:creationId xmlns:p14="http://schemas.microsoft.com/office/powerpoint/2010/main" val="3172015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10.3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Question shells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10801140" cy="4256709"/>
          </a:xfrm>
        </p:spPr>
        <p:txBody>
          <a:bodyPr lIns="0" tIns="0" rIns="0" bIns="0">
            <a:noAutofit/>
          </a:bodyPr>
          <a:lstStyle/>
          <a:p>
            <a:pPr>
              <a:lnSpc>
                <a:spcPct val="107000"/>
              </a:lnSpc>
              <a:spcBef>
                <a:spcPts val="0"/>
              </a:spcBef>
              <a:spcAft>
                <a:spcPts val="1000"/>
              </a:spcAft>
            </a:pPr>
            <a:r>
              <a:rPr lang="en-US" sz="2800" kern="100">
                <a:effectLst/>
                <a:latin typeface="Calibri"/>
                <a:ea typeface="Calibri"/>
                <a:cs typeface="Times New Roman"/>
              </a:rPr>
              <a:t>How is </a:t>
            </a:r>
            <a:r>
              <a:rPr lang="en-US" sz="2800" b="1" kern="100">
                <a:effectLst/>
                <a:latin typeface="Calibri"/>
                <a:ea typeface="Calibri"/>
                <a:cs typeface="Times New Roman"/>
              </a:rPr>
              <a:t>feedback</a:t>
            </a:r>
            <a:r>
              <a:rPr lang="en-US" sz="2800" kern="100">
                <a:effectLst/>
                <a:latin typeface="Calibri"/>
                <a:ea typeface="Calibri"/>
                <a:cs typeface="Times New Roman"/>
              </a:rPr>
              <a:t> connected to </a:t>
            </a:r>
            <a:r>
              <a:rPr lang="en-US" sz="2800" b="1" kern="100">
                <a:effectLst/>
                <a:latin typeface="Calibri"/>
                <a:ea typeface="Calibri"/>
                <a:cs typeface="Times New Roman"/>
              </a:rPr>
              <a:t>learner agency</a:t>
            </a:r>
            <a:r>
              <a:rPr lang="en-US" sz="2800" kern="100">
                <a:effectLst/>
                <a:latin typeface="Calibri"/>
                <a:ea typeface="Calibri"/>
                <a:cs typeface="Times New Roman"/>
              </a:rPr>
              <a:t>?</a:t>
            </a:r>
          </a:p>
          <a:p>
            <a:pPr>
              <a:lnSpc>
                <a:spcPct val="107000"/>
              </a:lnSpc>
              <a:spcBef>
                <a:spcPts val="0"/>
              </a:spcBef>
              <a:spcAft>
                <a:spcPts val="1000"/>
              </a:spcAft>
            </a:pPr>
            <a:r>
              <a:rPr lang="en-US" sz="2800" kern="100">
                <a:effectLst/>
                <a:latin typeface="Calibri"/>
                <a:ea typeface="Calibri"/>
                <a:cs typeface="Times New Roman"/>
              </a:rPr>
              <a:t>Why is </a:t>
            </a:r>
            <a:r>
              <a:rPr lang="en-US" sz="2800" b="1" kern="100">
                <a:effectLst/>
                <a:latin typeface="Calibri"/>
                <a:ea typeface="Calibri"/>
                <a:cs typeface="Times New Roman"/>
              </a:rPr>
              <a:t>curiosity </a:t>
            </a:r>
            <a:r>
              <a:rPr lang="en-US" sz="2800" kern="100">
                <a:effectLst/>
                <a:latin typeface="Calibri"/>
                <a:ea typeface="Calibri"/>
                <a:cs typeface="Times New Roman"/>
              </a:rPr>
              <a:t>a</a:t>
            </a:r>
            <a:r>
              <a:rPr lang="en-US" sz="2800" b="1" kern="100">
                <a:solidFill>
                  <a:srgbClr val="077981"/>
                </a:solidFill>
                <a:effectLst/>
                <a:latin typeface="Calibri"/>
                <a:ea typeface="Calibri"/>
                <a:cs typeface="Times New Roman"/>
              </a:rPr>
              <a:t> disposition </a:t>
            </a:r>
            <a:r>
              <a:rPr lang="en-US" sz="2800" kern="100">
                <a:effectLst/>
                <a:latin typeface="Calibri"/>
                <a:ea typeface="Calibri"/>
                <a:cs typeface="Times New Roman"/>
              </a:rPr>
              <a:t>but </a:t>
            </a:r>
            <a:r>
              <a:rPr lang="en-US" sz="2800" b="1" kern="100">
                <a:effectLst/>
                <a:latin typeface="Calibri"/>
                <a:ea typeface="Calibri"/>
                <a:cs typeface="Times New Roman"/>
              </a:rPr>
              <a:t>critical thinking </a:t>
            </a:r>
            <a:r>
              <a:rPr lang="en-US" sz="2800" kern="100">
                <a:effectLst/>
                <a:latin typeface="Calibri"/>
                <a:ea typeface="Calibri"/>
                <a:cs typeface="Times New Roman"/>
              </a:rPr>
              <a:t>is a </a:t>
            </a:r>
            <a:r>
              <a:rPr lang="en-US" sz="2800" b="1" kern="100">
                <a:solidFill>
                  <a:srgbClr val="077981"/>
                </a:solidFill>
                <a:effectLst/>
                <a:latin typeface="Calibri"/>
                <a:ea typeface="Calibri"/>
                <a:cs typeface="Times New Roman"/>
              </a:rPr>
              <a:t>capability</a:t>
            </a:r>
            <a:r>
              <a:rPr lang="en-US" sz="2800" kern="100">
                <a:effectLst/>
                <a:latin typeface="Calibri"/>
                <a:ea typeface="Calibri"/>
                <a:cs typeface="Times New Roman"/>
              </a:rPr>
              <a:t>?</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146</a:t>
            </a:fld>
            <a:endParaRPr lang="en-US"/>
          </a:p>
        </p:txBody>
      </p:sp>
      <p:pic>
        <p:nvPicPr>
          <p:cNvPr id="4" name="Picture 3" descr="A blue line drawing of a person and a question mark&#10;&#10;Description automatically generated">
            <a:extLst>
              <a:ext uri="{FF2B5EF4-FFF2-40B4-BE49-F238E27FC236}">
                <a16:creationId xmlns:a16="http://schemas.microsoft.com/office/drawing/2014/main" id="{BFE556DE-EADA-99F8-0954-55FE8AD3D3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sp>
        <p:nvSpPr>
          <p:cNvPr id="3" name="TextBox 2">
            <a:extLst>
              <a:ext uri="{FF2B5EF4-FFF2-40B4-BE49-F238E27FC236}">
                <a16:creationId xmlns:a16="http://schemas.microsoft.com/office/drawing/2014/main" id="{50D01600-FDEF-3D5D-82CA-98194FC36324}"/>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105 to 109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521813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10.3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Question shells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10801140"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Write your own</a:t>
            </a:r>
            <a:endParaRPr lang="en-AU" sz="3200"/>
          </a:p>
          <a:p>
            <a:pPr>
              <a:lnSpc>
                <a:spcPct val="107000"/>
              </a:lnSpc>
              <a:spcBef>
                <a:spcPts val="0"/>
              </a:spcBef>
              <a:spcAft>
                <a:spcPts val="500"/>
              </a:spcAft>
            </a:pPr>
            <a:r>
              <a:rPr lang="en-US" sz="2800" kern="100">
                <a:effectLst/>
                <a:ea typeface="Calibri"/>
                <a:cs typeface="Times New Roman"/>
              </a:rPr>
              <a:t>How is … an example of … ?</a:t>
            </a:r>
            <a:endParaRPr lang="en-US" sz="2800"/>
          </a:p>
          <a:p>
            <a:pPr>
              <a:lnSpc>
                <a:spcPct val="107000"/>
              </a:lnSpc>
              <a:spcBef>
                <a:spcPts val="0"/>
              </a:spcBef>
              <a:spcAft>
                <a:spcPts val="500"/>
              </a:spcAft>
            </a:pPr>
            <a:r>
              <a:rPr lang="en-US" sz="2800" b="0" i="0" u="none" strike="noStrike" kern="100" noProof="0">
                <a:solidFill>
                  <a:srgbClr val="000000"/>
                </a:solidFill>
                <a:effectLst/>
              </a:rPr>
              <a:t>How is … connected to … ?</a:t>
            </a:r>
            <a:endParaRPr lang="en-US"/>
          </a:p>
          <a:p>
            <a:pPr>
              <a:lnSpc>
                <a:spcPct val="107000"/>
              </a:lnSpc>
              <a:spcBef>
                <a:spcPts val="0"/>
              </a:spcBef>
              <a:spcAft>
                <a:spcPts val="500"/>
              </a:spcAft>
            </a:pPr>
            <a:r>
              <a:rPr lang="en-US" sz="2800" kern="100">
                <a:effectLst/>
                <a:ea typeface="Calibri"/>
                <a:cs typeface="Times New Roman"/>
              </a:rPr>
              <a:t>Why is … but … is ...?</a:t>
            </a:r>
          </a:p>
          <a:p>
            <a:pPr marL="0" lvl="0" indent="0" algn="l">
              <a:lnSpc>
                <a:spcPct val="107000"/>
              </a:lnSpc>
              <a:spcAft>
                <a:spcPts val="800"/>
              </a:spcAft>
              <a:buNone/>
            </a:pPr>
            <a:endParaRPr lang="en-US"/>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147</a:t>
            </a:fld>
            <a:endParaRPr lang="en-US"/>
          </a:p>
        </p:txBody>
      </p:sp>
      <p:pic>
        <p:nvPicPr>
          <p:cNvPr id="4" name="Picture 3" descr="A blue line drawing of a person and a question mark&#10;&#10;Description automatically generated">
            <a:extLst>
              <a:ext uri="{FF2B5EF4-FFF2-40B4-BE49-F238E27FC236}">
                <a16:creationId xmlns:a16="http://schemas.microsoft.com/office/drawing/2014/main" id="{BFE556DE-EADA-99F8-0954-55FE8AD3D3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sp>
        <p:nvSpPr>
          <p:cNvPr id="3" name="TextBox 2">
            <a:extLst>
              <a:ext uri="{FF2B5EF4-FFF2-40B4-BE49-F238E27FC236}">
                <a16:creationId xmlns:a16="http://schemas.microsoft.com/office/drawing/2014/main" id="{5886A636-911E-CAD4-5A21-18667750E916}"/>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105 to 109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57450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10.3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Question shells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9419082"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Reflection</a:t>
            </a:r>
            <a:endParaRPr lang="en-AU" sz="3200"/>
          </a:p>
          <a:p>
            <a:pPr>
              <a:lnSpc>
                <a:spcPct val="107000"/>
              </a:lnSpc>
              <a:spcBef>
                <a:spcPts val="0"/>
              </a:spcBef>
              <a:spcAft>
                <a:spcPts val="1000"/>
              </a:spcAft>
            </a:pPr>
            <a:r>
              <a:rPr lang="en-US" sz="2800" b="0" kern="100">
                <a:effectLst/>
                <a:latin typeface="Calibri"/>
                <a:ea typeface="Calibri"/>
                <a:cs typeface="Times New Roman"/>
              </a:rPr>
              <a:t>How might question shells be used to surface student thinking in your leaning environment?</a:t>
            </a:r>
          </a:p>
          <a:p>
            <a:pPr>
              <a:lnSpc>
                <a:spcPct val="107000"/>
              </a:lnSpc>
              <a:spcBef>
                <a:spcPts val="0"/>
              </a:spcBef>
              <a:spcAft>
                <a:spcPts val="1000"/>
              </a:spcAft>
            </a:pPr>
            <a:r>
              <a:rPr lang="en-US" sz="2800" b="0" kern="100">
                <a:effectLst/>
                <a:latin typeface="Calibri"/>
                <a:ea typeface="Calibri"/>
                <a:cs typeface="Times New Roman"/>
              </a:rPr>
              <a:t>How might this deepen our insights into student thinking?</a:t>
            </a:r>
            <a:endParaRPr lang="en-US" sz="2800" b="1" kern="100">
              <a:effectLst/>
              <a:latin typeface="Calibri"/>
              <a:ea typeface="Calibri"/>
              <a:cs typeface="Times New Roman"/>
            </a:endParaRPr>
          </a:p>
          <a:p>
            <a:pPr>
              <a:lnSpc>
                <a:spcPct val="107000"/>
              </a:lnSpc>
              <a:spcBef>
                <a:spcPts val="0"/>
              </a:spcBef>
              <a:spcAft>
                <a:spcPts val="1000"/>
              </a:spcAft>
            </a:pPr>
            <a:r>
              <a:rPr lang="en-US" sz="2800" kern="100">
                <a:effectLst/>
                <a:latin typeface="Calibri"/>
                <a:ea typeface="Calibri"/>
                <a:cs typeface="Times New Roman"/>
              </a:rPr>
              <a:t>How could we be responsive to these insights?</a:t>
            </a:r>
          </a:p>
          <a:p>
            <a:pPr marL="0" lvl="0" indent="0" algn="l">
              <a:lnSpc>
                <a:spcPct val="107000"/>
              </a:lnSpc>
              <a:spcAft>
                <a:spcPts val="800"/>
              </a:spcAft>
              <a:buNone/>
            </a:pPr>
            <a:endParaRPr lang="en-US"/>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148</a:t>
            </a:fld>
            <a:endParaRPr lang="en-US"/>
          </a:p>
        </p:txBody>
      </p:sp>
      <p:pic>
        <p:nvPicPr>
          <p:cNvPr id="3" name="Picture 2" descr="A question mark and light bulb&#10;&#10;Description automatically generated">
            <a:extLst>
              <a:ext uri="{FF2B5EF4-FFF2-40B4-BE49-F238E27FC236}">
                <a16:creationId xmlns:a16="http://schemas.microsoft.com/office/drawing/2014/main" id="{416F3C95-9C4E-B557-4E94-95AD7163FE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3749" y="540000"/>
            <a:ext cx="581597" cy="595783"/>
          </a:xfrm>
          <a:prstGeom prst="rect">
            <a:avLst/>
          </a:prstGeom>
        </p:spPr>
      </p:pic>
      <p:pic>
        <p:nvPicPr>
          <p:cNvPr id="5" name="Picture 4" descr="A group of people with speech bubbles&#10;&#10;Description automatically generated">
            <a:extLst>
              <a:ext uri="{FF2B5EF4-FFF2-40B4-BE49-F238E27FC236}">
                <a16:creationId xmlns:a16="http://schemas.microsoft.com/office/drawing/2014/main" id="{86D22A5E-EDE3-7B05-E181-08691D063A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1260000"/>
            <a:ext cx="578418" cy="837709"/>
          </a:xfrm>
          <a:prstGeom prst="rect">
            <a:avLst/>
          </a:prstGeom>
        </p:spPr>
      </p:pic>
      <p:sp>
        <p:nvSpPr>
          <p:cNvPr id="4" name="TextBox 3">
            <a:extLst>
              <a:ext uri="{FF2B5EF4-FFF2-40B4-BE49-F238E27FC236}">
                <a16:creationId xmlns:a16="http://schemas.microsoft.com/office/drawing/2014/main" id="{69833309-F756-4B92-6354-E77B5E7701A2}"/>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105 to 109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078808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6">
            <a:extLst>
              <a:ext uri="{FF2B5EF4-FFF2-40B4-BE49-F238E27FC236}">
                <a16:creationId xmlns:a16="http://schemas.microsoft.com/office/drawing/2014/main" id="{47436379-FCE4-2541-F2E8-4DA9B93FD240}"/>
              </a:ext>
            </a:extLst>
          </p:cNvPr>
          <p:cNvSpPr txBox="1">
            <a:spLocks/>
          </p:cNvSpPr>
          <p:nvPr/>
        </p:nvSpPr>
        <p:spPr>
          <a:xfrm>
            <a:off x="719998" y="1749600"/>
            <a:ext cx="7848647" cy="1121191"/>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2800"/>
              <a:t>Take some time to read and engage with the content (including the videos) on page 96 of the </a:t>
            </a:r>
            <a:r>
              <a:rPr lang="en-AU"/>
              <a:t>secondary years </a:t>
            </a:r>
            <a:r>
              <a:rPr lang="en-AU" sz="2800"/>
              <a:t>companion.</a:t>
            </a:r>
          </a:p>
        </p:txBody>
      </p:sp>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97942" cy="1044251"/>
          </a:xfrm>
        </p:spPr>
        <p:txBody>
          <a:bodyPr lIns="0" tIns="0" rIns="0" bIns="0" anchor="t" anchorCtr="0">
            <a:noAutofit/>
          </a:bodyPr>
          <a:lstStyle/>
          <a:p>
            <a:r>
              <a:rPr lang="en-US" sz="3600">
                <a:solidFill>
                  <a:schemeClr val="accent1"/>
                </a:solidFill>
              </a:rPr>
              <a:t>10.4 </a:t>
            </a:r>
            <a:r>
              <a:rPr lang="en-US" sz="3600" b="1">
                <a:solidFill>
                  <a:srgbClr val="A1DDD9"/>
                </a:solidFill>
              </a:rPr>
              <a:t>|</a:t>
            </a:r>
            <a:r>
              <a:rPr lang="en-US" sz="3600">
                <a:solidFill>
                  <a:schemeClr val="accent1"/>
                </a:solidFill>
              </a:rPr>
              <a:t> </a:t>
            </a:r>
            <a:r>
              <a:rPr lang="en-US" sz="3600" b="1">
                <a:solidFill>
                  <a:srgbClr val="077981"/>
                </a:solidFill>
                <a:latin typeface="+mn-lt"/>
              </a:rPr>
              <a:t>Engineering effective discussions to elicit evidence of understanding</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149</a:t>
            </a:fld>
            <a:endParaRPr lang="en-US"/>
          </a:p>
        </p:txBody>
      </p:sp>
      <p:pic>
        <p:nvPicPr>
          <p:cNvPr id="5" name="Picture 4">
            <a:extLst>
              <a:ext uri="{FF2B5EF4-FFF2-40B4-BE49-F238E27FC236}">
                <a16:creationId xmlns:a16="http://schemas.microsoft.com/office/drawing/2014/main" id="{E0EC3FAA-B7B2-D3F1-08C0-D33436E2F19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730889" y="1748119"/>
            <a:ext cx="2287053" cy="3227285"/>
          </a:xfrm>
          <a:prstGeom prst="rect">
            <a:avLst/>
          </a:prstGeom>
          <a:ln>
            <a:solidFill>
              <a:schemeClr val="bg2"/>
            </a:solidFill>
          </a:ln>
          <a:effectLst>
            <a:outerShdw blurRad="50800" dist="38100" dir="2700000" algn="tl" rotWithShape="0">
              <a:prstClr val="black">
                <a:alpha val="40000"/>
              </a:prstClr>
            </a:outerShdw>
          </a:effectLst>
        </p:spPr>
      </p:pic>
      <p:grpSp>
        <p:nvGrpSpPr>
          <p:cNvPr id="3" name="Group 2">
            <a:extLst>
              <a:ext uri="{FF2B5EF4-FFF2-40B4-BE49-F238E27FC236}">
                <a16:creationId xmlns:a16="http://schemas.microsoft.com/office/drawing/2014/main" id="{7A0B91D3-02A3-AB1D-1E09-F212A19EEC62}"/>
              </a:ext>
            </a:extLst>
          </p:cNvPr>
          <p:cNvGrpSpPr/>
          <p:nvPr/>
        </p:nvGrpSpPr>
        <p:grpSpPr>
          <a:xfrm>
            <a:off x="11180188" y="546220"/>
            <a:ext cx="465158" cy="653197"/>
            <a:chOff x="11180189" y="545258"/>
            <a:chExt cx="465158" cy="653197"/>
          </a:xfrm>
        </p:grpSpPr>
        <p:pic>
          <p:nvPicPr>
            <p:cNvPr id="7" name="Picture 6" descr="A black and blue rectangle with a corner&#10;&#10;Description automatically generated">
              <a:extLst>
                <a:ext uri="{FF2B5EF4-FFF2-40B4-BE49-F238E27FC236}">
                  <a16:creationId xmlns:a16="http://schemas.microsoft.com/office/drawing/2014/main" id="{AE349D9F-DAE3-C671-A2E7-5CD4E4198C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1" name="Content Placeholder 6">
              <a:extLst>
                <a:ext uri="{FF2B5EF4-FFF2-40B4-BE49-F238E27FC236}">
                  <a16:creationId xmlns:a16="http://schemas.microsoft.com/office/drawing/2014/main" id="{00AA69A9-9AAB-562A-8A3D-83ECEB9B602C}"/>
                </a:ext>
              </a:extLst>
            </p:cNvPr>
            <p:cNvSpPr txBox="1">
              <a:spLocks/>
            </p:cNvSpPr>
            <p:nvPr/>
          </p:nvSpPr>
          <p:spPr>
            <a:xfrm>
              <a:off x="11180189" y="612454"/>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SY </a:t>
              </a:r>
              <a:br>
                <a:rPr lang="en-AU" sz="900" b="1">
                  <a:solidFill>
                    <a:srgbClr val="077981"/>
                  </a:solidFill>
                  <a:ea typeface="Calibri"/>
                  <a:cs typeface="Calibri"/>
                </a:rPr>
              </a:br>
              <a:r>
                <a:rPr lang="en-AU" sz="900" b="1">
                  <a:solidFill>
                    <a:srgbClr val="077981"/>
                  </a:solidFill>
                  <a:ea typeface="Calibri"/>
                  <a:cs typeface="Calibri"/>
                </a:rPr>
                <a:t>PAGES</a:t>
              </a:r>
              <a:br>
                <a:rPr lang="en-AU" sz="900" b="1">
                  <a:solidFill>
                    <a:srgbClr val="077981"/>
                  </a:solidFill>
                  <a:ea typeface="Calibri"/>
                  <a:cs typeface="Calibri"/>
                </a:rPr>
              </a:br>
              <a:r>
                <a:rPr lang="en-AU" sz="900" b="1">
                  <a:solidFill>
                    <a:srgbClr val="077981"/>
                  </a:solidFill>
                  <a:ea typeface="Calibri"/>
                  <a:cs typeface="Calibri"/>
                </a:rPr>
                <a:t>96 to</a:t>
              </a:r>
              <a:br>
                <a:rPr lang="en-AU" sz="900" b="1">
                  <a:solidFill>
                    <a:srgbClr val="077981"/>
                  </a:solidFill>
                  <a:ea typeface="Calibri"/>
                  <a:cs typeface="Calibri"/>
                </a:rPr>
              </a:br>
              <a:r>
                <a:rPr lang="en-AU" sz="900" b="1">
                  <a:solidFill>
                    <a:srgbClr val="077981"/>
                  </a:solidFill>
                  <a:ea typeface="Calibri"/>
                  <a:cs typeface="Calibri"/>
                </a:rPr>
                <a:t>98</a:t>
              </a:r>
            </a:p>
          </p:txBody>
        </p:sp>
      </p:grpSp>
    </p:spTree>
    <p:extLst>
      <p:ext uri="{BB962C8B-B14F-4D97-AF65-F5344CB8AC3E}">
        <p14:creationId xmlns:p14="http://schemas.microsoft.com/office/powerpoint/2010/main" val="338129870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150</a:t>
            </a:fld>
            <a:endParaRPr lang="en-US"/>
          </a:p>
        </p:txBody>
      </p:sp>
      <p:sp>
        <p:nvSpPr>
          <p:cNvPr id="3" name="TextBox 2">
            <a:extLst>
              <a:ext uri="{FF2B5EF4-FFF2-40B4-BE49-F238E27FC236}">
                <a16:creationId xmlns:a16="http://schemas.microsoft.com/office/drawing/2014/main" id="{5810A67F-6127-912D-DAFE-CE15FE746F7B}"/>
              </a:ext>
            </a:extLst>
          </p:cNvPr>
          <p:cNvSpPr txBox="1"/>
          <p:nvPr/>
        </p:nvSpPr>
        <p:spPr>
          <a:xfrm>
            <a:off x="8102299" y="6376996"/>
            <a:ext cx="3240001"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PAGES 96 to 98</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
        <p:nvSpPr>
          <p:cNvPr id="6" name="Content Placeholder 6">
            <a:extLst>
              <a:ext uri="{FF2B5EF4-FFF2-40B4-BE49-F238E27FC236}">
                <a16:creationId xmlns:a16="http://schemas.microsoft.com/office/drawing/2014/main" id="{7D0C73E1-F738-FE16-B4BD-92ED981BFED3}"/>
              </a:ext>
            </a:extLst>
          </p:cNvPr>
          <p:cNvSpPr txBox="1">
            <a:spLocks/>
          </p:cNvSpPr>
          <p:nvPr/>
        </p:nvSpPr>
        <p:spPr>
          <a:xfrm>
            <a:off x="719998" y="1749600"/>
            <a:ext cx="10925349" cy="442085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000"/>
              </a:spcAft>
              <a:buNone/>
            </a:pPr>
            <a:r>
              <a:rPr lang="en-AU" sz="3200" b="1">
                <a:solidFill>
                  <a:srgbClr val="00295B"/>
                </a:solidFill>
              </a:rPr>
              <a:t>Our existing practices</a:t>
            </a:r>
            <a:endParaRPr lang="en-AU" sz="3200"/>
          </a:p>
          <a:p>
            <a:pPr marL="0" indent="0">
              <a:spcBef>
                <a:spcPts val="0"/>
              </a:spcBef>
              <a:spcAft>
                <a:spcPts val="500"/>
              </a:spcAft>
              <a:buNone/>
            </a:pPr>
            <a:r>
              <a:rPr lang="en-AU"/>
              <a:t>Discuss:</a:t>
            </a:r>
          </a:p>
          <a:p>
            <a:pPr>
              <a:spcBef>
                <a:spcPts val="0"/>
              </a:spcBef>
              <a:spcAft>
                <a:spcPts val="500"/>
              </a:spcAft>
            </a:pPr>
            <a:r>
              <a:rPr lang="en-AU"/>
              <a:t>How do we already check for understanding with our students?</a:t>
            </a:r>
          </a:p>
          <a:p>
            <a:pPr>
              <a:spcBef>
                <a:spcPts val="0"/>
              </a:spcBef>
              <a:spcAft>
                <a:spcPts val="500"/>
              </a:spcAft>
            </a:pPr>
            <a:r>
              <a:rPr lang="en-AU"/>
              <a:t>Do our learning and teaching plans clearly identify key prerequisite knowledge and common misconceptions that students could bring </a:t>
            </a:r>
            <a:br>
              <a:rPr lang="en-AU"/>
            </a:br>
            <a:r>
              <a:rPr lang="en-AU"/>
              <a:t>to their learning?</a:t>
            </a:r>
          </a:p>
          <a:p>
            <a:pPr>
              <a:spcBef>
                <a:spcPts val="0"/>
              </a:spcBef>
              <a:spcAft>
                <a:spcPts val="500"/>
              </a:spcAft>
            </a:pPr>
            <a:r>
              <a:rPr lang="en-AU"/>
              <a:t>What all student response processes are used at our school?</a:t>
            </a:r>
          </a:p>
          <a:p>
            <a:pPr>
              <a:spcBef>
                <a:spcPts val="0"/>
              </a:spcBef>
              <a:spcAft>
                <a:spcPts val="500"/>
              </a:spcAft>
            </a:pPr>
            <a:r>
              <a:rPr lang="en-AU"/>
              <a:t>Are these processes in frequent use at all year levels and learning areas?</a:t>
            </a:r>
          </a:p>
          <a:p>
            <a:pPr>
              <a:spcBef>
                <a:spcPts val="0"/>
              </a:spcBef>
              <a:spcAft>
                <a:spcPts val="500"/>
              </a:spcAft>
            </a:pPr>
            <a:r>
              <a:rPr lang="en-AU"/>
              <a:t>What are our opportunities for improvement here? Which of these might have the most impact for our learners?</a:t>
            </a:r>
          </a:p>
        </p:txBody>
      </p:sp>
      <p:sp>
        <p:nvSpPr>
          <p:cNvPr id="8" name="Title 1">
            <a:extLst>
              <a:ext uri="{FF2B5EF4-FFF2-40B4-BE49-F238E27FC236}">
                <a16:creationId xmlns:a16="http://schemas.microsoft.com/office/drawing/2014/main" id="{4881F156-B36F-A953-B33C-710BFF2D4911}"/>
              </a:ext>
            </a:extLst>
          </p:cNvPr>
          <p:cNvSpPr txBox="1">
            <a:spLocks/>
          </p:cNvSpPr>
          <p:nvPr/>
        </p:nvSpPr>
        <p:spPr>
          <a:xfrm>
            <a:off x="720001" y="540000"/>
            <a:ext cx="10297942" cy="104425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solidFill>
                  <a:schemeClr val="accent1"/>
                </a:solidFill>
              </a:rPr>
              <a:t>10.4 </a:t>
            </a:r>
            <a:r>
              <a:rPr lang="en-US" sz="3600" b="1">
                <a:solidFill>
                  <a:srgbClr val="A1DDD9"/>
                </a:solidFill>
              </a:rPr>
              <a:t>|</a:t>
            </a:r>
            <a:r>
              <a:rPr lang="en-US" sz="3600">
                <a:solidFill>
                  <a:schemeClr val="accent1"/>
                </a:solidFill>
              </a:rPr>
              <a:t> </a:t>
            </a:r>
            <a:r>
              <a:rPr lang="en-US" sz="3600" b="1">
                <a:solidFill>
                  <a:srgbClr val="077981"/>
                </a:solidFill>
                <a:latin typeface="+mn-lt"/>
              </a:rPr>
              <a:t>Engineering effective discussions to elicit evidence of understanding</a:t>
            </a:r>
            <a:endParaRPr lang="en-AU" sz="3600">
              <a:solidFill>
                <a:schemeClr val="accent1"/>
              </a:solidFill>
            </a:endParaRPr>
          </a:p>
        </p:txBody>
      </p:sp>
      <p:pic>
        <p:nvPicPr>
          <p:cNvPr id="11" name="Picture 10" descr="A group of people with speech bubbles&#10;&#10;Description automatically generated">
            <a:extLst>
              <a:ext uri="{FF2B5EF4-FFF2-40B4-BE49-F238E27FC236}">
                <a16:creationId xmlns:a16="http://schemas.microsoft.com/office/drawing/2014/main" id="{232FCCFA-46B2-144B-DD9D-B131C8FE3B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112411885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151</a:t>
            </a:fld>
            <a:endParaRPr lang="en-US"/>
          </a:p>
        </p:txBody>
      </p:sp>
      <p:sp>
        <p:nvSpPr>
          <p:cNvPr id="3" name="TextBox 2">
            <a:extLst>
              <a:ext uri="{FF2B5EF4-FFF2-40B4-BE49-F238E27FC236}">
                <a16:creationId xmlns:a16="http://schemas.microsoft.com/office/drawing/2014/main" id="{5810A67F-6127-912D-DAFE-CE15FE746F7B}"/>
              </a:ext>
            </a:extLst>
          </p:cNvPr>
          <p:cNvSpPr txBox="1"/>
          <p:nvPr/>
        </p:nvSpPr>
        <p:spPr>
          <a:xfrm>
            <a:off x="8102299" y="6376996"/>
            <a:ext cx="3240001"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PAGES 96 to 98</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
        <p:nvSpPr>
          <p:cNvPr id="6" name="Content Placeholder 6">
            <a:extLst>
              <a:ext uri="{FF2B5EF4-FFF2-40B4-BE49-F238E27FC236}">
                <a16:creationId xmlns:a16="http://schemas.microsoft.com/office/drawing/2014/main" id="{7D0C73E1-F738-FE16-B4BD-92ED981BFED3}"/>
              </a:ext>
            </a:extLst>
          </p:cNvPr>
          <p:cNvSpPr txBox="1">
            <a:spLocks/>
          </p:cNvSpPr>
          <p:nvPr/>
        </p:nvSpPr>
        <p:spPr>
          <a:xfrm>
            <a:off x="719998" y="1749600"/>
            <a:ext cx="10925349" cy="354541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000"/>
              </a:spcAft>
              <a:buNone/>
            </a:pPr>
            <a:r>
              <a:rPr lang="en-AU" sz="3200" b="1">
                <a:solidFill>
                  <a:srgbClr val="00295B"/>
                </a:solidFill>
              </a:rPr>
              <a:t>Possible ‘small step’</a:t>
            </a:r>
            <a:endParaRPr lang="en-AU" sz="3200"/>
          </a:p>
          <a:p>
            <a:pPr marL="0" indent="0">
              <a:spcBef>
                <a:spcPts val="0"/>
              </a:spcBef>
              <a:spcAft>
                <a:spcPts val="500"/>
              </a:spcAft>
              <a:buNone/>
            </a:pPr>
            <a:r>
              <a:rPr lang="en-AU"/>
              <a:t>Discuss:</a:t>
            </a:r>
          </a:p>
          <a:p>
            <a:pPr>
              <a:spcBef>
                <a:spcPts val="0"/>
              </a:spcBef>
              <a:spcAft>
                <a:spcPts val="500"/>
              </a:spcAft>
            </a:pPr>
            <a:r>
              <a:rPr lang="en-AU"/>
              <a:t>What will be our ‘small step’ in relation to improving our checking </a:t>
            </a:r>
            <a:br>
              <a:rPr lang="en-AU"/>
            </a:br>
            <a:r>
              <a:rPr lang="en-AU"/>
              <a:t>for understanding?</a:t>
            </a:r>
          </a:p>
          <a:p>
            <a:pPr>
              <a:spcBef>
                <a:spcPts val="0"/>
              </a:spcBef>
              <a:spcAft>
                <a:spcPts val="500"/>
              </a:spcAft>
            </a:pPr>
            <a:r>
              <a:rPr lang="en-AU"/>
              <a:t>How might we incorporate this into an upcoming lesson or learning experience?</a:t>
            </a:r>
          </a:p>
          <a:p>
            <a:pPr>
              <a:spcBef>
                <a:spcPts val="0"/>
              </a:spcBef>
              <a:spcAft>
                <a:spcPts val="500"/>
              </a:spcAft>
            </a:pPr>
            <a:r>
              <a:rPr lang="en-AU"/>
              <a:t>What learning might we need to do before we ‘step in’?</a:t>
            </a:r>
          </a:p>
        </p:txBody>
      </p:sp>
      <p:sp>
        <p:nvSpPr>
          <p:cNvPr id="8" name="Title 1">
            <a:extLst>
              <a:ext uri="{FF2B5EF4-FFF2-40B4-BE49-F238E27FC236}">
                <a16:creationId xmlns:a16="http://schemas.microsoft.com/office/drawing/2014/main" id="{4881F156-B36F-A953-B33C-710BFF2D4911}"/>
              </a:ext>
            </a:extLst>
          </p:cNvPr>
          <p:cNvSpPr txBox="1">
            <a:spLocks/>
          </p:cNvSpPr>
          <p:nvPr/>
        </p:nvSpPr>
        <p:spPr>
          <a:xfrm>
            <a:off x="720001" y="540000"/>
            <a:ext cx="10297942" cy="104425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solidFill>
                  <a:schemeClr val="accent1"/>
                </a:solidFill>
              </a:rPr>
              <a:t>10.4 </a:t>
            </a:r>
            <a:r>
              <a:rPr lang="en-US" sz="3600" b="1">
                <a:solidFill>
                  <a:srgbClr val="A1DDD9"/>
                </a:solidFill>
              </a:rPr>
              <a:t>|</a:t>
            </a:r>
            <a:r>
              <a:rPr lang="en-US" sz="3600">
                <a:solidFill>
                  <a:schemeClr val="accent1"/>
                </a:solidFill>
              </a:rPr>
              <a:t> </a:t>
            </a:r>
            <a:r>
              <a:rPr lang="en-US" sz="3600" b="1">
                <a:solidFill>
                  <a:srgbClr val="077981"/>
                </a:solidFill>
                <a:latin typeface="+mn-lt"/>
              </a:rPr>
              <a:t>Engineering effective discussions to elicit evidence of understanding</a:t>
            </a:r>
            <a:endParaRPr lang="en-AU" sz="3600">
              <a:solidFill>
                <a:schemeClr val="accent1"/>
              </a:solidFill>
            </a:endParaRPr>
          </a:p>
        </p:txBody>
      </p:sp>
      <p:pic>
        <p:nvPicPr>
          <p:cNvPr id="11" name="Picture 10" descr="A group of people with speech bubbles&#10;&#10;Description automatically generated">
            <a:extLst>
              <a:ext uri="{FF2B5EF4-FFF2-40B4-BE49-F238E27FC236}">
                <a16:creationId xmlns:a16="http://schemas.microsoft.com/office/drawing/2014/main" id="{232FCCFA-46B2-144B-DD9D-B131C8FE3B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328461509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152</a:t>
            </a:fld>
            <a:endParaRPr lang="en-US"/>
          </a:p>
        </p:txBody>
      </p:sp>
      <p:sp>
        <p:nvSpPr>
          <p:cNvPr id="3" name="TextBox 2">
            <a:extLst>
              <a:ext uri="{FF2B5EF4-FFF2-40B4-BE49-F238E27FC236}">
                <a16:creationId xmlns:a16="http://schemas.microsoft.com/office/drawing/2014/main" id="{5810A67F-6127-912D-DAFE-CE15FE746F7B}"/>
              </a:ext>
            </a:extLst>
          </p:cNvPr>
          <p:cNvSpPr txBox="1"/>
          <p:nvPr/>
        </p:nvSpPr>
        <p:spPr>
          <a:xfrm>
            <a:off x="8102299" y="6376996"/>
            <a:ext cx="3240001"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PAGES 96 to 98</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
        <p:nvSpPr>
          <p:cNvPr id="6" name="Content Placeholder 6">
            <a:extLst>
              <a:ext uri="{FF2B5EF4-FFF2-40B4-BE49-F238E27FC236}">
                <a16:creationId xmlns:a16="http://schemas.microsoft.com/office/drawing/2014/main" id="{7D0C73E1-F738-FE16-B4BD-92ED981BFED3}"/>
              </a:ext>
            </a:extLst>
          </p:cNvPr>
          <p:cNvSpPr txBox="1">
            <a:spLocks/>
          </p:cNvSpPr>
          <p:nvPr/>
        </p:nvSpPr>
        <p:spPr>
          <a:xfrm>
            <a:off x="719998" y="1749600"/>
            <a:ext cx="8296411" cy="354541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000"/>
              </a:spcAft>
              <a:buNone/>
            </a:pPr>
            <a:r>
              <a:rPr lang="en-AU" sz="3200" b="1">
                <a:solidFill>
                  <a:srgbClr val="00295B"/>
                </a:solidFill>
              </a:rPr>
              <a:t>Planning for your ‘small step’</a:t>
            </a:r>
            <a:endParaRPr lang="en-AU" sz="3200"/>
          </a:p>
          <a:p>
            <a:pPr marL="0" indent="0">
              <a:spcBef>
                <a:spcPts val="0"/>
              </a:spcBef>
              <a:spcAft>
                <a:spcPts val="1000"/>
              </a:spcAft>
              <a:buNone/>
            </a:pPr>
            <a:r>
              <a:rPr lang="en-AU" sz="2800"/>
              <a:t>Use page 98 of the </a:t>
            </a:r>
            <a:r>
              <a:rPr lang="en-AU"/>
              <a:t>secondary years </a:t>
            </a:r>
            <a:r>
              <a:rPr lang="en-AU" sz="2800"/>
              <a:t>companion to plan your ’small step’.</a:t>
            </a:r>
          </a:p>
          <a:p>
            <a:pPr marL="0" indent="0">
              <a:spcBef>
                <a:spcPts val="0"/>
              </a:spcBef>
              <a:spcAft>
                <a:spcPts val="1000"/>
              </a:spcAft>
              <a:buNone/>
            </a:pPr>
            <a:r>
              <a:rPr lang="en-AU" sz="2800"/>
              <a:t>When you action your ‘small step’, keep in mind that </a:t>
            </a:r>
            <a:br>
              <a:rPr lang="en-AU" sz="2800"/>
            </a:br>
            <a:r>
              <a:rPr lang="en-AU" sz="2800"/>
              <a:t>we will come back together to reflect and learn with </a:t>
            </a:r>
            <a:br>
              <a:rPr lang="en-AU" sz="2800"/>
            </a:br>
            <a:r>
              <a:rPr lang="en-AU" sz="2800"/>
              <a:t>and from each other.</a:t>
            </a:r>
          </a:p>
        </p:txBody>
      </p:sp>
      <p:sp>
        <p:nvSpPr>
          <p:cNvPr id="8" name="Title 1">
            <a:extLst>
              <a:ext uri="{FF2B5EF4-FFF2-40B4-BE49-F238E27FC236}">
                <a16:creationId xmlns:a16="http://schemas.microsoft.com/office/drawing/2014/main" id="{4881F156-B36F-A953-B33C-710BFF2D4911}"/>
              </a:ext>
            </a:extLst>
          </p:cNvPr>
          <p:cNvSpPr txBox="1">
            <a:spLocks/>
          </p:cNvSpPr>
          <p:nvPr/>
        </p:nvSpPr>
        <p:spPr>
          <a:xfrm>
            <a:off x="720001" y="540000"/>
            <a:ext cx="10297942" cy="104425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solidFill>
                  <a:schemeClr val="accent1"/>
                </a:solidFill>
              </a:rPr>
              <a:t>10.4 </a:t>
            </a:r>
            <a:r>
              <a:rPr lang="en-US" sz="3600" b="1">
                <a:solidFill>
                  <a:srgbClr val="A1DDD9"/>
                </a:solidFill>
              </a:rPr>
              <a:t>|</a:t>
            </a:r>
            <a:r>
              <a:rPr lang="en-US" sz="3600">
                <a:solidFill>
                  <a:schemeClr val="accent1"/>
                </a:solidFill>
              </a:rPr>
              <a:t> </a:t>
            </a:r>
            <a:r>
              <a:rPr lang="en-US" sz="3600" b="1">
                <a:solidFill>
                  <a:srgbClr val="077981"/>
                </a:solidFill>
                <a:latin typeface="+mn-lt"/>
              </a:rPr>
              <a:t>Engineering effective discussions to elicit evidence of understanding</a:t>
            </a:r>
            <a:endParaRPr lang="en-AU" sz="3600">
              <a:solidFill>
                <a:schemeClr val="accent1"/>
              </a:solidFill>
            </a:endParaRPr>
          </a:p>
        </p:txBody>
      </p:sp>
      <p:pic>
        <p:nvPicPr>
          <p:cNvPr id="2" name="Picture 1" descr="A blue line drawing of a person and a paper&#10;&#10;Description automatically generated">
            <a:extLst>
              <a:ext uri="{FF2B5EF4-FFF2-40B4-BE49-F238E27FC236}">
                <a16:creationId xmlns:a16="http://schemas.microsoft.com/office/drawing/2014/main" id="{AA2648A8-2EC2-31C4-4061-80CAC9D03D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3091" y="540000"/>
            <a:ext cx="578418" cy="658200"/>
          </a:xfrm>
          <a:prstGeom prst="rect">
            <a:avLst/>
          </a:prstGeom>
        </p:spPr>
      </p:pic>
      <p:pic>
        <p:nvPicPr>
          <p:cNvPr id="4" name="Picture 3">
            <a:extLst>
              <a:ext uri="{FF2B5EF4-FFF2-40B4-BE49-F238E27FC236}">
                <a16:creationId xmlns:a16="http://schemas.microsoft.com/office/drawing/2014/main" id="{59C94C63-7FE9-4550-D92E-19C1AA0E838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358294" y="1748119"/>
            <a:ext cx="2287052" cy="3227285"/>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3360265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133530" cy="576319"/>
          </a:xfrm>
        </p:spPr>
        <p:txBody>
          <a:bodyPr lIns="0" tIns="0" rIns="0" bIns="0" anchor="t" anchorCtr="0">
            <a:noAutofit/>
          </a:bodyPr>
          <a:lstStyle/>
          <a:p>
            <a:r>
              <a:rPr lang="en-US" sz="3600">
                <a:solidFill>
                  <a:schemeClr val="accent1"/>
                </a:solidFill>
              </a:rPr>
              <a:t>10.5 </a:t>
            </a:r>
            <a:r>
              <a:rPr lang="en-US" sz="3600" b="1">
                <a:solidFill>
                  <a:srgbClr val="A1DDD9"/>
                </a:solidFill>
              </a:rPr>
              <a:t>|</a:t>
            </a:r>
            <a:r>
              <a:rPr lang="en-US" sz="3600">
                <a:solidFill>
                  <a:schemeClr val="accent1"/>
                </a:solidFill>
              </a:rPr>
              <a:t> </a:t>
            </a:r>
            <a:r>
              <a:rPr lang="en-US" sz="3600" b="1">
                <a:solidFill>
                  <a:srgbClr val="077981"/>
                </a:solidFill>
                <a:latin typeface="+mn-lt"/>
              </a:rPr>
              <a:t>What have we learned?</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40147"/>
            <a:ext cx="9843401" cy="454737"/>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Educators as learners</a:t>
            </a:r>
            <a:endParaRPr lang="en-AU" sz="32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153</a:t>
            </a:fld>
            <a:endParaRPr lang="en-US"/>
          </a:p>
        </p:txBody>
      </p:sp>
      <p:sp>
        <p:nvSpPr>
          <p:cNvPr id="6" name="TextBox 5">
            <a:extLst>
              <a:ext uri="{FF2B5EF4-FFF2-40B4-BE49-F238E27FC236}">
                <a16:creationId xmlns:a16="http://schemas.microsoft.com/office/drawing/2014/main" id="{7F148ED8-9544-9EB3-6850-544790FC90FA}"/>
              </a:ext>
            </a:extLst>
          </p:cNvPr>
          <p:cNvSpPr txBox="1"/>
          <p:nvPr/>
        </p:nvSpPr>
        <p:spPr>
          <a:xfrm>
            <a:off x="6824870" y="6376996"/>
            <a:ext cx="4517431"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PAGES 96 to 98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Department for Education 2024e</a:t>
            </a:r>
          </a:p>
        </p:txBody>
      </p:sp>
      <p:pic>
        <p:nvPicPr>
          <p:cNvPr id="8" name="Content Placeholder 7">
            <a:hlinkClick r:id="rId3"/>
            <a:extLst>
              <a:ext uri="{FF2B5EF4-FFF2-40B4-BE49-F238E27FC236}">
                <a16:creationId xmlns:a16="http://schemas.microsoft.com/office/drawing/2014/main" id="{3173BD98-DE71-73A5-522D-7889AE9F669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44005" y="1727833"/>
            <a:ext cx="5695130" cy="4351336"/>
          </a:xfrm>
          <a:prstGeom prst="rect">
            <a:avLst/>
          </a:prstGeom>
        </p:spPr>
      </p:pic>
      <p:pic>
        <p:nvPicPr>
          <p:cNvPr id="10" name="Picture 9" descr="A computer screen with a play button&#10;&#10;Description automatically generated">
            <a:extLst>
              <a:ext uri="{FF2B5EF4-FFF2-40B4-BE49-F238E27FC236}">
                <a16:creationId xmlns:a16="http://schemas.microsoft.com/office/drawing/2014/main" id="{858C19ED-09D1-72B4-5945-08962516AD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40000"/>
            <a:ext cx="606093" cy="417310"/>
          </a:xfrm>
          <a:prstGeom prst="rect">
            <a:avLst/>
          </a:prstGeom>
        </p:spPr>
      </p:pic>
    </p:spTree>
    <p:extLst>
      <p:ext uri="{BB962C8B-B14F-4D97-AF65-F5344CB8AC3E}">
        <p14:creationId xmlns:p14="http://schemas.microsoft.com/office/powerpoint/2010/main" val="4108191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154</a:t>
            </a:fld>
            <a:endParaRPr lang="en-US"/>
          </a:p>
        </p:txBody>
      </p:sp>
      <p:sp>
        <p:nvSpPr>
          <p:cNvPr id="3" name="TextBox 2">
            <a:extLst>
              <a:ext uri="{FF2B5EF4-FFF2-40B4-BE49-F238E27FC236}">
                <a16:creationId xmlns:a16="http://schemas.microsoft.com/office/drawing/2014/main" id="{5810A67F-6127-912D-DAFE-CE15FE746F7B}"/>
              </a:ext>
            </a:extLst>
          </p:cNvPr>
          <p:cNvSpPr txBox="1"/>
          <p:nvPr/>
        </p:nvSpPr>
        <p:spPr>
          <a:xfrm>
            <a:off x="8102299" y="6376996"/>
            <a:ext cx="3240001"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PAGES 96 to 98</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
        <p:nvSpPr>
          <p:cNvPr id="6" name="Content Placeholder 6">
            <a:extLst>
              <a:ext uri="{FF2B5EF4-FFF2-40B4-BE49-F238E27FC236}">
                <a16:creationId xmlns:a16="http://schemas.microsoft.com/office/drawing/2014/main" id="{7D0C73E1-F738-FE16-B4BD-92ED981BFED3}"/>
              </a:ext>
            </a:extLst>
          </p:cNvPr>
          <p:cNvSpPr txBox="1">
            <a:spLocks/>
          </p:cNvSpPr>
          <p:nvPr/>
        </p:nvSpPr>
        <p:spPr>
          <a:xfrm>
            <a:off x="719998" y="1259999"/>
            <a:ext cx="10925349" cy="4885731"/>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000"/>
              </a:spcAft>
              <a:buNone/>
            </a:pPr>
            <a:r>
              <a:rPr lang="en-AU" sz="3200" b="1">
                <a:solidFill>
                  <a:srgbClr val="00295B"/>
                </a:solidFill>
              </a:rPr>
              <a:t>Reflecting on our ‘small steps’</a:t>
            </a:r>
            <a:endParaRPr lang="en-AU" sz="3200"/>
          </a:p>
          <a:p>
            <a:pPr marL="0" indent="0">
              <a:spcBef>
                <a:spcPts val="0"/>
              </a:spcBef>
              <a:spcAft>
                <a:spcPts val="1000"/>
              </a:spcAft>
              <a:buNone/>
            </a:pPr>
            <a:r>
              <a:rPr lang="en-AU"/>
              <a:t>How did your ‘small step’ go?</a:t>
            </a:r>
          </a:p>
          <a:p>
            <a:pPr marL="0" indent="0">
              <a:spcBef>
                <a:spcPts val="0"/>
              </a:spcBef>
              <a:spcAft>
                <a:spcPts val="500"/>
              </a:spcAft>
              <a:buNone/>
            </a:pPr>
            <a:r>
              <a:rPr lang="en-AU"/>
              <a:t>In small groups, or as an individual, consider:</a:t>
            </a:r>
          </a:p>
          <a:p>
            <a:pPr>
              <a:spcBef>
                <a:spcPts val="0"/>
              </a:spcBef>
              <a:spcAft>
                <a:spcPts val="500"/>
              </a:spcAft>
            </a:pPr>
            <a:r>
              <a:rPr lang="en-AU"/>
              <a:t>What did we learn in taking this ‘small step’ into our practice with our students? What worked and what didn’t?</a:t>
            </a:r>
          </a:p>
          <a:p>
            <a:pPr>
              <a:spcBef>
                <a:spcPts val="0"/>
              </a:spcBef>
              <a:spcAft>
                <a:spcPts val="500"/>
              </a:spcAft>
            </a:pPr>
            <a:r>
              <a:rPr lang="en-AU"/>
              <a:t>What did we notice in our students?</a:t>
            </a:r>
          </a:p>
          <a:p>
            <a:pPr>
              <a:spcBef>
                <a:spcPts val="0"/>
              </a:spcBef>
              <a:spcAft>
                <a:spcPts val="500"/>
              </a:spcAft>
            </a:pPr>
            <a:r>
              <a:rPr lang="en-AU"/>
              <a:t>Do we think it had an impact? How do we know?</a:t>
            </a:r>
          </a:p>
          <a:p>
            <a:pPr>
              <a:spcBef>
                <a:spcPts val="0"/>
              </a:spcBef>
              <a:spcAft>
                <a:spcPts val="500"/>
              </a:spcAft>
            </a:pPr>
            <a:r>
              <a:rPr lang="en-AU"/>
              <a:t>What will we take with us into our practice and what might be our next ‘small step’?</a:t>
            </a:r>
          </a:p>
          <a:p>
            <a:pPr marL="0" indent="0">
              <a:buNone/>
            </a:pPr>
            <a:endParaRPr lang="en-AU"/>
          </a:p>
        </p:txBody>
      </p:sp>
      <p:sp>
        <p:nvSpPr>
          <p:cNvPr id="8" name="Title 1">
            <a:extLst>
              <a:ext uri="{FF2B5EF4-FFF2-40B4-BE49-F238E27FC236}">
                <a16:creationId xmlns:a16="http://schemas.microsoft.com/office/drawing/2014/main" id="{4881F156-B36F-A953-B33C-710BFF2D4911}"/>
              </a:ext>
            </a:extLst>
          </p:cNvPr>
          <p:cNvSpPr txBox="1">
            <a:spLocks/>
          </p:cNvSpPr>
          <p:nvPr/>
        </p:nvSpPr>
        <p:spPr>
          <a:xfrm>
            <a:off x="720001" y="540001"/>
            <a:ext cx="10297942" cy="6582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solidFill>
                  <a:schemeClr val="accent1"/>
                </a:solidFill>
              </a:rPr>
              <a:t>10.5 </a:t>
            </a:r>
            <a:r>
              <a:rPr lang="en-US" sz="3600" b="1">
                <a:solidFill>
                  <a:srgbClr val="A1DDD9"/>
                </a:solidFill>
              </a:rPr>
              <a:t>|</a:t>
            </a:r>
            <a:r>
              <a:rPr lang="en-US" sz="3600">
                <a:solidFill>
                  <a:schemeClr val="accent1"/>
                </a:solidFill>
              </a:rPr>
              <a:t> </a:t>
            </a:r>
            <a:r>
              <a:rPr lang="en-US" sz="3600" b="1">
                <a:solidFill>
                  <a:srgbClr val="077981"/>
                </a:solidFill>
                <a:latin typeface="+mn-lt"/>
              </a:rPr>
              <a:t>What have we learned?</a:t>
            </a:r>
            <a:endParaRPr lang="en-AU" sz="3600">
              <a:solidFill>
                <a:schemeClr val="accent1"/>
              </a:solidFill>
            </a:endParaRPr>
          </a:p>
        </p:txBody>
      </p:sp>
      <p:pic>
        <p:nvPicPr>
          <p:cNvPr id="5" name="Picture 4" descr="A group of people with speech bubbles&#10;&#10;Description automatically generated">
            <a:extLst>
              <a:ext uri="{FF2B5EF4-FFF2-40B4-BE49-F238E27FC236}">
                <a16:creationId xmlns:a16="http://schemas.microsoft.com/office/drawing/2014/main" id="{25CB7346-BAAF-EDAF-1E80-9BFA62DA04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pic>
        <p:nvPicPr>
          <p:cNvPr id="7" name="Picture 6" descr="A question mark and light bulb&#10;&#10;Description automatically generated">
            <a:extLst>
              <a:ext uri="{FF2B5EF4-FFF2-40B4-BE49-F238E27FC236}">
                <a16:creationId xmlns:a16="http://schemas.microsoft.com/office/drawing/2014/main" id="{9B73294E-9AEF-DF85-A288-33A88E8C62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3749" y="1439507"/>
            <a:ext cx="581597" cy="595783"/>
          </a:xfrm>
          <a:prstGeom prst="rect">
            <a:avLst/>
          </a:prstGeom>
        </p:spPr>
      </p:pic>
    </p:spTree>
    <p:extLst>
      <p:ext uri="{BB962C8B-B14F-4D97-AF65-F5344CB8AC3E}">
        <p14:creationId xmlns:p14="http://schemas.microsoft.com/office/powerpoint/2010/main" val="263392857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a:xfrm>
            <a:off x="720000" y="1440000"/>
            <a:ext cx="9033600" cy="1409526"/>
          </a:xfrm>
        </p:spPr>
        <p:txBody>
          <a:bodyPr/>
          <a:lstStyle/>
          <a:p>
            <a:r>
              <a:rPr lang="en-US" sz="4800" b="0"/>
              <a:t>SECTION 11 </a:t>
            </a:r>
            <a:r>
              <a:rPr lang="en-US" sz="4800" b="0">
                <a:solidFill>
                  <a:srgbClr val="56C4CF"/>
                </a:solidFill>
              </a:rPr>
              <a:t>|</a:t>
            </a:r>
            <a:r>
              <a:rPr lang="en-US" sz="4800" b="0"/>
              <a:t> </a:t>
            </a:r>
            <a:r>
              <a:rPr lang="en-US" sz="4800"/>
              <a:t>Hooking students </a:t>
            </a:r>
            <a:br>
              <a:rPr lang="en-US" sz="4800"/>
            </a:br>
            <a:r>
              <a:rPr lang="en-US" sz="4800"/>
              <a:t>into the learning</a:t>
            </a:r>
            <a:endParaRPr lang="en-AU" sz="4800"/>
          </a:p>
        </p:txBody>
      </p:sp>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761389" y="2396585"/>
            <a:ext cx="1717623" cy="2423756"/>
          </a:xfrm>
          <a:prstGeom prst="rect">
            <a:avLst/>
          </a:prstGeom>
          <a:ln>
            <a:noFill/>
          </a:ln>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FE5690EC-1D9A-5EA9-FD50-59F0FA9935A0}"/>
              </a:ext>
            </a:extLst>
          </p:cNvPr>
          <p:cNvSpPr txBox="1"/>
          <p:nvPr/>
        </p:nvSpPr>
        <p:spPr>
          <a:xfrm>
            <a:off x="5910146" y="6376996"/>
            <a:ext cx="4976437"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COMPANION PAGES 104 to 106</a:t>
            </a:r>
          </a:p>
        </p:txBody>
      </p:sp>
    </p:spTree>
    <p:extLst>
      <p:ext uri="{BB962C8B-B14F-4D97-AF65-F5344CB8AC3E}">
        <p14:creationId xmlns:p14="http://schemas.microsoft.com/office/powerpoint/2010/main" val="115308017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156</a:t>
            </a:fld>
            <a:endParaRPr lang="en-US"/>
          </a:p>
        </p:txBody>
      </p:sp>
      <p:sp>
        <p:nvSpPr>
          <p:cNvPr id="6" name="Content Placeholder 6">
            <a:extLst>
              <a:ext uri="{FF2B5EF4-FFF2-40B4-BE49-F238E27FC236}">
                <a16:creationId xmlns:a16="http://schemas.microsoft.com/office/drawing/2014/main" id="{7D0C73E1-F738-FE16-B4BD-92ED981BFED3}"/>
              </a:ext>
            </a:extLst>
          </p:cNvPr>
          <p:cNvSpPr txBox="1">
            <a:spLocks/>
          </p:cNvSpPr>
          <p:nvPr/>
        </p:nvSpPr>
        <p:spPr>
          <a:xfrm>
            <a:off x="719999" y="1749600"/>
            <a:ext cx="7754150" cy="4370093"/>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000"/>
              </a:spcAft>
              <a:buNone/>
            </a:pPr>
            <a:r>
              <a:rPr lang="en-AU" sz="3200" b="1">
                <a:solidFill>
                  <a:srgbClr val="00295B"/>
                </a:solidFill>
              </a:rPr>
              <a:t>Innovation playlist video</a:t>
            </a:r>
            <a:endParaRPr lang="en-AU" sz="3200"/>
          </a:p>
          <a:p>
            <a:pPr marL="0" indent="0">
              <a:spcBef>
                <a:spcPts val="0"/>
              </a:spcBef>
              <a:spcAft>
                <a:spcPts val="1000"/>
              </a:spcAft>
              <a:buNone/>
            </a:pPr>
            <a:r>
              <a:rPr lang="en-AU"/>
              <a:t>Choose a video to view from the ‘Innovation playlist’.</a:t>
            </a:r>
          </a:p>
          <a:p>
            <a:pPr marL="0" indent="0">
              <a:spcBef>
                <a:spcPts val="0"/>
              </a:spcBef>
              <a:spcAft>
                <a:spcPts val="1000"/>
              </a:spcAft>
              <a:buNone/>
            </a:pPr>
            <a:r>
              <a:rPr lang="en-AU"/>
              <a:t>View the video as </a:t>
            </a:r>
            <a:r>
              <a:rPr lang="en-AU" b="1"/>
              <a:t>a learner </a:t>
            </a:r>
            <a:r>
              <a:rPr lang="en-AU"/>
              <a:t>– a learner of teaching </a:t>
            </a:r>
            <a:br>
              <a:rPr lang="en-AU"/>
            </a:br>
            <a:r>
              <a:rPr lang="en-AU"/>
              <a:t>and learning practices.</a:t>
            </a:r>
          </a:p>
          <a:p>
            <a:pPr marL="0" indent="0">
              <a:spcBef>
                <a:spcPts val="0"/>
              </a:spcBef>
              <a:spcAft>
                <a:spcPts val="1000"/>
              </a:spcAft>
              <a:buNone/>
            </a:pPr>
            <a:r>
              <a:rPr lang="en-AU"/>
              <a:t>While viewing, record what you noticed about hooking students into the learning.</a:t>
            </a:r>
          </a:p>
        </p:txBody>
      </p:sp>
      <p:sp>
        <p:nvSpPr>
          <p:cNvPr id="8" name="Title 1">
            <a:extLst>
              <a:ext uri="{FF2B5EF4-FFF2-40B4-BE49-F238E27FC236}">
                <a16:creationId xmlns:a16="http://schemas.microsoft.com/office/drawing/2014/main" id="{4881F156-B36F-A953-B33C-710BFF2D4911}"/>
              </a:ext>
            </a:extLst>
          </p:cNvPr>
          <p:cNvSpPr txBox="1">
            <a:spLocks/>
          </p:cNvSpPr>
          <p:nvPr/>
        </p:nvSpPr>
        <p:spPr>
          <a:xfrm>
            <a:off x="720001" y="540001"/>
            <a:ext cx="10297942" cy="110804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solidFill>
                  <a:schemeClr val="accent1"/>
                </a:solidFill>
              </a:rPr>
              <a:t>11.1 </a:t>
            </a:r>
            <a:r>
              <a:rPr lang="en-US" sz="3600" b="1">
                <a:solidFill>
                  <a:srgbClr val="A1DDD9"/>
                </a:solidFill>
              </a:rPr>
              <a:t>|</a:t>
            </a:r>
            <a:r>
              <a:rPr lang="en-US" sz="3600">
                <a:solidFill>
                  <a:schemeClr val="accent1"/>
                </a:solidFill>
              </a:rPr>
              <a:t> </a:t>
            </a:r>
            <a:r>
              <a:rPr lang="en-US" sz="3600" b="1">
                <a:solidFill>
                  <a:srgbClr val="077981"/>
                </a:solidFill>
                <a:latin typeface="+mn-lt"/>
              </a:rPr>
              <a:t>Designing for engagement in challenging learning</a:t>
            </a:r>
            <a:endParaRPr lang="en-AU" sz="3600">
              <a:solidFill>
                <a:schemeClr val="accent1"/>
              </a:solidFill>
            </a:endParaRPr>
          </a:p>
        </p:txBody>
      </p:sp>
      <p:pic>
        <p:nvPicPr>
          <p:cNvPr id="2" name="Picture 1" descr="A computer screen with a play button&#10;&#10;Description automatically generated">
            <a:extLst>
              <a:ext uri="{FF2B5EF4-FFF2-40B4-BE49-F238E27FC236}">
                <a16:creationId xmlns:a16="http://schemas.microsoft.com/office/drawing/2014/main" id="{4AB52D90-A914-448C-77F4-8663605654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39253" y="1319968"/>
            <a:ext cx="606093" cy="417310"/>
          </a:xfrm>
          <a:prstGeom prst="rect">
            <a:avLst/>
          </a:prstGeom>
        </p:spPr>
      </p:pic>
      <p:sp>
        <p:nvSpPr>
          <p:cNvPr id="12" name="TextBox 11">
            <a:extLst>
              <a:ext uri="{FF2B5EF4-FFF2-40B4-BE49-F238E27FC236}">
                <a16:creationId xmlns:a16="http://schemas.microsoft.com/office/drawing/2014/main" id="{553262DB-DA24-D505-3BED-3AF13E396327}"/>
              </a:ext>
            </a:extLst>
          </p:cNvPr>
          <p:cNvSpPr txBox="1"/>
          <p:nvPr/>
        </p:nvSpPr>
        <p:spPr>
          <a:xfrm>
            <a:off x="7227518" y="6376996"/>
            <a:ext cx="4114783"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What School Could Be 2024</a:t>
            </a:r>
          </a:p>
        </p:txBody>
      </p:sp>
      <p:pic>
        <p:nvPicPr>
          <p:cNvPr id="13" name="Picture 12">
            <a:hlinkClick r:id="rId4"/>
            <a:extLst>
              <a:ext uri="{FF2B5EF4-FFF2-40B4-BE49-F238E27FC236}">
                <a16:creationId xmlns:a16="http://schemas.microsoft.com/office/drawing/2014/main" id="{DDF2E684-74ED-AF06-929D-B34EDA2D6B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10577" y="2168607"/>
            <a:ext cx="2097309" cy="2097309"/>
          </a:xfrm>
          <a:prstGeom prst="rect">
            <a:avLst/>
          </a:prstGeom>
        </p:spPr>
      </p:pic>
      <p:sp>
        <p:nvSpPr>
          <p:cNvPr id="14" name="TextBox 13">
            <a:extLst>
              <a:ext uri="{FF2B5EF4-FFF2-40B4-BE49-F238E27FC236}">
                <a16:creationId xmlns:a16="http://schemas.microsoft.com/office/drawing/2014/main" id="{2684942E-E003-068F-1162-08271FEF8DE4}"/>
              </a:ext>
            </a:extLst>
          </p:cNvPr>
          <p:cNvSpPr txBox="1"/>
          <p:nvPr/>
        </p:nvSpPr>
        <p:spPr>
          <a:xfrm>
            <a:off x="8444909" y="4265915"/>
            <a:ext cx="3428645" cy="261610"/>
          </a:xfrm>
          <a:prstGeom prst="rect">
            <a:avLst/>
          </a:prstGeom>
          <a:noFill/>
        </p:spPr>
        <p:txBody>
          <a:bodyPr wrap="square">
            <a:spAutoFit/>
          </a:bodyPr>
          <a:lstStyle/>
          <a:p>
            <a:pPr algn="ctr"/>
            <a:r>
              <a:rPr lang="en-AU" sz="1100">
                <a:solidFill>
                  <a:schemeClr val="bg1">
                    <a:lumMod val="50000"/>
                  </a:schemeClr>
                </a:solidFill>
                <a:hlinkClick r:id="rId4">
                  <a:extLst>
                    <a:ext uri="{A12FA001-AC4F-418D-AE19-62706E023703}">
                      <ahyp:hlinkClr xmlns:ahyp="http://schemas.microsoft.com/office/drawing/2018/hyperlinkcolor" val="tx"/>
                    </a:ext>
                  </a:extLst>
                </a:hlinkClick>
              </a:rPr>
              <a:t>http://curriculumlearningsa.shor.tn/InnovPlaylistWSCB</a:t>
            </a:r>
            <a:endParaRPr lang="en-AU" sz="1100">
              <a:solidFill>
                <a:schemeClr val="bg1">
                  <a:lumMod val="50000"/>
                </a:schemeClr>
              </a:solidFill>
            </a:endParaRPr>
          </a:p>
        </p:txBody>
      </p:sp>
      <p:grpSp>
        <p:nvGrpSpPr>
          <p:cNvPr id="3" name="Group 2">
            <a:extLst>
              <a:ext uri="{FF2B5EF4-FFF2-40B4-BE49-F238E27FC236}">
                <a16:creationId xmlns:a16="http://schemas.microsoft.com/office/drawing/2014/main" id="{3AECA135-F7D3-B07B-EE02-75E1CBF54555}"/>
              </a:ext>
            </a:extLst>
          </p:cNvPr>
          <p:cNvGrpSpPr/>
          <p:nvPr/>
        </p:nvGrpSpPr>
        <p:grpSpPr>
          <a:xfrm>
            <a:off x="11180188" y="546220"/>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217CDDAB-E13A-A97A-4804-E339DCAB9E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7" name="Content Placeholder 6">
              <a:extLst>
                <a:ext uri="{FF2B5EF4-FFF2-40B4-BE49-F238E27FC236}">
                  <a16:creationId xmlns:a16="http://schemas.microsoft.com/office/drawing/2014/main" id="{6CACC71F-D3FE-8D63-DE83-8067E1C92E7A}"/>
                </a:ext>
              </a:extLst>
            </p:cNvPr>
            <p:cNvSpPr txBox="1">
              <a:spLocks/>
            </p:cNvSpPr>
            <p:nvPr/>
          </p:nvSpPr>
          <p:spPr>
            <a:xfrm>
              <a:off x="11180189" y="612454"/>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SY </a:t>
              </a:r>
              <a:br>
                <a:rPr lang="en-AU" sz="900" b="1">
                  <a:solidFill>
                    <a:srgbClr val="077981"/>
                  </a:solidFill>
                  <a:ea typeface="Calibri"/>
                  <a:cs typeface="Calibri"/>
                </a:rPr>
              </a:br>
              <a:r>
                <a:rPr lang="en-AU" sz="900" b="1">
                  <a:solidFill>
                    <a:srgbClr val="077981"/>
                  </a:solidFill>
                  <a:ea typeface="Calibri"/>
                  <a:cs typeface="Calibri"/>
                </a:rPr>
                <a:t>PAGES</a:t>
              </a:r>
              <a:br>
                <a:rPr lang="en-AU" sz="900" b="1">
                  <a:solidFill>
                    <a:srgbClr val="077981"/>
                  </a:solidFill>
                  <a:ea typeface="Calibri"/>
                  <a:cs typeface="Calibri"/>
                </a:rPr>
              </a:br>
              <a:r>
                <a:rPr lang="en-AU" sz="900" b="1">
                  <a:solidFill>
                    <a:srgbClr val="077981"/>
                  </a:solidFill>
                  <a:ea typeface="Calibri"/>
                  <a:cs typeface="Calibri"/>
                </a:rPr>
                <a:t>104 to</a:t>
              </a:r>
              <a:br>
                <a:rPr lang="en-AU" sz="900" b="1">
                  <a:solidFill>
                    <a:srgbClr val="077981"/>
                  </a:solidFill>
                  <a:ea typeface="Calibri"/>
                  <a:cs typeface="Calibri"/>
                </a:rPr>
              </a:br>
              <a:r>
                <a:rPr lang="en-AU" sz="900" b="1">
                  <a:solidFill>
                    <a:srgbClr val="077981"/>
                  </a:solidFill>
                  <a:ea typeface="Calibri"/>
                  <a:cs typeface="Calibri"/>
                </a:rPr>
                <a:t>106</a:t>
              </a:r>
            </a:p>
          </p:txBody>
        </p:sp>
      </p:grpSp>
    </p:spTree>
    <p:extLst>
      <p:ext uri="{BB962C8B-B14F-4D97-AF65-F5344CB8AC3E}">
        <p14:creationId xmlns:p14="http://schemas.microsoft.com/office/powerpoint/2010/main" val="120337910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727833"/>
            <a:ext cx="2958866" cy="2248744"/>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Hook students into the learning</a:t>
            </a:r>
            <a:endParaRPr lang="en-AU" sz="32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157</a:t>
            </a:fld>
            <a:endParaRPr lang="en-US"/>
          </a:p>
        </p:txBody>
      </p:sp>
      <p:sp>
        <p:nvSpPr>
          <p:cNvPr id="6" name="TextBox 5">
            <a:extLst>
              <a:ext uri="{FF2B5EF4-FFF2-40B4-BE49-F238E27FC236}">
                <a16:creationId xmlns:a16="http://schemas.microsoft.com/office/drawing/2014/main" id="{7F148ED8-9544-9EB3-6850-544790FC90FA}"/>
              </a:ext>
            </a:extLst>
          </p:cNvPr>
          <p:cNvSpPr txBox="1"/>
          <p:nvPr/>
        </p:nvSpPr>
        <p:spPr>
          <a:xfrm>
            <a:off x="7127311" y="6376996"/>
            <a:ext cx="4214990"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PAGES 104 to 106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a:t>
            </a:r>
            <a:r>
              <a:rPr kumimoji="0" lang="en-AU" sz="1100" b="0" i="0" u="none" strike="noStrike" kern="1200" cap="none" spc="0" normalizeH="0" baseline="0" noProof="0" err="1">
                <a:ln>
                  <a:noFill/>
                </a:ln>
                <a:solidFill>
                  <a:schemeClr val="bg1">
                    <a:lumMod val="50000"/>
                  </a:schemeClr>
                </a:solidFill>
                <a:effectLst/>
                <a:uLnTx/>
                <a:uFillTx/>
                <a:latin typeface="Calibri" panose="020F0502020204030204"/>
                <a:ea typeface="+mn-ea"/>
                <a:cs typeface="+mn-cs"/>
              </a:rPr>
              <a:t>Wiliam</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 2019b</a:t>
            </a:r>
          </a:p>
        </p:txBody>
      </p:sp>
      <p:pic>
        <p:nvPicPr>
          <p:cNvPr id="8" name="Content Placeholder 7">
            <a:hlinkClick r:id="rId3"/>
            <a:extLst>
              <a:ext uri="{FF2B5EF4-FFF2-40B4-BE49-F238E27FC236}">
                <a16:creationId xmlns:a16="http://schemas.microsoft.com/office/drawing/2014/main" id="{3173BD98-DE71-73A5-522D-7889AE9F669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44005" y="1727833"/>
            <a:ext cx="5695130" cy="4351335"/>
          </a:xfrm>
          <a:prstGeom prst="rect">
            <a:avLst/>
          </a:prstGeom>
        </p:spPr>
      </p:pic>
      <p:pic>
        <p:nvPicPr>
          <p:cNvPr id="10" name="Picture 9" descr="A computer screen with a play button&#10;&#10;Description automatically generated">
            <a:extLst>
              <a:ext uri="{FF2B5EF4-FFF2-40B4-BE49-F238E27FC236}">
                <a16:creationId xmlns:a16="http://schemas.microsoft.com/office/drawing/2014/main" id="{858C19ED-09D1-72B4-5945-08962516AD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40000"/>
            <a:ext cx="606093" cy="417310"/>
          </a:xfrm>
          <a:prstGeom prst="rect">
            <a:avLst/>
          </a:prstGeom>
        </p:spPr>
      </p:pic>
      <p:sp>
        <p:nvSpPr>
          <p:cNvPr id="5" name="Title 1">
            <a:extLst>
              <a:ext uri="{FF2B5EF4-FFF2-40B4-BE49-F238E27FC236}">
                <a16:creationId xmlns:a16="http://schemas.microsoft.com/office/drawing/2014/main" id="{50999DC4-43D1-7B87-AE84-E194A2CFB398}"/>
              </a:ext>
            </a:extLst>
          </p:cNvPr>
          <p:cNvSpPr txBox="1">
            <a:spLocks/>
          </p:cNvSpPr>
          <p:nvPr/>
        </p:nvSpPr>
        <p:spPr>
          <a:xfrm>
            <a:off x="720001" y="540001"/>
            <a:ext cx="10297942" cy="81033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solidFill>
                  <a:schemeClr val="accent1"/>
                </a:solidFill>
              </a:rPr>
              <a:t>11.1 </a:t>
            </a:r>
            <a:r>
              <a:rPr lang="en-US" sz="3600" b="1">
                <a:solidFill>
                  <a:srgbClr val="A1DDD9"/>
                </a:solidFill>
              </a:rPr>
              <a:t>|</a:t>
            </a:r>
            <a:r>
              <a:rPr lang="en-US" sz="3600">
                <a:solidFill>
                  <a:schemeClr val="accent1"/>
                </a:solidFill>
              </a:rPr>
              <a:t> </a:t>
            </a:r>
            <a:r>
              <a:rPr lang="en-US" sz="3600" b="1">
                <a:solidFill>
                  <a:srgbClr val="077981"/>
                </a:solidFill>
                <a:latin typeface="+mn-lt"/>
              </a:rPr>
              <a:t>Designing for engagement in challenging learning</a:t>
            </a:r>
            <a:endParaRPr lang="en-AU" sz="3600">
              <a:solidFill>
                <a:schemeClr val="accent1"/>
              </a:solidFill>
            </a:endParaRPr>
          </a:p>
        </p:txBody>
      </p:sp>
    </p:spTree>
    <p:extLst>
      <p:ext uri="{BB962C8B-B14F-4D97-AF65-F5344CB8AC3E}">
        <p14:creationId xmlns:p14="http://schemas.microsoft.com/office/powerpoint/2010/main" val="160719666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158</a:t>
            </a:fld>
            <a:endParaRPr lang="en-US"/>
          </a:p>
        </p:txBody>
      </p:sp>
      <p:sp>
        <p:nvSpPr>
          <p:cNvPr id="6" name="Content Placeholder 6">
            <a:extLst>
              <a:ext uri="{FF2B5EF4-FFF2-40B4-BE49-F238E27FC236}">
                <a16:creationId xmlns:a16="http://schemas.microsoft.com/office/drawing/2014/main" id="{7D0C73E1-F738-FE16-B4BD-92ED981BFED3}"/>
              </a:ext>
            </a:extLst>
          </p:cNvPr>
          <p:cNvSpPr txBox="1">
            <a:spLocks/>
          </p:cNvSpPr>
          <p:nvPr/>
        </p:nvSpPr>
        <p:spPr>
          <a:xfrm>
            <a:off x="719999" y="1749600"/>
            <a:ext cx="10925348" cy="4370093"/>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000"/>
              </a:spcAft>
              <a:buNone/>
            </a:pPr>
            <a:r>
              <a:rPr lang="en-AU" sz="3200" b="1" dirty="0">
                <a:solidFill>
                  <a:srgbClr val="00295B"/>
                </a:solidFill>
              </a:rPr>
              <a:t>Share what you noticed</a:t>
            </a:r>
            <a:endParaRPr lang="en-AU" sz="3200" dirty="0"/>
          </a:p>
          <a:p>
            <a:pPr marL="0" indent="0">
              <a:spcBef>
                <a:spcPts val="0"/>
              </a:spcBef>
              <a:spcAft>
                <a:spcPts val="500"/>
              </a:spcAft>
              <a:buNone/>
            </a:pPr>
            <a:r>
              <a:rPr lang="en-AU" dirty="0"/>
              <a:t>In small groups, share and discuss your thinking using the questions:</a:t>
            </a:r>
          </a:p>
          <a:p>
            <a:pPr>
              <a:spcBef>
                <a:spcPts val="0"/>
              </a:spcBef>
              <a:spcAft>
                <a:spcPts val="500"/>
              </a:spcAft>
            </a:pPr>
            <a:r>
              <a:rPr lang="en-AU" dirty="0"/>
              <a:t>What did I notice about hooking students into the learning from </a:t>
            </a:r>
            <a:br>
              <a:rPr lang="en-AU" dirty="0"/>
            </a:br>
            <a:r>
              <a:rPr lang="en-AU" dirty="0"/>
              <a:t>the videos? Consider your selected video from the Innovation Playlist, and Dylan </a:t>
            </a:r>
            <a:r>
              <a:rPr lang="en-AU" dirty="0" err="1"/>
              <a:t>Wiliam</a:t>
            </a:r>
            <a:r>
              <a:rPr lang="en-AU" dirty="0"/>
              <a:t>.</a:t>
            </a:r>
          </a:p>
          <a:p>
            <a:pPr>
              <a:spcBef>
                <a:spcPts val="0"/>
              </a:spcBef>
              <a:spcAft>
                <a:spcPts val="500"/>
              </a:spcAft>
            </a:pPr>
            <a:r>
              <a:rPr lang="en-AU" dirty="0"/>
              <a:t>How can this serve as inspiration for educators at our school when designing ‘learning hooks’?</a:t>
            </a:r>
          </a:p>
          <a:p>
            <a:pPr marL="0" indent="0">
              <a:buNone/>
            </a:pPr>
            <a:endParaRPr lang="en-AU" dirty="0"/>
          </a:p>
        </p:txBody>
      </p:sp>
      <p:sp>
        <p:nvSpPr>
          <p:cNvPr id="8" name="Title 1">
            <a:extLst>
              <a:ext uri="{FF2B5EF4-FFF2-40B4-BE49-F238E27FC236}">
                <a16:creationId xmlns:a16="http://schemas.microsoft.com/office/drawing/2014/main" id="{4881F156-B36F-A953-B33C-710BFF2D4911}"/>
              </a:ext>
            </a:extLst>
          </p:cNvPr>
          <p:cNvSpPr txBox="1">
            <a:spLocks/>
          </p:cNvSpPr>
          <p:nvPr/>
        </p:nvSpPr>
        <p:spPr>
          <a:xfrm>
            <a:off x="720001" y="540001"/>
            <a:ext cx="10297942" cy="110804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solidFill>
                  <a:schemeClr val="accent1"/>
                </a:solidFill>
              </a:rPr>
              <a:t>11.1 </a:t>
            </a:r>
            <a:r>
              <a:rPr lang="en-US" sz="3600" b="1">
                <a:solidFill>
                  <a:srgbClr val="A1DDD9"/>
                </a:solidFill>
              </a:rPr>
              <a:t>|</a:t>
            </a:r>
            <a:r>
              <a:rPr lang="en-US" sz="3600">
                <a:solidFill>
                  <a:schemeClr val="accent1"/>
                </a:solidFill>
              </a:rPr>
              <a:t> </a:t>
            </a:r>
            <a:r>
              <a:rPr lang="en-US" sz="3600" b="1">
                <a:solidFill>
                  <a:srgbClr val="077981"/>
                </a:solidFill>
                <a:latin typeface="+mn-lt"/>
              </a:rPr>
              <a:t>Designing for engagement in challenging learning</a:t>
            </a:r>
            <a:endParaRPr lang="en-AU" sz="3600">
              <a:solidFill>
                <a:schemeClr val="accent1"/>
              </a:solidFill>
            </a:endParaRPr>
          </a:p>
        </p:txBody>
      </p:sp>
      <p:sp>
        <p:nvSpPr>
          <p:cNvPr id="12" name="TextBox 11">
            <a:extLst>
              <a:ext uri="{FF2B5EF4-FFF2-40B4-BE49-F238E27FC236}">
                <a16:creationId xmlns:a16="http://schemas.microsoft.com/office/drawing/2014/main" id="{553262DB-DA24-D505-3BED-3AF13E396327}"/>
              </a:ext>
            </a:extLst>
          </p:cNvPr>
          <p:cNvSpPr txBox="1"/>
          <p:nvPr/>
        </p:nvSpPr>
        <p:spPr>
          <a:xfrm>
            <a:off x="8559209" y="6376996"/>
            <a:ext cx="278309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PAGES 104 to 106</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3" name="Picture 2" descr="A group of people with speech bubbles&#10;&#10;Description automatically generated">
            <a:extLst>
              <a:ext uri="{FF2B5EF4-FFF2-40B4-BE49-F238E27FC236}">
                <a16:creationId xmlns:a16="http://schemas.microsoft.com/office/drawing/2014/main" id="{EAA7A116-5755-CE2B-6869-0EDB81986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420278893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027056" cy="1161209"/>
          </a:xfrm>
        </p:spPr>
        <p:txBody>
          <a:bodyPr lIns="0" tIns="0" rIns="0" bIns="0" anchor="t" anchorCtr="0">
            <a:noAutofit/>
          </a:bodyPr>
          <a:lstStyle/>
          <a:p>
            <a:r>
              <a:rPr lang="en-US" sz="3600">
                <a:solidFill>
                  <a:schemeClr val="accent1"/>
                </a:solidFill>
              </a:rPr>
              <a:t>11.1 </a:t>
            </a:r>
            <a:r>
              <a:rPr lang="en-US" sz="3600" b="1">
                <a:solidFill>
                  <a:srgbClr val="A1DDD9"/>
                </a:solidFill>
              </a:rPr>
              <a:t>|</a:t>
            </a:r>
            <a:r>
              <a:rPr lang="en-US" sz="3600">
                <a:solidFill>
                  <a:schemeClr val="accent1"/>
                </a:solidFill>
              </a:rPr>
              <a:t> </a:t>
            </a:r>
            <a:r>
              <a:rPr lang="en-US" sz="3600" b="1">
                <a:solidFill>
                  <a:srgbClr val="077981"/>
                </a:solidFill>
                <a:latin typeface="+mn-lt"/>
              </a:rPr>
              <a:t>Designing for engagement in challenging learning</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159</a:t>
            </a:fld>
            <a:endParaRPr lang="en-US"/>
          </a:p>
        </p:txBody>
      </p:sp>
      <p:sp>
        <p:nvSpPr>
          <p:cNvPr id="4" name="Content Placeholder 6">
            <a:extLst>
              <a:ext uri="{FF2B5EF4-FFF2-40B4-BE49-F238E27FC236}">
                <a16:creationId xmlns:a16="http://schemas.microsoft.com/office/drawing/2014/main" id="{55BE83B8-DFF5-8D76-AA72-27420CD9F143}"/>
              </a:ext>
            </a:extLst>
          </p:cNvPr>
          <p:cNvSpPr txBox="1">
            <a:spLocks/>
          </p:cNvSpPr>
          <p:nvPr/>
        </p:nvSpPr>
        <p:spPr>
          <a:xfrm>
            <a:off x="719998" y="1749600"/>
            <a:ext cx="7595663" cy="329304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000"/>
              </a:spcAft>
              <a:buNone/>
            </a:pPr>
            <a:r>
              <a:rPr lang="en-AU" sz="3200" b="1">
                <a:solidFill>
                  <a:srgbClr val="00295B"/>
                </a:solidFill>
              </a:rPr>
              <a:t>Planning to hook students into the learning</a:t>
            </a:r>
            <a:endParaRPr lang="en-AU" sz="3200"/>
          </a:p>
          <a:p>
            <a:pPr marL="0" indent="0">
              <a:spcBef>
                <a:spcPts val="0"/>
              </a:spcBef>
              <a:spcAft>
                <a:spcPts val="500"/>
              </a:spcAft>
              <a:buNone/>
            </a:pPr>
            <a:r>
              <a:rPr lang="en-AU" sz="2800"/>
              <a:t>In your small groups, discuss:</a:t>
            </a:r>
          </a:p>
          <a:p>
            <a:pPr marL="0" indent="0">
              <a:spcBef>
                <a:spcPts val="0"/>
              </a:spcBef>
              <a:spcAft>
                <a:spcPts val="1000"/>
              </a:spcAft>
              <a:buNone/>
            </a:pPr>
            <a:r>
              <a:rPr lang="en-AU" sz="2800"/>
              <a:t>What are some strategies you might try for hooking students into learning?</a:t>
            </a:r>
          </a:p>
          <a:p>
            <a:pPr marL="0" indent="0">
              <a:spcBef>
                <a:spcPts val="0"/>
              </a:spcBef>
              <a:spcAft>
                <a:spcPts val="1000"/>
              </a:spcAft>
              <a:buNone/>
            </a:pPr>
            <a:r>
              <a:rPr lang="en-AU"/>
              <a:t>Record your thinking on page 106 of the secondary years companion.</a:t>
            </a:r>
            <a:endParaRPr lang="en-AU" sz="2800"/>
          </a:p>
        </p:txBody>
      </p:sp>
      <p:pic>
        <p:nvPicPr>
          <p:cNvPr id="6" name="Picture 5">
            <a:extLst>
              <a:ext uri="{FF2B5EF4-FFF2-40B4-BE49-F238E27FC236}">
                <a16:creationId xmlns:a16="http://schemas.microsoft.com/office/drawing/2014/main" id="{9011B99E-CA5C-FE75-4F36-572AEF829AB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815356"/>
            <a:ext cx="2287055" cy="3227288"/>
          </a:xfrm>
          <a:prstGeom prst="rect">
            <a:avLst/>
          </a:prstGeom>
          <a:ln>
            <a:solidFill>
              <a:schemeClr val="bg2"/>
            </a:solidFill>
          </a:ln>
          <a:effectLst>
            <a:outerShdw blurRad="50800" dist="38100" dir="2700000" algn="tl" rotWithShape="0">
              <a:prstClr val="black">
                <a:alpha val="40000"/>
              </a:prstClr>
            </a:outerShdw>
          </a:effectLst>
        </p:spPr>
      </p:pic>
      <p:pic>
        <p:nvPicPr>
          <p:cNvPr id="8" name="Picture 7" descr="A question mark and light bulb&#10;&#10;Description automatically generated">
            <a:extLst>
              <a:ext uri="{FF2B5EF4-FFF2-40B4-BE49-F238E27FC236}">
                <a16:creationId xmlns:a16="http://schemas.microsoft.com/office/drawing/2014/main" id="{3109F800-BD20-E8D2-EBD6-13023A167D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3749" y="1517464"/>
            <a:ext cx="581597" cy="595783"/>
          </a:xfrm>
          <a:prstGeom prst="rect">
            <a:avLst/>
          </a:prstGeom>
        </p:spPr>
      </p:pic>
      <p:sp>
        <p:nvSpPr>
          <p:cNvPr id="13" name="TextBox 12">
            <a:extLst>
              <a:ext uri="{FF2B5EF4-FFF2-40B4-BE49-F238E27FC236}">
                <a16:creationId xmlns:a16="http://schemas.microsoft.com/office/drawing/2014/main" id="{9172ADD9-46DF-790F-C595-EDB5384C5390}"/>
              </a:ext>
            </a:extLst>
          </p:cNvPr>
          <p:cNvSpPr txBox="1"/>
          <p:nvPr/>
        </p:nvSpPr>
        <p:spPr>
          <a:xfrm>
            <a:off x="8559209" y="6376996"/>
            <a:ext cx="278309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SY PAGES 104 to 106</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14" name="Picture 13" descr="A group of people with speech bubbles&#10;&#10;Description automatically generated">
            <a:extLst>
              <a:ext uri="{FF2B5EF4-FFF2-40B4-BE49-F238E27FC236}">
                <a16:creationId xmlns:a16="http://schemas.microsoft.com/office/drawing/2014/main" id="{5392EFE2-59DF-E636-5979-5F2DC0C514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165711957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ACA6E8-8DF4-A47D-C6C5-CC43BA5B71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875030">
            <a:off x="7958923" y="2807655"/>
            <a:ext cx="1717622" cy="2433299"/>
          </a:xfrm>
          <a:prstGeom prst="rect">
            <a:avLst/>
          </a:prstGeom>
          <a:ln>
            <a:noFill/>
          </a:ln>
          <a:effectLst>
            <a:outerShdw blurRad="50800" dist="38100" dir="2700000" algn="tl" rotWithShape="0">
              <a:prstClr val="black">
                <a:alpha val="40000"/>
              </a:prstClr>
            </a:outerShdw>
          </a:effectLst>
        </p:spPr>
      </p:pic>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p:txBody>
          <a:bodyPr/>
          <a:lstStyle/>
          <a:p>
            <a:r>
              <a:rPr lang="en-US" sz="4800" b="0"/>
              <a:t>SECTION 12 </a:t>
            </a:r>
            <a:r>
              <a:rPr lang="en-US" sz="4800" b="0">
                <a:solidFill>
                  <a:srgbClr val="56C4CF"/>
                </a:solidFill>
              </a:rPr>
              <a:t>|</a:t>
            </a:r>
            <a:r>
              <a:rPr lang="en-US" sz="4800" b="0"/>
              <a:t> </a:t>
            </a:r>
            <a:r>
              <a:rPr lang="en-US" sz="4800"/>
              <a:t>Teachers as learners</a:t>
            </a:r>
            <a:endParaRPr lang="en-AU" sz="4800"/>
          </a:p>
        </p:txBody>
      </p:sp>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581175" y="2391814"/>
            <a:ext cx="1717623" cy="2433299"/>
          </a:xfrm>
          <a:prstGeom prst="rect">
            <a:avLst/>
          </a:prstGeom>
          <a:ln>
            <a:noFill/>
          </a:ln>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266F7E02-2609-3780-FF11-61241E9E9568}"/>
              </a:ext>
            </a:extLst>
          </p:cNvPr>
          <p:cNvSpPr txBox="1"/>
          <p:nvPr/>
        </p:nvSpPr>
        <p:spPr>
          <a:xfrm>
            <a:off x="6325645" y="6376996"/>
            <a:ext cx="456093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or SY COMPANION PAGES 62 to 63 (PY); 40 to 41 (SY)</a:t>
            </a:r>
          </a:p>
        </p:txBody>
      </p:sp>
    </p:spTree>
    <p:extLst>
      <p:ext uri="{BB962C8B-B14F-4D97-AF65-F5344CB8AC3E}">
        <p14:creationId xmlns:p14="http://schemas.microsoft.com/office/powerpoint/2010/main" val="359407574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12.1 </a:t>
            </a:r>
            <a:r>
              <a:rPr lang="en-US" sz="3600" b="1">
                <a:solidFill>
                  <a:srgbClr val="A1DDD9"/>
                </a:solidFill>
              </a:rPr>
              <a:t>|</a:t>
            </a:r>
            <a:r>
              <a:rPr lang="en-US" sz="3600">
                <a:solidFill>
                  <a:schemeClr val="accent1"/>
                </a:solidFill>
              </a:rPr>
              <a:t> </a:t>
            </a:r>
            <a:r>
              <a:rPr lang="en-US" sz="3600" b="1">
                <a:solidFill>
                  <a:srgbClr val="077981"/>
                </a:solidFill>
                <a:latin typeface="+mn-lt"/>
              </a:rPr>
              <a:t>Reflecting on our practice</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161</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44005" y="1406214"/>
            <a:ext cx="5695130" cy="4351336"/>
          </a:xfrm>
          <a:prstGeom prst="rect">
            <a:avLst/>
          </a:prstGeom>
        </p:spPr>
      </p:pic>
      <p:sp>
        <p:nvSpPr>
          <p:cNvPr id="3" name="TextBox 2">
            <a:extLst>
              <a:ext uri="{FF2B5EF4-FFF2-40B4-BE49-F238E27FC236}">
                <a16:creationId xmlns:a16="http://schemas.microsoft.com/office/drawing/2014/main" id="{620F8A81-C0BC-A8E9-0F75-F5E4F4720096}"/>
              </a:ext>
            </a:extLst>
          </p:cNvPr>
          <p:cNvSpPr txBox="1"/>
          <p:nvPr/>
        </p:nvSpPr>
        <p:spPr>
          <a:xfrm>
            <a:off x="7893787"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Department for Education 2024c</a:t>
            </a: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1340221"/>
            <a:ext cx="606093" cy="417310"/>
          </a:xfrm>
          <a:prstGeom prst="rect">
            <a:avLst/>
          </a:prstGeom>
        </p:spPr>
      </p:pic>
      <p:sp>
        <p:nvSpPr>
          <p:cNvPr id="5" name="Content Placeholder 6">
            <a:extLst>
              <a:ext uri="{FF2B5EF4-FFF2-40B4-BE49-F238E27FC236}">
                <a16:creationId xmlns:a16="http://schemas.microsoft.com/office/drawing/2014/main" id="{5B550BCD-973E-27EF-5A89-ADCD7EC13B1B}"/>
              </a:ext>
            </a:extLst>
          </p:cNvPr>
          <p:cNvSpPr>
            <a:spLocks noGrp="1"/>
          </p:cNvSpPr>
          <p:nvPr>
            <p:ph idx="1"/>
          </p:nvPr>
        </p:nvSpPr>
        <p:spPr>
          <a:xfrm>
            <a:off x="720000" y="1406214"/>
            <a:ext cx="2856918" cy="4351338"/>
          </a:xfrm>
        </p:spPr>
        <p:txBody>
          <a:bodyPr vert="horz" wrap="square" lIns="0" tIns="0" rIns="0" bIns="0" rtlCol="0" anchor="t">
            <a:noAutofit/>
          </a:bodyPr>
          <a:lstStyle/>
          <a:p>
            <a:pPr marL="0" indent="0">
              <a:buNone/>
            </a:pPr>
            <a:r>
              <a:rPr lang="en-AU">
                <a:ea typeface="Calibri"/>
                <a:cs typeface="Calibri"/>
              </a:rPr>
              <a:t>Before we reflect, consider these ideas from Ron Berger and Gwyn ap </a:t>
            </a:r>
            <a:r>
              <a:rPr lang="en-AU" err="1">
                <a:ea typeface="Calibri"/>
                <a:cs typeface="Calibri"/>
              </a:rPr>
              <a:t>Harri</a:t>
            </a:r>
            <a:r>
              <a:rPr lang="en-AU">
                <a:ea typeface="Calibri"/>
                <a:cs typeface="Calibri"/>
              </a:rPr>
              <a:t>.</a:t>
            </a:r>
          </a:p>
        </p:txBody>
      </p:sp>
      <p:grpSp>
        <p:nvGrpSpPr>
          <p:cNvPr id="11" name="Group 10">
            <a:extLst>
              <a:ext uri="{FF2B5EF4-FFF2-40B4-BE49-F238E27FC236}">
                <a16:creationId xmlns:a16="http://schemas.microsoft.com/office/drawing/2014/main" id="{86261D34-9B7B-B3A6-3D81-F29F8B139D53}"/>
              </a:ext>
            </a:extLst>
          </p:cNvPr>
          <p:cNvGrpSpPr/>
          <p:nvPr/>
        </p:nvGrpSpPr>
        <p:grpSpPr>
          <a:xfrm>
            <a:off x="11180189" y="548411"/>
            <a:ext cx="465158" cy="653197"/>
            <a:chOff x="11180189" y="545258"/>
            <a:chExt cx="465158" cy="653197"/>
          </a:xfrm>
        </p:grpSpPr>
        <p:pic>
          <p:nvPicPr>
            <p:cNvPr id="12" name="Picture 11" descr="A black and blue rectangle with a corner&#10;&#10;Description automatically generated">
              <a:extLst>
                <a:ext uri="{FF2B5EF4-FFF2-40B4-BE49-F238E27FC236}">
                  <a16:creationId xmlns:a16="http://schemas.microsoft.com/office/drawing/2014/main" id="{9CE04A05-13D0-F274-A285-566710310F4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3" name="Content Placeholder 6">
              <a:extLst>
                <a:ext uri="{FF2B5EF4-FFF2-40B4-BE49-F238E27FC236}">
                  <a16:creationId xmlns:a16="http://schemas.microsoft.com/office/drawing/2014/main" id="{BEC304DD-92F6-367B-E7B7-2BCE7DE0E612}"/>
                </a:ext>
              </a:extLst>
            </p:cNvPr>
            <p:cNvSpPr txBox="1">
              <a:spLocks/>
            </p:cNvSpPr>
            <p:nvPr/>
          </p:nvSpPr>
          <p:spPr>
            <a:xfrm>
              <a:off x="11180189" y="612454"/>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SY </a:t>
              </a:r>
              <a:br>
                <a:rPr lang="en-AU" sz="900" b="1">
                  <a:solidFill>
                    <a:srgbClr val="077981"/>
                  </a:solidFill>
                  <a:ea typeface="Calibri"/>
                  <a:cs typeface="Calibri"/>
                </a:rPr>
              </a:br>
              <a:r>
                <a:rPr lang="en-AU" sz="900" b="1">
                  <a:solidFill>
                    <a:srgbClr val="077981"/>
                  </a:solidFill>
                  <a:ea typeface="Calibri"/>
                  <a:cs typeface="Calibri"/>
                </a:rPr>
                <a:t>PAGES </a:t>
              </a:r>
              <a:br>
                <a:rPr lang="en-AU" sz="900" b="1">
                  <a:solidFill>
                    <a:srgbClr val="077981"/>
                  </a:solidFill>
                  <a:ea typeface="Calibri"/>
                  <a:cs typeface="Calibri"/>
                </a:rPr>
              </a:br>
              <a:r>
                <a:rPr lang="en-AU" sz="900" b="1">
                  <a:solidFill>
                    <a:srgbClr val="077981"/>
                  </a:solidFill>
                  <a:ea typeface="Calibri"/>
                  <a:cs typeface="Calibri"/>
                </a:rPr>
                <a:t>40 to</a:t>
              </a:r>
              <a:br>
                <a:rPr lang="en-AU" sz="900" b="1">
                  <a:solidFill>
                    <a:srgbClr val="077981"/>
                  </a:solidFill>
                  <a:ea typeface="Calibri"/>
                  <a:cs typeface="Calibri"/>
                </a:rPr>
              </a:br>
              <a:r>
                <a:rPr lang="en-AU" sz="900" b="1">
                  <a:solidFill>
                    <a:srgbClr val="077981"/>
                  </a:solidFill>
                  <a:ea typeface="Calibri"/>
                  <a:cs typeface="Calibri"/>
                </a:rPr>
                <a:t>41</a:t>
              </a:r>
            </a:p>
          </p:txBody>
        </p:sp>
      </p:grpSp>
      <p:grpSp>
        <p:nvGrpSpPr>
          <p:cNvPr id="14" name="Group 13">
            <a:extLst>
              <a:ext uri="{FF2B5EF4-FFF2-40B4-BE49-F238E27FC236}">
                <a16:creationId xmlns:a16="http://schemas.microsoft.com/office/drawing/2014/main" id="{8EC0AB61-120A-4CA5-BD64-35C0B86CEBB5}"/>
              </a:ext>
            </a:extLst>
          </p:cNvPr>
          <p:cNvGrpSpPr/>
          <p:nvPr/>
        </p:nvGrpSpPr>
        <p:grpSpPr>
          <a:xfrm>
            <a:off x="10590826" y="540000"/>
            <a:ext cx="465158" cy="653197"/>
            <a:chOff x="11180189" y="545258"/>
            <a:chExt cx="465158" cy="653197"/>
          </a:xfrm>
        </p:grpSpPr>
        <p:pic>
          <p:nvPicPr>
            <p:cNvPr id="15" name="Picture 14" descr="A black and blue rectangle with a corner&#10;&#10;Description automatically generated">
              <a:extLst>
                <a:ext uri="{FF2B5EF4-FFF2-40B4-BE49-F238E27FC236}">
                  <a16:creationId xmlns:a16="http://schemas.microsoft.com/office/drawing/2014/main" id="{8E656E02-8D7A-7F6B-E3A5-B9DF740D73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6" name="Content Placeholder 6">
              <a:extLst>
                <a:ext uri="{FF2B5EF4-FFF2-40B4-BE49-F238E27FC236}">
                  <a16:creationId xmlns:a16="http://schemas.microsoft.com/office/drawing/2014/main" id="{00CC6366-7DA5-ACD3-5CA2-F7CA01FC2699}"/>
                </a:ext>
              </a:extLst>
            </p:cNvPr>
            <p:cNvSpPr txBox="1">
              <a:spLocks/>
            </p:cNvSpPr>
            <p:nvPr/>
          </p:nvSpPr>
          <p:spPr>
            <a:xfrm>
              <a:off x="11180189" y="612454"/>
              <a:ext cx="465158" cy="57631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900" b="1">
                  <a:solidFill>
                    <a:srgbClr val="077981"/>
                  </a:solidFill>
                  <a:ea typeface="Calibri"/>
                  <a:cs typeface="Calibri"/>
                </a:rPr>
                <a:t>PY </a:t>
              </a:r>
              <a:br>
                <a:rPr lang="en-AU" sz="900" b="1">
                  <a:solidFill>
                    <a:srgbClr val="077981"/>
                  </a:solidFill>
                  <a:ea typeface="Calibri"/>
                  <a:cs typeface="Calibri"/>
                </a:rPr>
              </a:br>
              <a:r>
                <a:rPr lang="en-AU" sz="900" b="1">
                  <a:solidFill>
                    <a:srgbClr val="077981"/>
                  </a:solidFill>
                  <a:ea typeface="Calibri"/>
                  <a:cs typeface="Calibri"/>
                </a:rPr>
                <a:t>PAGES </a:t>
              </a:r>
              <a:br>
                <a:rPr lang="en-AU" sz="900" b="1">
                  <a:solidFill>
                    <a:srgbClr val="077981"/>
                  </a:solidFill>
                  <a:ea typeface="Calibri"/>
                  <a:cs typeface="Calibri"/>
                </a:rPr>
              </a:br>
              <a:r>
                <a:rPr lang="en-AU" sz="900" b="1">
                  <a:solidFill>
                    <a:srgbClr val="077981"/>
                  </a:solidFill>
                  <a:ea typeface="Calibri"/>
                  <a:cs typeface="Calibri"/>
                </a:rPr>
                <a:t>62 to</a:t>
              </a:r>
              <a:br>
                <a:rPr lang="en-AU" sz="900" b="1">
                  <a:solidFill>
                    <a:srgbClr val="077981"/>
                  </a:solidFill>
                  <a:ea typeface="Calibri"/>
                  <a:cs typeface="Calibri"/>
                </a:rPr>
              </a:br>
              <a:r>
                <a:rPr lang="en-AU" sz="900" b="1">
                  <a:solidFill>
                    <a:srgbClr val="077981"/>
                  </a:solidFill>
                  <a:ea typeface="Calibri"/>
                  <a:cs typeface="Calibri"/>
                </a:rPr>
                <a:t>63</a:t>
              </a:r>
            </a:p>
          </p:txBody>
        </p:sp>
      </p:grpSp>
    </p:spTree>
    <p:extLst>
      <p:ext uri="{BB962C8B-B14F-4D97-AF65-F5344CB8AC3E}">
        <p14:creationId xmlns:p14="http://schemas.microsoft.com/office/powerpoint/2010/main" val="279347947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12.1 </a:t>
            </a:r>
            <a:r>
              <a:rPr lang="en-US" sz="3600" b="1">
                <a:solidFill>
                  <a:srgbClr val="A1DDD9"/>
                </a:solidFill>
              </a:rPr>
              <a:t>|</a:t>
            </a:r>
            <a:r>
              <a:rPr lang="en-US" sz="3600">
                <a:solidFill>
                  <a:schemeClr val="accent1"/>
                </a:solidFill>
              </a:rPr>
              <a:t> </a:t>
            </a:r>
            <a:r>
              <a:rPr lang="en-US" sz="3600" b="1">
                <a:solidFill>
                  <a:srgbClr val="077981"/>
                </a:solidFill>
                <a:latin typeface="+mn-lt"/>
              </a:rPr>
              <a:t>Reflecting on our practice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6904483" cy="4849252"/>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Individual reflection</a:t>
            </a:r>
          </a:p>
          <a:p>
            <a:pPr marL="0" indent="0">
              <a:lnSpc>
                <a:spcPct val="100000"/>
              </a:lnSpc>
              <a:spcBef>
                <a:spcPts val="0"/>
              </a:spcBef>
              <a:spcAft>
                <a:spcPts val="1000"/>
              </a:spcAft>
              <a:buNone/>
            </a:pPr>
            <a:r>
              <a:rPr lang="en-AU" b="1">
                <a:ea typeface="Calibri"/>
                <a:cs typeface="Calibri"/>
              </a:rPr>
              <a:t>Individually, record your thinking on page 62 (primary years) or page 40 (secondary years) of your companion.</a:t>
            </a:r>
            <a:endParaRPr lang="en-AU" b="1"/>
          </a:p>
          <a:p>
            <a:pPr marL="0" indent="0">
              <a:spcBef>
                <a:spcPts val="0"/>
              </a:spcBef>
              <a:spcAft>
                <a:spcPts val="500"/>
              </a:spcAft>
              <a:buNone/>
            </a:pPr>
            <a:r>
              <a:rPr lang="en-AU" sz="2800">
                <a:ea typeface="Calibri"/>
                <a:cs typeface="Calibri"/>
              </a:rPr>
              <a:t>What are you feeling proud of this term:</a:t>
            </a:r>
          </a:p>
          <a:p>
            <a:pPr>
              <a:spcBef>
                <a:spcPts val="0"/>
              </a:spcBef>
              <a:spcAft>
                <a:spcPts val="500"/>
              </a:spcAft>
            </a:pPr>
            <a:r>
              <a:rPr lang="en-AU" sz="2800">
                <a:ea typeface="Calibri"/>
                <a:cs typeface="Calibri"/>
              </a:rPr>
              <a:t>in relation to strengthening your pedagogy?</a:t>
            </a:r>
          </a:p>
          <a:p>
            <a:pPr>
              <a:spcBef>
                <a:spcPts val="0"/>
              </a:spcBef>
              <a:spcAft>
                <a:spcPts val="1000"/>
              </a:spcAft>
            </a:pPr>
            <a:r>
              <a:rPr lang="en-AU" sz="2800">
                <a:ea typeface="Calibri"/>
                <a:cs typeface="Calibri"/>
              </a:rPr>
              <a:t>in relation to creating a strong learning culture?</a:t>
            </a:r>
          </a:p>
          <a:p>
            <a:pPr marL="0" indent="0">
              <a:spcBef>
                <a:spcPts val="0"/>
              </a:spcBef>
              <a:spcAft>
                <a:spcPts val="1000"/>
              </a:spcAft>
              <a:buNone/>
            </a:pPr>
            <a:r>
              <a:rPr lang="en-AU" sz="2800">
                <a:ea typeface="Calibri"/>
                <a:cs typeface="Calibri"/>
              </a:rPr>
              <a:t>What else do you want to reflect on and work towards?</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162</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260001"/>
            <a:ext cx="2287057" cy="3239998"/>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question mark and light bulb&#10;&#10;Description automatically generated">
            <a:extLst>
              <a:ext uri="{FF2B5EF4-FFF2-40B4-BE49-F238E27FC236}">
                <a16:creationId xmlns:a16="http://schemas.microsoft.com/office/drawing/2014/main" id="{931C48F9-DADA-C47C-59CB-C0061003DD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3749" y="540000"/>
            <a:ext cx="581597" cy="595783"/>
          </a:xfrm>
          <a:prstGeom prst="rect">
            <a:avLst/>
          </a:prstGeom>
        </p:spPr>
      </p:pic>
      <p:sp>
        <p:nvSpPr>
          <p:cNvPr id="6" name="TextBox 5">
            <a:extLst>
              <a:ext uri="{FF2B5EF4-FFF2-40B4-BE49-F238E27FC236}">
                <a16:creationId xmlns:a16="http://schemas.microsoft.com/office/drawing/2014/main" id="{E8D60983-2474-774E-F748-580A82DB3EEE}"/>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62 to 63 or SY PAGES 40 to 41</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705217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12.1 </a:t>
            </a:r>
            <a:r>
              <a:rPr lang="en-US" sz="3600" b="1">
                <a:solidFill>
                  <a:srgbClr val="A1DDD9"/>
                </a:solidFill>
              </a:rPr>
              <a:t>|</a:t>
            </a:r>
            <a:r>
              <a:rPr lang="en-US" sz="3600">
                <a:solidFill>
                  <a:schemeClr val="accent1"/>
                </a:solidFill>
              </a:rPr>
              <a:t> </a:t>
            </a:r>
            <a:r>
              <a:rPr lang="en-US" sz="3600" b="1">
                <a:solidFill>
                  <a:srgbClr val="077981"/>
                </a:solidFill>
                <a:latin typeface="+mn-lt"/>
              </a:rPr>
              <a:t>Reflecting on our practice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7420129"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Collaborative reflection</a:t>
            </a:r>
          </a:p>
          <a:p>
            <a:pPr marL="0" indent="0">
              <a:lnSpc>
                <a:spcPct val="100000"/>
              </a:lnSpc>
              <a:spcBef>
                <a:spcPts val="0"/>
              </a:spcBef>
              <a:spcAft>
                <a:spcPts val="1000"/>
              </a:spcAft>
              <a:buNone/>
            </a:pPr>
            <a:r>
              <a:rPr lang="en-AU" b="1">
                <a:ea typeface="Calibri"/>
                <a:cs typeface="Calibri"/>
              </a:rPr>
              <a:t>In small groups, record your thinking on page 63 (primary years) or page 41 (secondary years)  </a:t>
            </a:r>
            <a:br>
              <a:rPr lang="en-AU" b="1">
                <a:ea typeface="Calibri"/>
                <a:cs typeface="Calibri"/>
              </a:rPr>
            </a:br>
            <a:r>
              <a:rPr lang="en-AU" b="1">
                <a:ea typeface="Calibri"/>
                <a:cs typeface="Calibri"/>
              </a:rPr>
              <a:t>of your companion.</a:t>
            </a:r>
            <a:endParaRPr lang="en-AU" b="1"/>
          </a:p>
          <a:p>
            <a:pPr marL="0" indent="0">
              <a:spcBef>
                <a:spcPts val="0"/>
              </a:spcBef>
              <a:spcAft>
                <a:spcPts val="1000"/>
              </a:spcAft>
              <a:buNone/>
            </a:pPr>
            <a:r>
              <a:rPr lang="en-AU" sz="2800">
                <a:ea typeface="Calibri"/>
                <a:cs typeface="Calibri"/>
              </a:rPr>
              <a:t>Discuss your collective progress using the prompts on the page.</a:t>
            </a:r>
          </a:p>
          <a:p>
            <a:pPr marL="0" indent="0">
              <a:spcBef>
                <a:spcPts val="0"/>
              </a:spcBef>
              <a:spcAft>
                <a:spcPts val="1000"/>
              </a:spcAft>
              <a:buNone/>
            </a:pPr>
            <a:r>
              <a:rPr lang="en-AU" sz="2800">
                <a:ea typeface="Calibri"/>
                <a:cs typeface="Calibri"/>
              </a:rPr>
              <a:t>Before you plan your next steps, ensure you take the time to celebrate what you have achieved as </a:t>
            </a:r>
            <a:br>
              <a:rPr lang="en-AU" sz="2800">
                <a:ea typeface="Calibri"/>
                <a:cs typeface="Calibri"/>
              </a:rPr>
            </a:br>
            <a:r>
              <a:rPr lang="en-AU" sz="2800">
                <a:ea typeface="Calibri"/>
                <a:cs typeface="Calibri"/>
              </a:rPr>
              <a:t>a team!</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163</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260001"/>
            <a:ext cx="2287057" cy="3239997"/>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question mark and light bulb&#10;&#10;Description automatically generated">
            <a:extLst>
              <a:ext uri="{FF2B5EF4-FFF2-40B4-BE49-F238E27FC236}">
                <a16:creationId xmlns:a16="http://schemas.microsoft.com/office/drawing/2014/main" id="{CA7CCA1A-5FFA-A61F-6E0A-F05174DF3F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3749" y="540000"/>
            <a:ext cx="581597" cy="595783"/>
          </a:xfrm>
          <a:prstGeom prst="rect">
            <a:avLst/>
          </a:prstGeom>
        </p:spPr>
      </p:pic>
      <p:pic>
        <p:nvPicPr>
          <p:cNvPr id="5" name="Picture 4" descr="A group of people with speech bubbles&#10;&#10;Description automatically generated">
            <a:extLst>
              <a:ext uri="{FF2B5EF4-FFF2-40B4-BE49-F238E27FC236}">
                <a16:creationId xmlns:a16="http://schemas.microsoft.com/office/drawing/2014/main" id="{94BEBE97-3B67-4FE4-A42C-D47AEA126A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66929" y="1260000"/>
            <a:ext cx="578418" cy="837709"/>
          </a:xfrm>
          <a:prstGeom prst="rect">
            <a:avLst/>
          </a:prstGeom>
        </p:spPr>
      </p:pic>
      <p:sp>
        <p:nvSpPr>
          <p:cNvPr id="6" name="TextBox 5">
            <a:extLst>
              <a:ext uri="{FF2B5EF4-FFF2-40B4-BE49-F238E27FC236}">
                <a16:creationId xmlns:a16="http://schemas.microsoft.com/office/drawing/2014/main" id="{0C9881B3-0F07-55C9-6208-74A3FA15057B}"/>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PY PAGES 62 to 63 or SY PAGES 40 to 41</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030990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363081"/>
            <a:ext cx="10801141" cy="576319"/>
          </a:xfrm>
        </p:spPr>
        <p:txBody>
          <a:bodyPr lIns="0" tIns="0" rIns="0" bIns="0" anchor="t" anchorCtr="0">
            <a:noAutofit/>
          </a:bodyPr>
          <a:lstStyle/>
          <a:p>
            <a:r>
              <a:rPr lang="en-US" sz="3600" b="1">
                <a:solidFill>
                  <a:srgbClr val="077981"/>
                </a:solidFill>
                <a:latin typeface="+mn-lt"/>
              </a:rPr>
              <a:t>References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885399"/>
            <a:ext cx="10925347" cy="5532440"/>
          </a:xfrm>
        </p:spPr>
        <p:txBody>
          <a:bodyPr lIns="0" tIns="0" rIns="0" bIns="0" numCol="2" spcCol="180000">
            <a:noAutofit/>
          </a:bodyPr>
          <a:lstStyle/>
          <a:p>
            <a:pPr marL="0" indent="0">
              <a:spcBef>
                <a:spcPts val="0"/>
              </a:spcBef>
              <a:spcAft>
                <a:spcPts val="300"/>
              </a:spcAft>
              <a:buNone/>
            </a:pPr>
            <a:r>
              <a:rPr lang="en-AU" sz="900">
                <a:effectLst/>
              </a:rPr>
              <a:t>Australian Government Department of Education (AGDE) (2022) </a:t>
            </a:r>
            <a:r>
              <a:rPr lang="en-AU" sz="900" i="1">
                <a:effectLst/>
              </a:rPr>
              <a:t>Belonging, Being and Becoming: The Early Years Learning Framework for Australia</a:t>
            </a:r>
            <a:r>
              <a:rPr lang="en-AU" sz="900">
                <a:effectLst/>
              </a:rPr>
              <a:t> (V2.0), Australian Government Department of Education for the Ministerial Council, &lt;</a:t>
            </a:r>
            <a:r>
              <a:rPr lang="en-AU" sz="900">
                <a:solidFill>
                  <a:schemeClr val="bg1">
                    <a:lumMod val="50000"/>
                  </a:schemeClr>
                </a:solidFill>
                <a:effectLst/>
                <a:hlinkClick r:id="rId3">
                  <a:extLst>
                    <a:ext uri="{A12FA001-AC4F-418D-AE19-62706E023703}">
                      <ahyp:hlinkClr xmlns:ahyp="http://schemas.microsoft.com/office/drawing/2018/hyperlinkcolor" val="tx"/>
                    </a:ext>
                  </a:extLst>
                </a:hlinkClick>
              </a:rPr>
              <a:t>http://</a:t>
            </a:r>
            <a:r>
              <a:rPr lang="en-AU" sz="900" err="1">
                <a:solidFill>
                  <a:schemeClr val="bg1">
                    <a:lumMod val="50000"/>
                  </a:schemeClr>
                </a:solidFill>
                <a:effectLst/>
                <a:hlinkClick r:id="rId3">
                  <a:extLst>
                    <a:ext uri="{A12FA001-AC4F-418D-AE19-62706E023703}">
                      <ahyp:hlinkClr xmlns:ahyp="http://schemas.microsoft.com/office/drawing/2018/hyperlinkcolor" val="tx"/>
                    </a:ext>
                  </a:extLst>
                </a:hlinkClick>
              </a:rPr>
              <a:t>curriculumlearningsa.shor.tn</a:t>
            </a:r>
            <a:r>
              <a:rPr lang="en-AU" sz="900">
                <a:solidFill>
                  <a:schemeClr val="bg1">
                    <a:lumMod val="50000"/>
                  </a:schemeClr>
                </a:solidFill>
                <a:effectLst/>
                <a:hlinkClick r:id="rId3">
                  <a:extLst>
                    <a:ext uri="{A12FA001-AC4F-418D-AE19-62706E023703}">
                      <ahyp:hlinkClr xmlns:ahyp="http://schemas.microsoft.com/office/drawing/2018/hyperlinkcolor" val="tx"/>
                    </a:ext>
                  </a:extLst>
                </a:hlinkClick>
              </a:rPr>
              <a:t>/EYLF2</a:t>
            </a:r>
            <a:r>
              <a:rPr lang="en-AU" sz="900">
                <a:effectLst/>
              </a:rPr>
              <a:t>&gt;</a:t>
            </a:r>
          </a:p>
          <a:p>
            <a:pPr marL="0" indent="0">
              <a:spcBef>
                <a:spcPts val="0"/>
              </a:spcBef>
              <a:spcAft>
                <a:spcPts val="300"/>
              </a:spcAft>
              <a:buNone/>
            </a:pPr>
            <a:r>
              <a:rPr lang="en-AU" sz="900">
                <a:effectLst/>
              </a:rPr>
              <a:t>Berger R (2003) </a:t>
            </a:r>
            <a:r>
              <a:rPr lang="en-AU" sz="900" i="1">
                <a:effectLst/>
              </a:rPr>
              <a:t>An ethic of excellence</a:t>
            </a:r>
            <a:r>
              <a:rPr lang="en-AU" sz="900">
                <a:effectLst/>
              </a:rPr>
              <a:t>, Heinemann, Portsmouth, NH</a:t>
            </a:r>
          </a:p>
          <a:p>
            <a:pPr marL="0" indent="0">
              <a:spcBef>
                <a:spcPts val="0"/>
              </a:spcBef>
              <a:spcAft>
                <a:spcPts val="300"/>
              </a:spcAft>
              <a:buNone/>
            </a:pPr>
            <a:r>
              <a:rPr lang="en-AU" sz="900">
                <a:effectLst/>
              </a:rPr>
              <a:t>Claxton G (2006) ‘What kind of learning does self-assessment drive? Developing a ‘nose’ for quality: Comments </a:t>
            </a:r>
            <a:br>
              <a:rPr lang="en-AU" sz="900">
                <a:effectLst/>
              </a:rPr>
            </a:br>
            <a:r>
              <a:rPr lang="en-AU" sz="900">
                <a:effectLst/>
              </a:rPr>
              <a:t>on </a:t>
            </a:r>
            <a:r>
              <a:rPr lang="en-AU" sz="900" err="1">
                <a:effectLst/>
              </a:rPr>
              <a:t>Klenowski</a:t>
            </a:r>
            <a:r>
              <a:rPr lang="en-AU" sz="900">
                <a:effectLst/>
              </a:rPr>
              <a:t> (1995)’, </a:t>
            </a:r>
            <a:r>
              <a:rPr lang="en-AU" sz="900" i="1">
                <a:effectLst/>
              </a:rPr>
              <a:t>Assessment in Education: Principles, Policy &amp; Practice</a:t>
            </a:r>
            <a:r>
              <a:rPr lang="en-AU" sz="900">
                <a:effectLst/>
              </a:rPr>
              <a:t>, 2 (3), 339–343, &lt;</a:t>
            </a:r>
            <a:r>
              <a:rPr lang="en-AU" sz="900">
                <a:solidFill>
                  <a:schemeClr val="bg1">
                    <a:lumMod val="50000"/>
                  </a:schemeClr>
                </a:solidFill>
                <a:effectLst/>
                <a:hlinkClick r:id="rId4">
                  <a:extLst>
                    <a:ext uri="{A12FA001-AC4F-418D-AE19-62706E023703}">
                      <ahyp:hlinkClr xmlns:ahyp="http://schemas.microsoft.com/office/drawing/2018/hyperlinkcolor" val="tx"/>
                    </a:ext>
                  </a:extLst>
                </a:hlinkClick>
              </a:rPr>
              <a:t>https://doi.org/10.1080/0969595950020307</a:t>
            </a:r>
            <a:r>
              <a:rPr lang="en-AU" sz="900">
                <a:effectLst/>
              </a:rPr>
              <a:t>&gt;</a:t>
            </a:r>
          </a:p>
          <a:p>
            <a:pPr marL="0" indent="0">
              <a:spcBef>
                <a:spcPts val="0"/>
              </a:spcBef>
              <a:spcAft>
                <a:spcPts val="300"/>
              </a:spcAft>
              <a:buNone/>
            </a:pPr>
            <a:r>
              <a:rPr lang="en-AU" sz="900">
                <a:effectLst/>
              </a:rPr>
              <a:t>Department for Education (2023) Our strategy for public education in South Australia, Government of South Australia, &lt;</a:t>
            </a:r>
            <a:r>
              <a:rPr lang="en-AU" sz="900">
                <a:solidFill>
                  <a:schemeClr val="bg1">
                    <a:lumMod val="50000"/>
                  </a:schemeClr>
                </a:solidFill>
                <a:effectLst/>
                <a:hlinkClick r:id="rId5">
                  <a:extLst>
                    <a:ext uri="{A12FA001-AC4F-418D-AE19-62706E023703}">
                      <ahyp:hlinkClr xmlns:ahyp="http://schemas.microsoft.com/office/drawing/2018/hyperlinkcolor" val="tx"/>
                    </a:ext>
                  </a:extLst>
                </a:hlinkClick>
              </a:rPr>
              <a:t>http://curriculumlearningsa.shor.tn/StrategySAPubEdW</a:t>
            </a:r>
            <a:r>
              <a:rPr lang="en-AU" sz="900">
                <a:effectLst/>
              </a:rPr>
              <a:t>&gt;</a:t>
            </a:r>
          </a:p>
          <a:p>
            <a:pPr marL="0" indent="0">
              <a:spcBef>
                <a:spcPts val="0"/>
              </a:spcBef>
              <a:spcAft>
                <a:spcPts val="300"/>
              </a:spcAft>
              <a:buNone/>
            </a:pPr>
            <a:r>
              <a:rPr lang="en-AU" sz="900">
                <a:effectLst/>
              </a:rPr>
              <a:t>Department for Education (2024) </a:t>
            </a:r>
            <a:r>
              <a:rPr lang="en-AU" sz="900" i="1">
                <a:effectLst/>
              </a:rPr>
              <a:t>Choice 1</a:t>
            </a:r>
            <a:r>
              <a:rPr lang="en-AU" sz="900">
                <a:effectLst/>
              </a:rPr>
              <a:t>, Government of South Australia, &lt;</a:t>
            </a:r>
            <a:r>
              <a:rPr lang="en-AU" sz="900">
                <a:solidFill>
                  <a:schemeClr val="bg1">
                    <a:lumMod val="50000"/>
                  </a:schemeClr>
                </a:solidFill>
                <a:effectLst/>
                <a:hlinkClick r:id="rId6">
                  <a:extLst>
                    <a:ext uri="{A12FA001-AC4F-418D-AE19-62706E023703}">
                      <ahyp:hlinkClr xmlns:ahyp="http://schemas.microsoft.com/office/drawing/2018/hyperlinkcolor" val="tx"/>
                    </a:ext>
                  </a:extLst>
                </a:hlinkClick>
              </a:rPr>
              <a:t>https://vimeo.com/1026350025/3a1ba33479?ts=0&amp;share=copy</a:t>
            </a:r>
            <a:r>
              <a:rPr lang="en-AU" sz="900">
                <a:effectLst/>
              </a:rPr>
              <a:t>&gt;</a:t>
            </a:r>
          </a:p>
          <a:p>
            <a:pPr marL="0" indent="0">
              <a:spcBef>
                <a:spcPts val="0"/>
              </a:spcBef>
              <a:spcAft>
                <a:spcPts val="300"/>
              </a:spcAft>
              <a:buNone/>
            </a:pPr>
            <a:r>
              <a:rPr lang="en-AU" sz="900">
                <a:effectLst/>
              </a:rPr>
              <a:t>Department for Education (2024a) </a:t>
            </a:r>
            <a:r>
              <a:rPr lang="en-AU" sz="900" i="1">
                <a:effectLst/>
              </a:rPr>
              <a:t>Choice 2</a:t>
            </a:r>
            <a:r>
              <a:rPr lang="en-AU" sz="900">
                <a:effectLst/>
              </a:rPr>
              <a:t>, Government of South Australia, &lt;</a:t>
            </a:r>
            <a:r>
              <a:rPr lang="en-AU" sz="900">
                <a:solidFill>
                  <a:schemeClr val="bg1">
                    <a:lumMod val="50000"/>
                  </a:schemeClr>
                </a:solidFill>
                <a:effectLst/>
                <a:hlinkClick r:id="rId7">
                  <a:extLst>
                    <a:ext uri="{A12FA001-AC4F-418D-AE19-62706E023703}">
                      <ahyp:hlinkClr xmlns:ahyp="http://schemas.microsoft.com/office/drawing/2018/hyperlinkcolor" val="tx"/>
                    </a:ext>
                  </a:extLst>
                </a:hlinkClick>
              </a:rPr>
              <a:t>https://vimeo.com/1026350203/9995939824?ts=0&amp;share=copy</a:t>
            </a:r>
            <a:r>
              <a:rPr lang="en-AU" sz="900">
                <a:effectLst/>
              </a:rPr>
              <a:t>&gt;</a:t>
            </a:r>
          </a:p>
          <a:p>
            <a:pPr marL="0" indent="0">
              <a:spcBef>
                <a:spcPts val="0"/>
              </a:spcBef>
              <a:spcAft>
                <a:spcPts val="300"/>
              </a:spcAft>
              <a:buNone/>
            </a:pPr>
            <a:r>
              <a:rPr lang="en-AU" sz="900">
                <a:effectLst/>
              </a:rPr>
              <a:t>Department for Education (2024b) </a:t>
            </a:r>
            <a:r>
              <a:rPr lang="en-AU" sz="900" i="1">
                <a:effectLst/>
              </a:rPr>
              <a:t>Choice 3</a:t>
            </a:r>
            <a:r>
              <a:rPr lang="en-AU" sz="900">
                <a:effectLst/>
              </a:rPr>
              <a:t>, Government of South Australia, </a:t>
            </a:r>
            <a:br>
              <a:rPr lang="en-AU" sz="900">
                <a:effectLst/>
              </a:rPr>
            </a:br>
            <a:r>
              <a:rPr lang="en-AU" sz="900">
                <a:effectLst/>
              </a:rPr>
              <a:t>&lt;</a:t>
            </a:r>
            <a:r>
              <a:rPr lang="en-AU" sz="900">
                <a:solidFill>
                  <a:schemeClr val="bg1">
                    <a:lumMod val="50000"/>
                  </a:schemeClr>
                </a:solidFill>
                <a:effectLst/>
                <a:hlinkClick r:id="rId8">
                  <a:extLst>
                    <a:ext uri="{A12FA001-AC4F-418D-AE19-62706E023703}">
                      <ahyp:hlinkClr xmlns:ahyp="http://schemas.microsoft.com/office/drawing/2018/hyperlinkcolor" val="tx"/>
                    </a:ext>
                  </a:extLst>
                </a:hlinkClick>
              </a:rPr>
              <a:t>https://vimeo.com/1026352524/657f1627f2?ts=0&amp;share=copy</a:t>
            </a:r>
            <a:r>
              <a:rPr lang="en-AU" sz="900">
                <a:effectLst/>
              </a:rPr>
              <a:t>&gt;</a:t>
            </a:r>
          </a:p>
          <a:p>
            <a:pPr marL="0" indent="0">
              <a:spcBef>
                <a:spcPts val="0"/>
              </a:spcBef>
              <a:spcAft>
                <a:spcPts val="300"/>
              </a:spcAft>
              <a:buNone/>
            </a:pPr>
            <a:r>
              <a:rPr lang="en-AU" sz="900">
                <a:effectLst/>
              </a:rPr>
              <a:t>Department for Education (2024c) </a:t>
            </a:r>
            <a:r>
              <a:rPr lang="en-AU" sz="900" i="1">
                <a:effectLst/>
              </a:rPr>
              <a:t>Culture of critique</a:t>
            </a:r>
            <a:r>
              <a:rPr lang="en-AU" sz="900">
                <a:effectLst/>
              </a:rPr>
              <a:t>, Government of South Australia, &lt;</a:t>
            </a:r>
            <a:r>
              <a:rPr lang="en-AU" sz="900">
                <a:solidFill>
                  <a:schemeClr val="bg1">
                    <a:lumMod val="50000"/>
                  </a:schemeClr>
                </a:solidFill>
                <a:effectLst/>
                <a:hlinkClick r:id="rId9">
                  <a:extLst>
                    <a:ext uri="{A12FA001-AC4F-418D-AE19-62706E023703}">
                      <ahyp:hlinkClr xmlns:ahyp="http://schemas.microsoft.com/office/drawing/2018/hyperlinkcolor" val="tx"/>
                    </a:ext>
                  </a:extLst>
                </a:hlinkClick>
              </a:rPr>
              <a:t>https://vimeo.com/</a:t>
            </a:r>
            <a:br>
              <a:rPr lang="en-AU" sz="900">
                <a:solidFill>
                  <a:schemeClr val="bg1">
                    <a:lumMod val="50000"/>
                  </a:schemeClr>
                </a:solidFill>
                <a:effectLst/>
                <a:hlinkClick r:id="rId9">
                  <a:extLst>
                    <a:ext uri="{A12FA001-AC4F-418D-AE19-62706E023703}">
                      <ahyp:hlinkClr xmlns:ahyp="http://schemas.microsoft.com/office/drawing/2018/hyperlinkcolor" val="tx"/>
                    </a:ext>
                  </a:extLst>
                </a:hlinkClick>
              </a:rPr>
            </a:br>
            <a:r>
              <a:rPr lang="en-AU" sz="900">
                <a:solidFill>
                  <a:schemeClr val="bg1">
                    <a:lumMod val="50000"/>
                  </a:schemeClr>
                </a:solidFill>
                <a:effectLst/>
                <a:hlinkClick r:id="rId9">
                  <a:extLst>
                    <a:ext uri="{A12FA001-AC4F-418D-AE19-62706E023703}">
                      <ahyp:hlinkClr xmlns:ahyp="http://schemas.microsoft.com/office/drawing/2018/hyperlinkcolor" val="tx"/>
                    </a:ext>
                  </a:extLst>
                </a:hlinkClick>
              </a:rPr>
              <a:t>1035846309/11925c0d69?ts=0&amp;share=copy</a:t>
            </a:r>
            <a:r>
              <a:rPr lang="en-AU" sz="900">
                <a:effectLst/>
              </a:rPr>
              <a:t>&gt;</a:t>
            </a:r>
          </a:p>
          <a:p>
            <a:pPr marL="0" indent="0">
              <a:spcBef>
                <a:spcPts val="0"/>
              </a:spcBef>
              <a:spcAft>
                <a:spcPts val="300"/>
              </a:spcAft>
              <a:buNone/>
            </a:pPr>
            <a:r>
              <a:rPr lang="en-AU" sz="900">
                <a:effectLst/>
              </a:rPr>
              <a:t>Department for Education (2024d) </a:t>
            </a:r>
            <a:r>
              <a:rPr lang="en-AU" sz="900" i="1">
                <a:effectLst/>
              </a:rPr>
              <a:t>Educators as collaborators</a:t>
            </a:r>
            <a:r>
              <a:rPr lang="en-AU" sz="900">
                <a:effectLst/>
              </a:rPr>
              <a:t>, Government of South Australia, </a:t>
            </a:r>
            <a:br>
              <a:rPr lang="en-AU" sz="900">
                <a:effectLst/>
              </a:rPr>
            </a:br>
            <a:r>
              <a:rPr lang="en-AU" sz="900">
                <a:effectLst/>
              </a:rPr>
              <a:t>&lt;</a:t>
            </a:r>
            <a:r>
              <a:rPr lang="en-AU" sz="900">
                <a:solidFill>
                  <a:schemeClr val="bg1">
                    <a:lumMod val="50000"/>
                  </a:schemeClr>
                </a:solidFill>
                <a:effectLst/>
                <a:hlinkClick r:id="rId10">
                  <a:extLst>
                    <a:ext uri="{A12FA001-AC4F-418D-AE19-62706E023703}">
                      <ahyp:hlinkClr xmlns:ahyp="http://schemas.microsoft.com/office/drawing/2018/hyperlinkcolor" val="tx"/>
                    </a:ext>
                  </a:extLst>
                </a:hlinkClick>
              </a:rPr>
              <a:t>https://vimeo.com/1036583885/c2eb8917b8?share=copy</a:t>
            </a:r>
            <a:r>
              <a:rPr lang="en-AU" sz="900">
                <a:effectLst/>
              </a:rPr>
              <a:t>&gt;</a:t>
            </a:r>
          </a:p>
          <a:p>
            <a:pPr marL="0" indent="0">
              <a:spcBef>
                <a:spcPts val="0"/>
              </a:spcBef>
              <a:spcAft>
                <a:spcPts val="300"/>
              </a:spcAft>
              <a:buNone/>
            </a:pPr>
            <a:r>
              <a:rPr lang="en-AU" sz="900">
                <a:effectLst/>
              </a:rPr>
              <a:t>Department for Education (2024e) </a:t>
            </a:r>
            <a:r>
              <a:rPr lang="en-AU" sz="900" i="1">
                <a:effectLst/>
              </a:rPr>
              <a:t>Educators as learners</a:t>
            </a:r>
            <a:r>
              <a:rPr lang="en-AU" sz="900">
                <a:effectLst/>
              </a:rPr>
              <a:t>, Government of South Australia, &lt;</a:t>
            </a:r>
            <a:r>
              <a:rPr lang="en-AU" sz="900">
                <a:solidFill>
                  <a:schemeClr val="bg1">
                    <a:lumMod val="50000"/>
                  </a:schemeClr>
                </a:solidFill>
                <a:effectLst/>
                <a:hlinkClick r:id="rId11">
                  <a:extLst>
                    <a:ext uri="{A12FA001-AC4F-418D-AE19-62706E023703}">
                      <ahyp:hlinkClr xmlns:ahyp="http://schemas.microsoft.com/office/drawing/2018/hyperlinkcolor" val="tx"/>
                    </a:ext>
                  </a:extLst>
                </a:hlinkClick>
              </a:rPr>
              <a:t>https://vimeo.com/</a:t>
            </a:r>
            <a:br>
              <a:rPr lang="en-AU" sz="900">
                <a:solidFill>
                  <a:schemeClr val="bg1">
                    <a:lumMod val="50000"/>
                  </a:schemeClr>
                </a:solidFill>
                <a:effectLst/>
                <a:hlinkClick r:id="rId11">
                  <a:extLst>
                    <a:ext uri="{A12FA001-AC4F-418D-AE19-62706E023703}">
                      <ahyp:hlinkClr xmlns:ahyp="http://schemas.microsoft.com/office/drawing/2018/hyperlinkcolor" val="tx"/>
                    </a:ext>
                  </a:extLst>
                </a:hlinkClick>
              </a:rPr>
            </a:br>
            <a:r>
              <a:rPr lang="en-AU" sz="900">
                <a:solidFill>
                  <a:schemeClr val="bg1">
                    <a:lumMod val="50000"/>
                  </a:schemeClr>
                </a:solidFill>
                <a:effectLst/>
                <a:hlinkClick r:id="rId11">
                  <a:extLst>
                    <a:ext uri="{A12FA001-AC4F-418D-AE19-62706E023703}">
                      <ahyp:hlinkClr xmlns:ahyp="http://schemas.microsoft.com/office/drawing/2018/hyperlinkcolor" val="tx"/>
                    </a:ext>
                  </a:extLst>
                </a:hlinkClick>
              </a:rPr>
              <a:t>1036242177/125b7e85a1?share=copy</a:t>
            </a:r>
            <a:r>
              <a:rPr lang="en-AU" sz="900">
                <a:effectLst/>
              </a:rPr>
              <a:t>&gt;</a:t>
            </a:r>
          </a:p>
          <a:p>
            <a:pPr marL="0" indent="0">
              <a:spcBef>
                <a:spcPts val="0"/>
              </a:spcBef>
              <a:spcAft>
                <a:spcPts val="300"/>
              </a:spcAft>
              <a:buNone/>
            </a:pPr>
            <a:r>
              <a:rPr lang="en-AU" sz="900">
                <a:effectLst/>
              </a:rPr>
              <a:t>Department for Education (2024f) </a:t>
            </a:r>
            <a:r>
              <a:rPr lang="en-AU" sz="900" i="1">
                <a:effectLst/>
              </a:rPr>
              <a:t>Learning and teaching together: Empowering South Australian learners</a:t>
            </a:r>
            <a:r>
              <a:rPr lang="en-AU" sz="900">
                <a:effectLst/>
              </a:rPr>
              <a:t>, SA Curriculum for public education, &lt;</a:t>
            </a:r>
            <a:r>
              <a:rPr lang="en-AU" sz="900">
                <a:solidFill>
                  <a:schemeClr val="bg1">
                    <a:lumMod val="50000"/>
                  </a:schemeClr>
                </a:solidFill>
                <a:effectLst/>
                <a:hlinkClick r:id="rId12">
                  <a:extLst>
                    <a:ext uri="{A12FA001-AC4F-418D-AE19-62706E023703}">
                      <ahyp:hlinkClr xmlns:ahyp="http://schemas.microsoft.com/office/drawing/2018/hyperlinkcolor" val="tx"/>
                    </a:ext>
                  </a:extLst>
                </a:hlinkClick>
              </a:rPr>
              <a:t>http://curriculumlearningsa.shor.tn/SACurric</a:t>
            </a:r>
            <a:r>
              <a:rPr lang="en-AU" sz="900">
                <a:effectLst/>
              </a:rPr>
              <a:t>&gt;</a:t>
            </a:r>
          </a:p>
          <a:p>
            <a:pPr marL="0" indent="0">
              <a:spcBef>
                <a:spcPts val="0"/>
              </a:spcBef>
              <a:spcAft>
                <a:spcPts val="300"/>
              </a:spcAft>
              <a:buNone/>
            </a:pPr>
            <a:r>
              <a:rPr lang="en-AU" sz="900">
                <a:effectLst/>
              </a:rPr>
              <a:t>Department for Education (2024g) </a:t>
            </a:r>
            <a:r>
              <a:rPr lang="en-AU" sz="900" i="1">
                <a:effectLst/>
              </a:rPr>
              <a:t>Thinking about thinking with the </a:t>
            </a:r>
            <a:r>
              <a:rPr lang="en-AU" sz="900" i="1"/>
              <a:t>S</a:t>
            </a:r>
            <a:r>
              <a:rPr lang="en-AU" sz="900" i="1">
                <a:effectLst/>
              </a:rPr>
              <a:t>troop test</a:t>
            </a:r>
            <a:r>
              <a:rPr lang="en-AU" sz="900">
                <a:effectLst/>
              </a:rPr>
              <a:t>, Government of South Australia, &lt;</a:t>
            </a:r>
            <a:r>
              <a:rPr lang="en-AU" sz="900">
                <a:solidFill>
                  <a:schemeClr val="bg1">
                    <a:lumMod val="50000"/>
                  </a:schemeClr>
                </a:solidFill>
                <a:effectLst/>
                <a:hlinkClick r:id="rId13">
                  <a:extLst>
                    <a:ext uri="{A12FA001-AC4F-418D-AE19-62706E023703}">
                      <ahyp:hlinkClr xmlns:ahyp="http://schemas.microsoft.com/office/drawing/2018/hyperlinkcolor" val="tx"/>
                    </a:ext>
                  </a:extLst>
                </a:hlinkClick>
              </a:rPr>
              <a:t>https://vimeo.com/1026352505/d69c405764?ts=0&amp;share=copy</a:t>
            </a:r>
            <a:r>
              <a:rPr lang="en-AU" sz="900">
                <a:effectLst/>
              </a:rPr>
              <a:t>&gt;</a:t>
            </a:r>
          </a:p>
          <a:p>
            <a:pPr marL="0" indent="0">
              <a:spcBef>
                <a:spcPts val="0"/>
              </a:spcBef>
              <a:spcAft>
                <a:spcPts val="300"/>
              </a:spcAft>
              <a:buNone/>
            </a:pPr>
            <a:r>
              <a:rPr lang="en-AU" sz="900">
                <a:effectLst/>
              </a:rPr>
              <a:t>Education Endowment Foundation (2021) </a:t>
            </a:r>
            <a:r>
              <a:rPr lang="en-AU" sz="900" i="1">
                <a:effectLst/>
              </a:rPr>
              <a:t>Metacognition and self-regulated learning: Summary of recommendations</a:t>
            </a:r>
            <a:r>
              <a:rPr lang="en-AU" sz="900">
                <a:effectLst/>
              </a:rPr>
              <a:t>, &lt;</a:t>
            </a:r>
            <a:r>
              <a:rPr lang="en-AU" sz="900">
                <a:solidFill>
                  <a:schemeClr val="bg1">
                    <a:lumMod val="50000"/>
                  </a:schemeClr>
                </a:solidFill>
                <a:effectLst/>
                <a:hlinkClick r:id="rId14">
                  <a:extLst>
                    <a:ext uri="{A12FA001-AC4F-418D-AE19-62706E023703}">
                      <ahyp:hlinkClr xmlns:ahyp="http://schemas.microsoft.com/office/drawing/2018/hyperlinkcolor" val="tx"/>
                    </a:ext>
                  </a:extLst>
                </a:hlinkClick>
              </a:rPr>
              <a:t>http://curriculumlearningsa.shor.tn/EEFPoster</a:t>
            </a:r>
            <a:r>
              <a:rPr lang="en-AU" sz="900">
                <a:effectLst/>
              </a:rPr>
              <a:t>&gt;</a:t>
            </a:r>
          </a:p>
          <a:p>
            <a:pPr marL="0" indent="0">
              <a:spcBef>
                <a:spcPts val="0"/>
              </a:spcBef>
              <a:spcAft>
                <a:spcPts val="300"/>
              </a:spcAft>
              <a:buNone/>
            </a:pPr>
            <a:r>
              <a:rPr lang="en-AU" sz="900">
                <a:effectLst/>
              </a:rPr>
              <a:t>Education Endowment Foundation (2021a) Metacognition and self-regulated learning, Teaching and Learning Toolkit, &lt;</a:t>
            </a:r>
            <a:r>
              <a:rPr lang="en-AU" sz="900">
                <a:solidFill>
                  <a:schemeClr val="bg1">
                    <a:lumMod val="50000"/>
                  </a:schemeClr>
                </a:solidFill>
                <a:effectLst/>
                <a:hlinkClick r:id="rId15">
                  <a:extLst>
                    <a:ext uri="{A12FA001-AC4F-418D-AE19-62706E023703}">
                      <ahyp:hlinkClr xmlns:ahyp="http://schemas.microsoft.com/office/drawing/2018/hyperlinkcolor" val="tx"/>
                    </a:ext>
                  </a:extLst>
                </a:hlinkClick>
              </a:rPr>
              <a:t>http://curriculumlearningsa.shor.tn/EEFToolkitMetacogSR</a:t>
            </a:r>
            <a:r>
              <a:rPr lang="en-AU" sz="900">
                <a:effectLst/>
              </a:rPr>
              <a:t>&gt;</a:t>
            </a:r>
          </a:p>
          <a:p>
            <a:pPr marL="0" indent="0">
              <a:spcBef>
                <a:spcPts val="0"/>
              </a:spcBef>
              <a:spcAft>
                <a:spcPts val="300"/>
              </a:spcAft>
              <a:buNone/>
            </a:pPr>
            <a:r>
              <a:rPr lang="en-AU" sz="900">
                <a:effectLst/>
              </a:rPr>
              <a:t>Education Endowment Foundation (2021b) </a:t>
            </a:r>
            <a:r>
              <a:rPr lang="en-AU" sz="900" i="1">
                <a:effectLst/>
              </a:rPr>
              <a:t>Teacher feedback to improve pupil learning: Summary of </a:t>
            </a:r>
            <a:br>
              <a:rPr lang="en-AU" sz="900" i="1">
                <a:effectLst/>
              </a:rPr>
            </a:br>
            <a:r>
              <a:rPr lang="en-AU" sz="900" i="1">
                <a:effectLst/>
              </a:rPr>
              <a:t>recommendations</a:t>
            </a:r>
            <a:r>
              <a:rPr lang="en-AU" sz="900">
                <a:effectLst/>
              </a:rPr>
              <a:t>, &lt;</a:t>
            </a:r>
            <a:r>
              <a:rPr lang="en-AU" sz="900">
                <a:solidFill>
                  <a:schemeClr val="bg1">
                    <a:lumMod val="50000"/>
                  </a:schemeClr>
                </a:solidFill>
                <a:effectLst/>
                <a:hlinkClick r:id="rId16">
                  <a:extLst>
                    <a:ext uri="{A12FA001-AC4F-418D-AE19-62706E023703}">
                      <ahyp:hlinkClr xmlns:ahyp="http://schemas.microsoft.com/office/drawing/2018/hyperlinkcolor" val="tx"/>
                    </a:ext>
                  </a:extLst>
                </a:hlinkClick>
              </a:rPr>
              <a:t>http://curriculumlearningsa.shor.tn/EEFfeedbackposter</a:t>
            </a:r>
            <a:r>
              <a:rPr lang="en-AU" sz="900">
                <a:effectLst/>
              </a:rPr>
              <a:t>&gt;</a:t>
            </a:r>
          </a:p>
          <a:p>
            <a:pPr marL="0" indent="0">
              <a:spcBef>
                <a:spcPts val="0"/>
              </a:spcBef>
              <a:spcAft>
                <a:spcPts val="300"/>
              </a:spcAft>
              <a:buNone/>
            </a:pPr>
            <a:r>
              <a:rPr lang="en-AU" sz="900">
                <a:effectLst/>
              </a:rPr>
              <a:t>EL Education (2012) </a:t>
            </a:r>
            <a:r>
              <a:rPr lang="en-AU" sz="900" i="1">
                <a:effectLst/>
              </a:rPr>
              <a:t>Austin’s butterfly</a:t>
            </a:r>
            <a:r>
              <a:rPr lang="en-AU" sz="900">
                <a:effectLst/>
              </a:rPr>
              <a:t>, Models of excellence: The </a:t>
            </a:r>
            <a:r>
              <a:rPr lang="en-AU" sz="900" err="1">
                <a:effectLst/>
              </a:rPr>
              <a:t>center</a:t>
            </a:r>
            <a:r>
              <a:rPr lang="en-AU" sz="900">
                <a:effectLst/>
              </a:rPr>
              <a:t> for high quality student work, </a:t>
            </a:r>
            <a:br>
              <a:rPr lang="en-AU" sz="900">
                <a:effectLst/>
              </a:rPr>
            </a:br>
            <a:r>
              <a:rPr lang="en-AU" sz="900">
                <a:effectLst/>
              </a:rPr>
              <a:t>&lt;</a:t>
            </a:r>
            <a:r>
              <a:rPr lang="en-AU" sz="900">
                <a:solidFill>
                  <a:schemeClr val="bg1">
                    <a:lumMod val="50000"/>
                  </a:schemeClr>
                </a:solidFill>
                <a:effectLst/>
                <a:hlinkClick r:id="rId17">
                  <a:extLst>
                    <a:ext uri="{A12FA001-AC4F-418D-AE19-62706E023703}">
                      <ahyp:hlinkClr xmlns:ahyp="http://schemas.microsoft.com/office/drawing/2018/hyperlinkcolor" val="tx"/>
                    </a:ext>
                  </a:extLst>
                </a:hlinkClick>
              </a:rPr>
              <a:t>http://curriculumlearningsa.shor.tn/RBAustinsButterfly</a:t>
            </a:r>
            <a:r>
              <a:rPr lang="en-AU" sz="900">
                <a:effectLst/>
              </a:rPr>
              <a:t>&gt;</a:t>
            </a:r>
          </a:p>
          <a:p>
            <a:pPr marL="0" indent="0">
              <a:spcBef>
                <a:spcPts val="0"/>
              </a:spcBef>
              <a:spcAft>
                <a:spcPts val="300"/>
              </a:spcAft>
              <a:buNone/>
            </a:pPr>
            <a:r>
              <a:rPr lang="en-AU" sz="900">
                <a:effectLst/>
              </a:rPr>
              <a:t>Hattie J (2023) </a:t>
            </a:r>
            <a:r>
              <a:rPr lang="en-AU" sz="900" i="1">
                <a:effectLst/>
              </a:rPr>
              <a:t>Visible learning: The sequel</a:t>
            </a:r>
            <a:r>
              <a:rPr lang="en-AU" sz="900">
                <a:effectLst/>
              </a:rPr>
              <a:t>, Routledge, Oxon and New York</a:t>
            </a:r>
          </a:p>
          <a:p>
            <a:pPr marL="0" indent="0">
              <a:spcBef>
                <a:spcPts val="0"/>
              </a:spcBef>
              <a:spcAft>
                <a:spcPts val="300"/>
              </a:spcAft>
              <a:buNone/>
            </a:pPr>
            <a:r>
              <a:rPr lang="en-AU" sz="900">
                <a:effectLst/>
              </a:rPr>
              <a:t>Meyer D (2012) </a:t>
            </a:r>
            <a:r>
              <a:rPr lang="en-AU" sz="900" i="1">
                <a:effectLst/>
              </a:rPr>
              <a:t>[3ACTS] Popcorn picker</a:t>
            </a:r>
            <a:r>
              <a:rPr lang="en-AU" sz="900">
                <a:effectLst/>
              </a:rPr>
              <a:t>, </a:t>
            </a:r>
            <a:r>
              <a:rPr lang="en-AU" sz="900" err="1">
                <a:effectLst/>
              </a:rPr>
              <a:t>dy</a:t>
            </a:r>
            <a:r>
              <a:rPr lang="en-AU" sz="900">
                <a:effectLst/>
              </a:rPr>
              <a:t>/dan, 4 June 2012, &lt;</a:t>
            </a:r>
            <a:r>
              <a:rPr lang="en-AU" sz="900">
                <a:solidFill>
                  <a:schemeClr val="bg1">
                    <a:lumMod val="50000"/>
                  </a:schemeClr>
                </a:solidFill>
                <a:effectLst/>
                <a:hlinkClick r:id="rId18">
                  <a:extLst>
                    <a:ext uri="{A12FA001-AC4F-418D-AE19-62706E023703}">
                      <ahyp:hlinkClr xmlns:ahyp="http://schemas.microsoft.com/office/drawing/2018/hyperlinkcolor" val="tx"/>
                    </a:ext>
                  </a:extLst>
                </a:hlinkClick>
              </a:rPr>
              <a:t>http://curriculumlearningsa.shor.tn/PopcornPicker</a:t>
            </a:r>
            <a:r>
              <a:rPr lang="en-AU" sz="900">
                <a:effectLst/>
              </a:rPr>
              <a:t>&gt;</a:t>
            </a:r>
          </a:p>
          <a:p>
            <a:pPr marL="0" indent="0">
              <a:spcBef>
                <a:spcPts val="0"/>
              </a:spcBef>
              <a:spcAft>
                <a:spcPts val="300"/>
              </a:spcAft>
              <a:buNone/>
            </a:pPr>
            <a:r>
              <a:rPr lang="en-AU" sz="900">
                <a:effectLst/>
              </a:rPr>
              <a:t>National School Reform Faculty (2024) </a:t>
            </a:r>
            <a:r>
              <a:rPr lang="en-AU" sz="900" i="1" err="1">
                <a:effectLst/>
              </a:rPr>
              <a:t>Microlabs</a:t>
            </a:r>
            <a:r>
              <a:rPr lang="en-AU" sz="900" i="1">
                <a:effectLst/>
              </a:rPr>
              <a:t> </a:t>
            </a:r>
            <a:r>
              <a:rPr lang="en-AU" sz="900">
                <a:effectLst/>
              </a:rPr>
              <a:t>&lt;</a:t>
            </a:r>
            <a:r>
              <a:rPr lang="en-AU" sz="900">
                <a:solidFill>
                  <a:schemeClr val="bg1">
                    <a:lumMod val="50000"/>
                  </a:schemeClr>
                </a:solidFill>
                <a:effectLst/>
                <a:hlinkClick r:id="rId19">
                  <a:extLst>
                    <a:ext uri="{A12FA001-AC4F-418D-AE19-62706E023703}">
                      <ahyp:hlinkClr xmlns:ahyp="http://schemas.microsoft.com/office/drawing/2018/hyperlinkcolor" val="tx"/>
                    </a:ext>
                  </a:extLst>
                </a:hlinkClick>
              </a:rPr>
              <a:t>https://www.nsrfharmony.org/wp-content/uploads/2017/10/</a:t>
            </a:r>
            <a:br>
              <a:rPr lang="en-AU" sz="900">
                <a:solidFill>
                  <a:schemeClr val="bg1">
                    <a:lumMod val="50000"/>
                  </a:schemeClr>
                </a:solidFill>
                <a:effectLst/>
                <a:hlinkClick r:id="rId19">
                  <a:extLst>
                    <a:ext uri="{A12FA001-AC4F-418D-AE19-62706E023703}">
                      <ahyp:hlinkClr xmlns:ahyp="http://schemas.microsoft.com/office/drawing/2018/hyperlinkcolor" val="tx"/>
                    </a:ext>
                  </a:extLst>
                </a:hlinkClick>
              </a:rPr>
            </a:br>
            <a:r>
              <a:rPr lang="en-AU" sz="900">
                <a:solidFill>
                  <a:schemeClr val="bg1">
                    <a:lumMod val="50000"/>
                  </a:schemeClr>
                </a:solidFill>
                <a:effectLst/>
                <a:hlinkClick r:id="rId19">
                  <a:extLst>
                    <a:ext uri="{A12FA001-AC4F-418D-AE19-62706E023703}">
                      <ahyp:hlinkClr xmlns:ahyp="http://schemas.microsoft.com/office/drawing/2018/hyperlinkcolor" val="tx"/>
                    </a:ext>
                  </a:extLst>
                </a:hlinkClick>
              </a:rPr>
              <a:t>microlabs_0.pdf</a:t>
            </a:r>
            <a:r>
              <a:rPr lang="en-AU" sz="900">
                <a:effectLst/>
              </a:rPr>
              <a:t>&gt;</a:t>
            </a:r>
          </a:p>
          <a:p>
            <a:pPr marL="0" indent="0">
              <a:spcBef>
                <a:spcPts val="0"/>
              </a:spcBef>
              <a:spcAft>
                <a:spcPts val="300"/>
              </a:spcAft>
              <a:buNone/>
            </a:pPr>
            <a:endParaRPr lang="en-AU" sz="900">
              <a:effectLst/>
            </a:endParaRPr>
          </a:p>
          <a:p>
            <a:pPr marL="0" indent="0">
              <a:spcBef>
                <a:spcPts val="0"/>
              </a:spcBef>
              <a:spcAft>
                <a:spcPts val="300"/>
              </a:spcAft>
              <a:buNone/>
            </a:pPr>
            <a:r>
              <a:rPr lang="en-AU" sz="900">
                <a:effectLst/>
              </a:rPr>
              <a:t>Nottingham J (2015) </a:t>
            </a:r>
            <a:r>
              <a:rPr lang="en-AU" sz="900" i="1">
                <a:effectLst/>
              </a:rPr>
              <a:t>James Nottingham’s learning challenge (Learning Pit) animation</a:t>
            </a:r>
            <a:r>
              <a:rPr lang="en-AU" sz="900">
                <a:effectLst/>
              </a:rPr>
              <a:t>, YouTube, 23 November 2015, &lt;</a:t>
            </a:r>
            <a:r>
              <a:rPr lang="en-AU" sz="900">
                <a:solidFill>
                  <a:schemeClr val="bg1">
                    <a:lumMod val="50000"/>
                  </a:schemeClr>
                </a:solidFill>
                <a:effectLst/>
                <a:hlinkClick r:id="rId20">
                  <a:extLst>
                    <a:ext uri="{A12FA001-AC4F-418D-AE19-62706E023703}">
                      <ahyp:hlinkClr xmlns:ahyp="http://schemas.microsoft.com/office/drawing/2018/hyperlinkcolor" val="tx"/>
                    </a:ext>
                  </a:extLst>
                </a:hlinkClick>
              </a:rPr>
              <a:t>http://curriculumlearningsa.shor.tn/JNLPvideo</a:t>
            </a:r>
            <a:r>
              <a:rPr lang="en-AU" sz="900">
                <a:effectLst/>
              </a:rPr>
              <a:t>&gt;</a:t>
            </a:r>
          </a:p>
          <a:p>
            <a:pPr marL="0" indent="0">
              <a:spcBef>
                <a:spcPts val="0"/>
              </a:spcBef>
              <a:spcAft>
                <a:spcPts val="300"/>
              </a:spcAft>
              <a:buNone/>
            </a:pPr>
            <a:r>
              <a:rPr lang="en-AU" sz="900">
                <a:effectLst/>
              </a:rPr>
              <a:t>President and Fellows of Harvard College and Project Zero (2019) </a:t>
            </a:r>
            <a:r>
              <a:rPr lang="en-AU" sz="900" i="1">
                <a:effectLst/>
              </a:rPr>
              <a:t>+1 routine: A routine for the identifying important ideas worth remembering</a:t>
            </a:r>
            <a:r>
              <a:rPr lang="en-AU" sz="900">
                <a:effectLst/>
              </a:rPr>
              <a:t>, Harvard Graduate School of Education, &lt;</a:t>
            </a:r>
            <a:r>
              <a:rPr lang="en-AU" sz="900">
                <a:solidFill>
                  <a:schemeClr val="bg1">
                    <a:lumMod val="50000"/>
                  </a:schemeClr>
                </a:solidFill>
                <a:effectLst/>
                <a:hlinkClick r:id="rId21">
                  <a:extLst>
                    <a:ext uri="{A12FA001-AC4F-418D-AE19-62706E023703}">
                      <ahyp:hlinkClr xmlns:ahyp="http://schemas.microsoft.com/office/drawing/2018/hyperlinkcolor" val="tx"/>
                    </a:ext>
                  </a:extLst>
                </a:hlinkClick>
              </a:rPr>
              <a:t>https://pz.harvard.edu/resources/1-routine</a:t>
            </a:r>
            <a:r>
              <a:rPr lang="en-AU" sz="900">
                <a:effectLst/>
              </a:rPr>
              <a:t>&gt;</a:t>
            </a:r>
          </a:p>
          <a:p>
            <a:pPr marL="0" indent="0">
              <a:spcBef>
                <a:spcPts val="0"/>
              </a:spcBef>
              <a:spcAft>
                <a:spcPts val="300"/>
              </a:spcAft>
              <a:buNone/>
            </a:pPr>
            <a:r>
              <a:rPr lang="en-AU" sz="900">
                <a:effectLst/>
              </a:rPr>
              <a:t>President and Fellows of Harvard College and Project Zero (2019a) </a:t>
            </a:r>
            <a:r>
              <a:rPr lang="en-AU" sz="900" i="1">
                <a:effectLst/>
              </a:rPr>
              <a:t>Think, pair, share</a:t>
            </a:r>
            <a:r>
              <a:rPr lang="en-AU" sz="900">
                <a:effectLst/>
              </a:rPr>
              <a:t>, Harvard Graduate School of Education, &lt;</a:t>
            </a:r>
            <a:r>
              <a:rPr lang="en-AU" sz="900">
                <a:solidFill>
                  <a:schemeClr val="bg1">
                    <a:lumMod val="50000"/>
                  </a:schemeClr>
                </a:solidFill>
                <a:effectLst/>
                <a:hlinkClick r:id="rId22">
                  <a:extLst>
                    <a:ext uri="{A12FA001-AC4F-418D-AE19-62706E023703}">
                      <ahyp:hlinkClr xmlns:ahyp="http://schemas.microsoft.com/office/drawing/2018/hyperlinkcolor" val="tx"/>
                    </a:ext>
                  </a:extLst>
                </a:hlinkClick>
              </a:rPr>
              <a:t>https://pz.harvard.edu/resources/think-pair-share</a:t>
            </a:r>
            <a:r>
              <a:rPr lang="en-AU" sz="900">
                <a:effectLst/>
              </a:rPr>
              <a:t>&gt;</a:t>
            </a:r>
          </a:p>
          <a:p>
            <a:pPr marL="0" indent="0">
              <a:spcBef>
                <a:spcPts val="0"/>
              </a:spcBef>
              <a:spcAft>
                <a:spcPts val="300"/>
              </a:spcAft>
              <a:buNone/>
            </a:pPr>
            <a:r>
              <a:rPr lang="en-AU" sz="900">
                <a:effectLst/>
              </a:rPr>
              <a:t>President and Fellows of Harvard College and Project Zero (2019a) </a:t>
            </a:r>
            <a:r>
              <a:rPr lang="en-AU" sz="900" i="1">
                <a:effectLst/>
              </a:rPr>
              <a:t>Generate-Sort-Connect-Elaborate: A routine for organizing one’s understanding of a topic through concept mapping</a:t>
            </a:r>
            <a:r>
              <a:rPr lang="en-AU" sz="900">
                <a:effectLst/>
              </a:rPr>
              <a:t>, Harvard Graduate School of Education, &lt;</a:t>
            </a:r>
            <a:r>
              <a:rPr lang="en-AU" sz="900">
                <a:solidFill>
                  <a:schemeClr val="bg1">
                    <a:lumMod val="50000"/>
                  </a:schemeClr>
                </a:solidFill>
                <a:effectLst/>
                <a:hlinkClick r:id="rId23">
                  <a:extLst>
                    <a:ext uri="{A12FA001-AC4F-418D-AE19-62706E023703}">
                      <ahyp:hlinkClr xmlns:ahyp="http://schemas.microsoft.com/office/drawing/2018/hyperlinkcolor" val="tx"/>
                    </a:ext>
                  </a:extLst>
                </a:hlinkClick>
              </a:rPr>
              <a:t>https://pz.harvard.edu/resources/generate-sort-connect-elaborate</a:t>
            </a:r>
            <a:r>
              <a:rPr lang="en-AU" sz="900">
                <a:effectLst/>
              </a:rPr>
              <a:t>&gt; </a:t>
            </a:r>
          </a:p>
          <a:p>
            <a:pPr marL="0" indent="0">
              <a:spcBef>
                <a:spcPts val="0"/>
              </a:spcBef>
              <a:spcAft>
                <a:spcPts val="300"/>
              </a:spcAft>
              <a:buNone/>
            </a:pPr>
            <a:r>
              <a:rPr lang="en-AU" sz="900">
                <a:effectLst/>
              </a:rPr>
              <a:t>President and Fellows of Harvard College and Project Zero (2019b) </a:t>
            </a:r>
            <a:r>
              <a:rPr lang="en-AU" sz="900" i="1">
                <a:effectLst/>
              </a:rPr>
              <a:t>Lenses for dialogue: A routine for looking through lenses and exchanging perspectives</a:t>
            </a:r>
            <a:r>
              <a:rPr lang="en-AU" sz="900">
                <a:effectLst/>
              </a:rPr>
              <a:t>, Harvard Graduate School of Education, &lt;</a:t>
            </a:r>
            <a:r>
              <a:rPr lang="en-AU" sz="900">
                <a:solidFill>
                  <a:schemeClr val="bg1">
                    <a:lumMod val="50000"/>
                  </a:schemeClr>
                </a:solidFill>
                <a:effectLst/>
                <a:hlinkClick r:id="rId24">
                  <a:extLst>
                    <a:ext uri="{A12FA001-AC4F-418D-AE19-62706E023703}">
                      <ahyp:hlinkClr xmlns:ahyp="http://schemas.microsoft.com/office/drawing/2018/hyperlinkcolor" val="tx"/>
                    </a:ext>
                  </a:extLst>
                </a:hlinkClick>
              </a:rPr>
              <a:t>https://pz.harvard.edu/resources/lenses</a:t>
            </a:r>
            <a:r>
              <a:rPr lang="en-AU" sz="900">
                <a:effectLst/>
              </a:rPr>
              <a:t>&gt;</a:t>
            </a:r>
          </a:p>
          <a:p>
            <a:pPr marL="0" indent="0">
              <a:spcBef>
                <a:spcPts val="0"/>
              </a:spcBef>
              <a:spcAft>
                <a:spcPts val="300"/>
              </a:spcAft>
              <a:buNone/>
            </a:pPr>
            <a:r>
              <a:rPr lang="en-AU" sz="900">
                <a:effectLst/>
              </a:rPr>
              <a:t>SACE Board of South Australia (2024) </a:t>
            </a:r>
            <a:r>
              <a:rPr lang="en-AU" sz="900" i="1">
                <a:effectLst/>
              </a:rPr>
              <a:t>Passport to thrive: A qualification for a changing world: SACE Board strategic plan 2024–2027</a:t>
            </a:r>
            <a:r>
              <a:rPr lang="en-AU" sz="900">
                <a:effectLst/>
              </a:rPr>
              <a:t>, Government of South Australia, &lt;</a:t>
            </a:r>
            <a:r>
              <a:rPr lang="en-AU" sz="900">
                <a:solidFill>
                  <a:schemeClr val="bg1">
                    <a:lumMod val="50000"/>
                  </a:schemeClr>
                </a:solidFill>
                <a:effectLst/>
                <a:hlinkClick r:id="rId25">
                  <a:extLst>
                    <a:ext uri="{A12FA001-AC4F-418D-AE19-62706E023703}">
                      <ahyp:hlinkClr xmlns:ahyp="http://schemas.microsoft.com/office/drawing/2018/hyperlinkcolor" val="tx"/>
                    </a:ext>
                  </a:extLst>
                </a:hlinkClick>
              </a:rPr>
              <a:t>http://curriculumlearningsa.shor.tn/SACEstratplanPDF</a:t>
            </a:r>
            <a:r>
              <a:rPr lang="en-AU" sz="900">
                <a:effectLst/>
              </a:rPr>
              <a:t>&gt;</a:t>
            </a:r>
          </a:p>
          <a:p>
            <a:pPr marL="0" indent="0">
              <a:spcBef>
                <a:spcPts val="0"/>
              </a:spcBef>
              <a:spcAft>
                <a:spcPts val="300"/>
              </a:spcAft>
              <a:buNone/>
            </a:pPr>
            <a:r>
              <a:rPr lang="en-AU" sz="900" err="1">
                <a:effectLst/>
              </a:rPr>
              <a:t>Smekens</a:t>
            </a:r>
            <a:r>
              <a:rPr lang="en-AU" sz="900">
                <a:effectLst/>
              </a:rPr>
              <a:t> Education Solutions Inc (2019) </a:t>
            </a:r>
            <a:r>
              <a:rPr lang="en-AU" sz="900" i="1">
                <a:effectLst/>
              </a:rPr>
              <a:t>Go beyond a model; reveal a think aloud</a:t>
            </a:r>
            <a:r>
              <a:rPr lang="en-AU" sz="900">
                <a:effectLst/>
              </a:rPr>
              <a:t>, &lt;</a:t>
            </a:r>
            <a:r>
              <a:rPr lang="en-AU" sz="900">
                <a:solidFill>
                  <a:schemeClr val="bg1">
                    <a:lumMod val="50000"/>
                  </a:schemeClr>
                </a:solidFill>
                <a:effectLst/>
                <a:hlinkClick r:id="rId26">
                  <a:extLst>
                    <a:ext uri="{A12FA001-AC4F-418D-AE19-62706E023703}">
                      <ahyp:hlinkClr xmlns:ahyp="http://schemas.microsoft.com/office/drawing/2018/hyperlinkcolor" val="tx"/>
                    </a:ext>
                  </a:extLst>
                </a:hlinkClick>
              </a:rPr>
              <a:t>https://www.smekenseducation</a:t>
            </a:r>
            <a:br>
              <a:rPr lang="en-AU" sz="900">
                <a:solidFill>
                  <a:schemeClr val="bg1">
                    <a:lumMod val="50000"/>
                  </a:schemeClr>
                </a:solidFill>
                <a:effectLst/>
                <a:hlinkClick r:id="rId26">
                  <a:extLst>
                    <a:ext uri="{A12FA001-AC4F-418D-AE19-62706E023703}">
                      <ahyp:hlinkClr xmlns:ahyp="http://schemas.microsoft.com/office/drawing/2018/hyperlinkcolor" val="tx"/>
                    </a:ext>
                  </a:extLst>
                </a:hlinkClick>
              </a:rPr>
            </a:br>
            <a:r>
              <a:rPr lang="en-AU" sz="900">
                <a:solidFill>
                  <a:schemeClr val="bg1">
                    <a:lumMod val="50000"/>
                  </a:schemeClr>
                </a:solidFill>
                <a:effectLst/>
                <a:hlinkClick r:id="rId26">
                  <a:extLst>
                    <a:ext uri="{A12FA001-AC4F-418D-AE19-62706E023703}">
                      <ahyp:hlinkClr xmlns:ahyp="http://schemas.microsoft.com/office/drawing/2018/hyperlinkcolor" val="tx"/>
                    </a:ext>
                  </a:extLst>
                </a:hlinkClick>
              </a:rPr>
              <a:t>.com/go-beyond-a-model-reveal-a-think-aloud/</a:t>
            </a:r>
            <a:r>
              <a:rPr lang="en-AU" sz="900">
                <a:effectLst/>
              </a:rPr>
              <a:t>&gt;</a:t>
            </a:r>
          </a:p>
          <a:p>
            <a:pPr marL="0" indent="0">
              <a:spcBef>
                <a:spcPts val="0"/>
              </a:spcBef>
              <a:spcAft>
                <a:spcPts val="300"/>
              </a:spcAft>
              <a:buNone/>
            </a:pPr>
            <a:r>
              <a:rPr lang="en-AU" sz="900">
                <a:effectLst/>
              </a:rPr>
              <a:t>Square Holes (2022) </a:t>
            </a:r>
            <a:r>
              <a:rPr lang="en-AU" sz="900" i="1">
                <a:effectLst/>
              </a:rPr>
              <a:t>Data analysis: Student forums on the purpose of public education in SA</a:t>
            </a:r>
            <a:r>
              <a:rPr lang="en-AU" sz="900">
                <a:effectLst/>
              </a:rPr>
              <a:t>, Department for Education, Government of South Australia, </a:t>
            </a:r>
            <a:r>
              <a:rPr lang="en-AU" sz="900">
                <a:solidFill>
                  <a:schemeClr val="bg1">
                    <a:lumMod val="50000"/>
                  </a:schemeClr>
                </a:solidFill>
                <a:effectLst/>
              </a:rPr>
              <a:t>&lt;</a:t>
            </a:r>
            <a:r>
              <a:rPr lang="en-AU" sz="900">
                <a:solidFill>
                  <a:schemeClr val="bg1">
                    <a:lumMod val="50000"/>
                  </a:schemeClr>
                </a:solidFill>
                <a:effectLst/>
                <a:hlinkClick r:id="rId27">
                  <a:extLst>
                    <a:ext uri="{A12FA001-AC4F-418D-AE19-62706E023703}">
                      <ahyp:hlinkClr xmlns:ahyp="http://schemas.microsoft.com/office/drawing/2018/hyperlinkcolor" val="tx"/>
                    </a:ext>
                  </a:extLst>
                </a:hlinkClick>
              </a:rPr>
              <a:t>https://www.education.sa.gov.au/docs/ce-office/purpose/purpose-statement-data-analysis-student-forums.pdf</a:t>
            </a:r>
            <a:r>
              <a:rPr lang="en-AU" sz="900">
                <a:solidFill>
                  <a:schemeClr val="bg1">
                    <a:lumMod val="50000"/>
                  </a:schemeClr>
                </a:solidFill>
                <a:effectLst/>
              </a:rPr>
              <a:t>&gt;</a:t>
            </a:r>
          </a:p>
          <a:p>
            <a:pPr marL="0" indent="0">
              <a:spcBef>
                <a:spcPts val="0"/>
              </a:spcBef>
              <a:spcAft>
                <a:spcPts val="300"/>
              </a:spcAft>
              <a:buNone/>
            </a:pPr>
            <a:r>
              <a:rPr lang="en-AU" sz="900">
                <a:effectLst/>
              </a:rPr>
              <a:t>What School Could Be (2024) </a:t>
            </a:r>
            <a:r>
              <a:rPr lang="en-AU" sz="900" i="1">
                <a:effectLst/>
              </a:rPr>
              <a:t>The innovation playlist</a:t>
            </a:r>
            <a:r>
              <a:rPr lang="en-AU" sz="900">
                <a:effectLst/>
              </a:rPr>
              <a:t>, &lt;</a:t>
            </a:r>
            <a:r>
              <a:rPr lang="en-AU" sz="900">
                <a:solidFill>
                  <a:schemeClr val="bg1">
                    <a:lumMod val="50000"/>
                  </a:schemeClr>
                </a:solidFill>
                <a:effectLst/>
                <a:hlinkClick r:id="rId28">
                  <a:extLst>
                    <a:ext uri="{A12FA001-AC4F-418D-AE19-62706E023703}">
                      <ahyp:hlinkClr xmlns:ahyp="http://schemas.microsoft.com/office/drawing/2018/hyperlinkcolor" val="tx"/>
                    </a:ext>
                  </a:extLst>
                </a:hlinkClick>
              </a:rPr>
              <a:t>https://www.whatschoolcouldbe.org/innovation-playlist</a:t>
            </a:r>
            <a:r>
              <a:rPr lang="en-AU" sz="900">
                <a:effectLst/>
              </a:rPr>
              <a:t>&gt;</a:t>
            </a:r>
          </a:p>
          <a:p>
            <a:pPr marL="0" indent="0">
              <a:spcBef>
                <a:spcPts val="0"/>
              </a:spcBef>
              <a:spcAft>
                <a:spcPts val="300"/>
              </a:spcAft>
              <a:buNone/>
            </a:pPr>
            <a:r>
              <a:rPr lang="en-AU" sz="900" err="1">
                <a:effectLst/>
              </a:rPr>
              <a:t>Wiliam</a:t>
            </a:r>
            <a:r>
              <a:rPr lang="en-AU" sz="900">
                <a:effectLst/>
              </a:rPr>
              <a:t> D (2019) </a:t>
            </a:r>
            <a:r>
              <a:rPr lang="en-AU" sz="900" i="1">
                <a:effectLst/>
              </a:rPr>
              <a:t>All student response systems</a:t>
            </a:r>
            <a:r>
              <a:rPr lang="en-AU" sz="900">
                <a:effectLst/>
              </a:rPr>
              <a:t>,</a:t>
            </a:r>
            <a:r>
              <a:rPr lang="en-AU" sz="900" i="1">
                <a:effectLst/>
              </a:rPr>
              <a:t> SA Learning design, assessment and moderation strategy</a:t>
            </a:r>
            <a:r>
              <a:rPr lang="en-AU" sz="900">
                <a:effectLst/>
              </a:rPr>
              <a:t>, Government of South Australia, &lt;</a:t>
            </a:r>
            <a:r>
              <a:rPr lang="en-AU" sz="900">
                <a:solidFill>
                  <a:schemeClr val="bg1">
                    <a:lumMod val="50000"/>
                  </a:schemeClr>
                </a:solidFill>
                <a:effectLst/>
                <a:hlinkClick r:id="rId29">
                  <a:extLst>
                    <a:ext uri="{A12FA001-AC4F-418D-AE19-62706E023703}">
                      <ahyp:hlinkClr xmlns:ahyp="http://schemas.microsoft.com/office/drawing/2018/hyperlinkcolor" val="tx"/>
                    </a:ext>
                  </a:extLst>
                </a:hlinkClick>
              </a:rPr>
              <a:t>http://curriculumlearningsa.shor.tn/DWAllStudRespSys</a:t>
            </a:r>
            <a:r>
              <a:rPr lang="en-AU" sz="900">
                <a:effectLst/>
              </a:rPr>
              <a:t>&gt;</a:t>
            </a:r>
          </a:p>
          <a:p>
            <a:pPr marL="0" indent="0">
              <a:spcBef>
                <a:spcPts val="0"/>
              </a:spcBef>
              <a:spcAft>
                <a:spcPts val="300"/>
              </a:spcAft>
              <a:buNone/>
            </a:pPr>
            <a:r>
              <a:rPr lang="en-AU" sz="900" err="1">
                <a:effectLst/>
              </a:rPr>
              <a:t>Wiliam</a:t>
            </a:r>
            <a:r>
              <a:rPr lang="en-AU" sz="900">
                <a:effectLst/>
              </a:rPr>
              <a:t> D (2019a) </a:t>
            </a:r>
            <a:r>
              <a:rPr lang="en-AU" sz="900" i="1">
                <a:effectLst/>
              </a:rPr>
              <a:t>Co-construct success criteria, but only if it's rigged</a:t>
            </a:r>
            <a:r>
              <a:rPr lang="en-AU" sz="900">
                <a:effectLst/>
              </a:rPr>
              <a:t>, </a:t>
            </a:r>
            <a:r>
              <a:rPr lang="en-AU" sz="900" i="1">
                <a:effectLst/>
              </a:rPr>
              <a:t>SA Learning design, assessment and moderation strategy</a:t>
            </a:r>
            <a:r>
              <a:rPr lang="en-AU" sz="900">
                <a:effectLst/>
              </a:rPr>
              <a:t>, Department for Education, Government of South Australia, &lt;</a:t>
            </a:r>
            <a:r>
              <a:rPr lang="en-AU" sz="900">
                <a:solidFill>
                  <a:schemeClr val="bg1">
                    <a:lumMod val="50000"/>
                  </a:schemeClr>
                </a:solidFill>
                <a:effectLst/>
                <a:hlinkClick r:id="rId30">
                  <a:extLst>
                    <a:ext uri="{A12FA001-AC4F-418D-AE19-62706E023703}">
                      <ahyp:hlinkClr xmlns:ahyp="http://schemas.microsoft.com/office/drawing/2018/hyperlinkcolor" val="tx"/>
                    </a:ext>
                  </a:extLst>
                </a:hlinkClick>
              </a:rPr>
              <a:t>http://curriculumlearningsa.</a:t>
            </a:r>
            <a:br>
              <a:rPr lang="en-AU" sz="900">
                <a:solidFill>
                  <a:schemeClr val="bg1">
                    <a:lumMod val="50000"/>
                  </a:schemeClr>
                </a:solidFill>
                <a:effectLst/>
                <a:hlinkClick r:id="rId30">
                  <a:extLst>
                    <a:ext uri="{A12FA001-AC4F-418D-AE19-62706E023703}">
                      <ahyp:hlinkClr xmlns:ahyp="http://schemas.microsoft.com/office/drawing/2018/hyperlinkcolor" val="tx"/>
                    </a:ext>
                  </a:extLst>
                </a:hlinkClick>
              </a:rPr>
            </a:br>
            <a:r>
              <a:rPr lang="en-AU" sz="900">
                <a:solidFill>
                  <a:schemeClr val="bg1">
                    <a:lumMod val="50000"/>
                  </a:schemeClr>
                </a:solidFill>
                <a:effectLst/>
                <a:hlinkClick r:id="rId30">
                  <a:extLst>
                    <a:ext uri="{A12FA001-AC4F-418D-AE19-62706E023703}">
                      <ahyp:hlinkClr xmlns:ahyp="http://schemas.microsoft.com/office/drawing/2018/hyperlinkcolor" val="tx"/>
                    </a:ext>
                  </a:extLst>
                </a:hlinkClick>
              </a:rPr>
              <a:t>shor.tn/CoConstructIfRigged</a:t>
            </a:r>
            <a:r>
              <a:rPr lang="en-AU" sz="900">
                <a:effectLst/>
              </a:rPr>
              <a:t>&gt; </a:t>
            </a:r>
          </a:p>
          <a:p>
            <a:pPr marL="0" indent="0">
              <a:spcBef>
                <a:spcPts val="0"/>
              </a:spcBef>
              <a:spcAft>
                <a:spcPts val="300"/>
              </a:spcAft>
              <a:buNone/>
            </a:pPr>
            <a:r>
              <a:rPr lang="en-AU" sz="900" err="1">
                <a:effectLst/>
              </a:rPr>
              <a:t>Wiliam</a:t>
            </a:r>
            <a:r>
              <a:rPr lang="en-AU" sz="900">
                <a:effectLst/>
              </a:rPr>
              <a:t> D (2019b) </a:t>
            </a:r>
            <a:r>
              <a:rPr lang="en-AU" sz="900" i="1">
                <a:effectLst/>
              </a:rPr>
              <a:t>Creating safety for challenge</a:t>
            </a:r>
            <a:r>
              <a:rPr lang="en-AU" sz="900">
                <a:effectLst/>
              </a:rPr>
              <a:t>,</a:t>
            </a:r>
            <a:r>
              <a:rPr lang="en-AU" sz="900" i="1">
                <a:effectLst/>
              </a:rPr>
              <a:t> SA Learning design, assessment and moderation strategy</a:t>
            </a:r>
            <a:r>
              <a:rPr lang="en-AU" sz="900">
                <a:effectLst/>
              </a:rPr>
              <a:t>, Department for Education, Government of South Australia, &lt;</a:t>
            </a:r>
            <a:r>
              <a:rPr lang="en-AU" sz="900">
                <a:solidFill>
                  <a:schemeClr val="bg1">
                    <a:lumMod val="50000"/>
                  </a:schemeClr>
                </a:solidFill>
                <a:effectLst/>
                <a:hlinkClick r:id="rId31">
                  <a:extLst>
                    <a:ext uri="{A12FA001-AC4F-418D-AE19-62706E023703}">
                      <ahyp:hlinkClr xmlns:ahyp="http://schemas.microsoft.com/office/drawing/2018/hyperlinkcolor" val="tx"/>
                    </a:ext>
                  </a:extLst>
                </a:hlinkClick>
              </a:rPr>
              <a:t>http://curriculumlearningsa.shor.tn/DWSafety</a:t>
            </a:r>
            <a:br>
              <a:rPr lang="en-AU" sz="900">
                <a:solidFill>
                  <a:schemeClr val="bg1">
                    <a:lumMod val="50000"/>
                  </a:schemeClr>
                </a:solidFill>
                <a:effectLst/>
                <a:hlinkClick r:id="rId31">
                  <a:extLst>
                    <a:ext uri="{A12FA001-AC4F-418D-AE19-62706E023703}">
                      <ahyp:hlinkClr xmlns:ahyp="http://schemas.microsoft.com/office/drawing/2018/hyperlinkcolor" val="tx"/>
                    </a:ext>
                  </a:extLst>
                </a:hlinkClick>
              </a:rPr>
            </a:br>
            <a:r>
              <a:rPr lang="en-AU" sz="900">
                <a:solidFill>
                  <a:schemeClr val="bg1">
                    <a:lumMod val="50000"/>
                  </a:schemeClr>
                </a:solidFill>
                <a:effectLst/>
                <a:hlinkClick r:id="rId31">
                  <a:extLst>
                    <a:ext uri="{A12FA001-AC4F-418D-AE19-62706E023703}">
                      <ahyp:hlinkClr xmlns:ahyp="http://schemas.microsoft.com/office/drawing/2018/hyperlinkcolor" val="tx"/>
                    </a:ext>
                  </a:extLst>
                </a:hlinkClick>
              </a:rPr>
              <a:t>4Challenge</a:t>
            </a:r>
            <a:r>
              <a:rPr lang="en-AU" sz="900">
                <a:effectLst/>
              </a:rPr>
              <a:t>&gt;</a:t>
            </a:r>
          </a:p>
          <a:p>
            <a:pPr marL="0" indent="0">
              <a:spcBef>
                <a:spcPts val="0"/>
              </a:spcBef>
              <a:spcAft>
                <a:spcPts val="300"/>
              </a:spcAft>
              <a:buNone/>
            </a:pPr>
            <a:r>
              <a:rPr lang="en-AU" sz="900" err="1">
                <a:effectLst/>
              </a:rPr>
              <a:t>Wiliam</a:t>
            </a:r>
            <a:r>
              <a:rPr lang="en-AU" sz="900">
                <a:effectLst/>
              </a:rPr>
              <a:t> D (2019c) </a:t>
            </a:r>
            <a:r>
              <a:rPr lang="en-AU" sz="900" i="1">
                <a:effectLst/>
              </a:rPr>
              <a:t>Examples are more effective than descriptions</a:t>
            </a:r>
            <a:r>
              <a:rPr lang="en-AU" sz="900">
                <a:effectLst/>
              </a:rPr>
              <a:t>,</a:t>
            </a:r>
            <a:r>
              <a:rPr lang="en-AU" sz="900" i="1">
                <a:effectLst/>
              </a:rPr>
              <a:t> SA Learning design, assessment and moderation strategy</a:t>
            </a:r>
            <a:r>
              <a:rPr lang="en-AU" sz="900">
                <a:effectLst/>
              </a:rPr>
              <a:t>, Department for Education, Government of South Australia, &lt;</a:t>
            </a:r>
            <a:r>
              <a:rPr lang="en-AU" sz="900">
                <a:solidFill>
                  <a:schemeClr val="bg1">
                    <a:lumMod val="50000"/>
                  </a:schemeClr>
                </a:solidFill>
                <a:effectLst/>
                <a:hlinkClick r:id="rId32">
                  <a:extLst>
                    <a:ext uri="{A12FA001-AC4F-418D-AE19-62706E023703}">
                      <ahyp:hlinkClr xmlns:ahyp="http://schemas.microsoft.com/office/drawing/2018/hyperlinkcolor" val="tx"/>
                    </a:ext>
                  </a:extLst>
                </a:hlinkClick>
              </a:rPr>
              <a:t>http://curriculumlearningsa.shor.tn/</a:t>
            </a:r>
            <a:br>
              <a:rPr lang="en-AU" sz="900">
                <a:solidFill>
                  <a:schemeClr val="bg1">
                    <a:lumMod val="50000"/>
                  </a:schemeClr>
                </a:solidFill>
                <a:effectLst/>
                <a:hlinkClick r:id="rId32">
                  <a:extLst>
                    <a:ext uri="{A12FA001-AC4F-418D-AE19-62706E023703}">
                      <ahyp:hlinkClr xmlns:ahyp="http://schemas.microsoft.com/office/drawing/2018/hyperlinkcolor" val="tx"/>
                    </a:ext>
                  </a:extLst>
                </a:hlinkClick>
              </a:rPr>
            </a:br>
            <a:r>
              <a:rPr lang="en-AU" sz="900">
                <a:solidFill>
                  <a:schemeClr val="bg1">
                    <a:lumMod val="50000"/>
                  </a:schemeClr>
                </a:solidFill>
                <a:effectLst/>
                <a:hlinkClick r:id="rId32">
                  <a:extLst>
                    <a:ext uri="{A12FA001-AC4F-418D-AE19-62706E023703}">
                      <ahyp:hlinkClr xmlns:ahyp="http://schemas.microsoft.com/office/drawing/2018/hyperlinkcolor" val="tx"/>
                    </a:ext>
                  </a:extLst>
                </a:hlinkClick>
              </a:rPr>
              <a:t>EgMoreEffThanDesc</a:t>
            </a:r>
            <a:r>
              <a:rPr lang="en-AU" sz="900">
                <a:effectLst/>
              </a:rPr>
              <a:t>&gt;</a:t>
            </a:r>
          </a:p>
          <a:p>
            <a:pPr marL="0" indent="0">
              <a:spcBef>
                <a:spcPts val="0"/>
              </a:spcBef>
              <a:spcAft>
                <a:spcPts val="300"/>
              </a:spcAft>
              <a:buNone/>
            </a:pPr>
            <a:r>
              <a:rPr lang="en-AU" sz="900" err="1">
                <a:effectLst/>
              </a:rPr>
              <a:t>Wiliam</a:t>
            </a:r>
            <a:r>
              <a:rPr lang="en-AU" sz="900">
                <a:effectLst/>
              </a:rPr>
              <a:t> D (2019d) </a:t>
            </a:r>
            <a:r>
              <a:rPr lang="en-AU" sz="900" i="1">
                <a:effectLst/>
              </a:rPr>
              <a:t>Hook students into the learning</a:t>
            </a:r>
            <a:r>
              <a:rPr lang="en-AU" sz="900">
                <a:effectLst/>
              </a:rPr>
              <a:t>,</a:t>
            </a:r>
            <a:r>
              <a:rPr lang="en-AU" sz="900" i="1">
                <a:effectLst/>
              </a:rPr>
              <a:t> SA Learning design</a:t>
            </a:r>
            <a:r>
              <a:rPr lang="en-AU" sz="900">
                <a:effectLst/>
              </a:rPr>
              <a:t>, assessment and moderation strategy, Government of South Australia, &lt;</a:t>
            </a:r>
            <a:r>
              <a:rPr lang="en-AU" sz="900">
                <a:solidFill>
                  <a:schemeClr val="bg1">
                    <a:lumMod val="50000"/>
                  </a:schemeClr>
                </a:solidFill>
                <a:effectLst/>
                <a:hlinkClick r:id="rId33">
                  <a:extLst>
                    <a:ext uri="{A12FA001-AC4F-418D-AE19-62706E023703}">
                      <ahyp:hlinkClr xmlns:ahyp="http://schemas.microsoft.com/office/drawing/2018/hyperlinkcolor" val="tx"/>
                    </a:ext>
                  </a:extLst>
                </a:hlinkClick>
              </a:rPr>
              <a:t>http://curriculumlearningsa.shor.tn/DWHookStudIntoLrng</a:t>
            </a:r>
            <a:r>
              <a:rPr lang="en-AU" sz="900">
                <a:effectLst/>
              </a:rPr>
              <a:t>&gt;</a:t>
            </a:r>
          </a:p>
          <a:p>
            <a:pPr marL="0" indent="0">
              <a:spcBef>
                <a:spcPts val="0"/>
              </a:spcBef>
              <a:spcAft>
                <a:spcPts val="300"/>
              </a:spcAft>
              <a:buNone/>
            </a:pPr>
            <a:r>
              <a:rPr lang="en-AU" sz="900" err="1">
                <a:effectLst/>
              </a:rPr>
              <a:t>Wiliam</a:t>
            </a:r>
            <a:r>
              <a:rPr lang="en-AU" sz="900">
                <a:effectLst/>
              </a:rPr>
              <a:t> D (2019e) </a:t>
            </a:r>
            <a:r>
              <a:rPr lang="en-AU" sz="900" i="1">
                <a:effectLst/>
              </a:rPr>
              <a:t>Productive struggle</a:t>
            </a:r>
            <a:r>
              <a:rPr lang="en-AU" sz="900">
                <a:effectLst/>
              </a:rPr>
              <a:t>,</a:t>
            </a:r>
            <a:r>
              <a:rPr lang="en-AU" sz="900" i="1">
                <a:effectLst/>
              </a:rPr>
              <a:t> SA Learning design, assessment and moderation strategy</a:t>
            </a:r>
            <a:r>
              <a:rPr lang="en-AU" sz="900">
                <a:effectLst/>
              </a:rPr>
              <a:t>, Department for Education, Government of South Australia, &lt;</a:t>
            </a:r>
            <a:r>
              <a:rPr lang="en-AU" sz="900">
                <a:solidFill>
                  <a:schemeClr val="bg1">
                    <a:lumMod val="50000"/>
                  </a:schemeClr>
                </a:solidFill>
                <a:effectLst/>
                <a:hlinkClick r:id="rId34">
                  <a:extLst>
                    <a:ext uri="{A12FA001-AC4F-418D-AE19-62706E023703}">
                      <ahyp:hlinkClr xmlns:ahyp="http://schemas.microsoft.com/office/drawing/2018/hyperlinkcolor" val="tx"/>
                    </a:ext>
                  </a:extLst>
                </a:hlinkClick>
              </a:rPr>
              <a:t>http://curriculumlearningsa.shor.tn/DWProdStruggle</a:t>
            </a:r>
            <a:r>
              <a:rPr lang="en-AU" sz="900">
                <a:effectLst/>
              </a:rPr>
              <a:t>&gt;</a:t>
            </a:r>
          </a:p>
          <a:p>
            <a:pPr marL="0" indent="0">
              <a:spcBef>
                <a:spcPts val="0"/>
              </a:spcBef>
              <a:spcAft>
                <a:spcPts val="300"/>
              </a:spcAft>
              <a:buNone/>
            </a:pPr>
            <a:r>
              <a:rPr lang="en-AU" sz="900" err="1">
                <a:effectLst/>
              </a:rPr>
              <a:t>Wiliam</a:t>
            </a:r>
            <a:r>
              <a:rPr lang="en-AU" sz="900">
                <a:effectLst/>
              </a:rPr>
              <a:t> D (2019f) </a:t>
            </a:r>
            <a:r>
              <a:rPr lang="en-AU" sz="900" i="1">
                <a:effectLst/>
              </a:rPr>
              <a:t>Sharing and clarifying success criteria: One example and evidence of impact</a:t>
            </a:r>
            <a:r>
              <a:rPr lang="en-AU" sz="900">
                <a:effectLst/>
              </a:rPr>
              <a:t>, </a:t>
            </a:r>
            <a:r>
              <a:rPr lang="en-AU" sz="900" i="1">
                <a:effectLst/>
              </a:rPr>
              <a:t>SA Learning design, assessment and moderation strategy</a:t>
            </a:r>
            <a:r>
              <a:rPr lang="en-AU" sz="900">
                <a:effectLst/>
              </a:rPr>
              <a:t>, Government of South Australia, &lt;</a:t>
            </a:r>
            <a:r>
              <a:rPr lang="en-AU" sz="900">
                <a:solidFill>
                  <a:schemeClr val="bg1">
                    <a:lumMod val="50000"/>
                  </a:schemeClr>
                </a:solidFill>
                <a:effectLst/>
                <a:hlinkClick r:id="rId35">
                  <a:extLst>
                    <a:ext uri="{A12FA001-AC4F-418D-AE19-62706E023703}">
                      <ahyp:hlinkClr xmlns:ahyp="http://schemas.microsoft.com/office/drawing/2018/hyperlinkcolor" val="tx"/>
                    </a:ext>
                  </a:extLst>
                </a:hlinkClick>
              </a:rPr>
              <a:t>http://curriculumlearningsa.shor.tn/</a:t>
            </a:r>
            <a:br>
              <a:rPr lang="en-AU" sz="900">
                <a:solidFill>
                  <a:schemeClr val="bg1">
                    <a:lumMod val="50000"/>
                  </a:schemeClr>
                </a:solidFill>
                <a:effectLst/>
                <a:hlinkClick r:id="rId35">
                  <a:extLst>
                    <a:ext uri="{A12FA001-AC4F-418D-AE19-62706E023703}">
                      <ahyp:hlinkClr xmlns:ahyp="http://schemas.microsoft.com/office/drawing/2018/hyperlinkcolor" val="tx"/>
                    </a:ext>
                  </a:extLst>
                </a:hlinkClick>
              </a:rPr>
            </a:br>
            <a:r>
              <a:rPr lang="en-AU" sz="900">
                <a:solidFill>
                  <a:schemeClr val="bg1">
                    <a:lumMod val="50000"/>
                  </a:schemeClr>
                </a:solidFill>
                <a:effectLst/>
                <a:hlinkClick r:id="rId35">
                  <a:extLst>
                    <a:ext uri="{A12FA001-AC4F-418D-AE19-62706E023703}">
                      <ahyp:hlinkClr xmlns:ahyp="http://schemas.microsoft.com/office/drawing/2018/hyperlinkcolor" val="tx"/>
                    </a:ext>
                  </a:extLst>
                </a:hlinkClick>
              </a:rPr>
              <a:t>DWShareClarSuccessCrit</a:t>
            </a:r>
            <a:r>
              <a:rPr lang="en-AU" sz="900">
                <a:effectLst/>
              </a:rPr>
              <a:t>&gt;</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164</a:t>
            </a:fld>
            <a:endParaRPr lang="en-US"/>
          </a:p>
        </p:txBody>
      </p:sp>
    </p:spTree>
    <p:extLst>
      <p:ext uri="{BB962C8B-B14F-4D97-AF65-F5344CB8AC3E}">
        <p14:creationId xmlns:p14="http://schemas.microsoft.com/office/powerpoint/2010/main" val="45008790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294967295"/>
          </p:nvPr>
        </p:nvSpPr>
        <p:spPr>
          <a:xfrm>
            <a:off x="11918950" y="6324600"/>
            <a:ext cx="273050" cy="365125"/>
          </a:xfrm>
        </p:spPr>
        <p:txBody>
          <a:bodyPr/>
          <a:lstStyle/>
          <a:p>
            <a:fld id="{60086B51-FD67-4E4A-A057-C2FE25ADFE84}" type="slidenum">
              <a:rPr lang="en-US" smtClean="0"/>
              <a:pPr/>
              <a:t>165</a:t>
            </a:fld>
            <a:endParaRPr lang="en-US"/>
          </a:p>
        </p:txBody>
      </p:sp>
    </p:spTree>
    <p:extLst>
      <p:ext uri="{BB962C8B-B14F-4D97-AF65-F5344CB8AC3E}">
        <p14:creationId xmlns:p14="http://schemas.microsoft.com/office/powerpoint/2010/main" val="1516119046"/>
      </p:ext>
    </p:extLst>
  </p:cSld>
  <p:clrMapOvr>
    <a:masterClrMapping/>
  </p:clrMapOvr>
</p:sld>
</file>

<file path=ppt/theme/theme1.xml><?xml version="1.0" encoding="utf-8"?>
<a:theme xmlns:a="http://schemas.openxmlformats.org/drawingml/2006/main" name="1_Office Theme">
  <a:themeElements>
    <a:clrScheme name="Education">
      <a:dk1>
        <a:srgbClr val="000000"/>
      </a:dk1>
      <a:lt1>
        <a:srgbClr val="FFFFFF"/>
      </a:lt1>
      <a:dk2>
        <a:srgbClr val="44546A"/>
      </a:dk2>
      <a:lt2>
        <a:srgbClr val="E7E6E6"/>
      </a:lt2>
      <a:accent1>
        <a:srgbClr val="077981"/>
      </a:accent1>
      <a:accent2>
        <a:srgbClr val="62C6C0"/>
      </a:accent2>
      <a:accent3>
        <a:srgbClr val="F59171"/>
      </a:accent3>
      <a:accent4>
        <a:srgbClr val="F9C6C0"/>
      </a:accent4>
      <a:accent5>
        <a:srgbClr val="E0E4E7"/>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9C8639084C1B744B933EFE834883764" ma:contentTypeVersion="4" ma:contentTypeDescription="Create a new document." ma:contentTypeScope="" ma:versionID="7b695acfd33951f3ae1b71f86b27f687">
  <xsd:schema xmlns:xsd="http://www.w3.org/2001/XMLSchema" xmlns:xs="http://www.w3.org/2001/XMLSchema" xmlns:p="http://schemas.microsoft.com/office/2006/metadata/properties" xmlns:ns2="417069a9-9e1c-4692-ad4f-70c711c4955f" targetNamespace="http://schemas.microsoft.com/office/2006/metadata/properties" ma:root="true" ma:fieldsID="2a2ef3feeb8f14900e88da34061c2806" ns2:_="">
    <xsd:import namespace="417069a9-9e1c-4692-ad4f-70c711c4955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069a9-9e1c-4692-ad4f-70c711c495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4FD5F4E-13FB-4C99-99E4-3F18020E8040}">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17069a9-9e1c-4692-ad4f-70c711c4955f"/>
    <ds:schemaRef ds:uri="http://www.w3.org/XML/1998/namespace"/>
    <ds:schemaRef ds:uri="http://purl.org/dc/dcmitype/"/>
  </ds:schemaRefs>
</ds:datastoreItem>
</file>

<file path=customXml/itemProps2.xml><?xml version="1.0" encoding="utf-8"?>
<ds:datastoreItem xmlns:ds="http://schemas.openxmlformats.org/officeDocument/2006/customXml" ds:itemID="{89D60409-639B-4702-875C-635A2FFBB372}">
  <ds:schemaRefs>
    <ds:schemaRef ds:uri="417069a9-9e1c-4692-ad4f-70c711c4955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9540720-7E86-4BEB-ADF2-1E057F5CE15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10904</Words>
  <Application>Microsoft Office PowerPoint</Application>
  <PresentationFormat>Widescreen</PresentationFormat>
  <Paragraphs>1312</Paragraphs>
  <Slides>165</Slides>
  <Notes>165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165</vt:i4>
      </vt:variant>
    </vt:vector>
  </HeadingPairs>
  <TitlesOfParts>
    <vt:vector size="173" baseType="lpstr">
      <vt:lpstr>Arial</vt:lpstr>
      <vt:lpstr>Calibri</vt:lpstr>
      <vt:lpstr>Calibri Light</vt:lpstr>
      <vt:lpstr>Helvetica Neue</vt:lpstr>
      <vt:lpstr>Museo Sans</vt:lpstr>
      <vt:lpstr>Roboto</vt:lpstr>
      <vt:lpstr>Segoe UI</vt:lpstr>
      <vt:lpstr>1_Office Theme</vt:lpstr>
      <vt:lpstr>PowerPoint Presentation</vt:lpstr>
      <vt:lpstr>Acknowledgement of Country  We acknowledge that the work undertaken to develop this leaders’ guide took place on the traditional lands of South Australia’s First Peoples and we respect their spiritual relationship with their country.  In delivering public education in South Australia, we acknowledge the importance  of understanding Aboriginal knowledge, languages, cultures and voices which  provide critical contributions and value across our workplaces, classrooms, partnerships and communities. </vt:lpstr>
      <vt:lpstr>Content overview</vt:lpstr>
      <vt:lpstr>Contents</vt:lpstr>
      <vt:lpstr>SECTION 1 | Weekly  pedagogic prompts</vt:lpstr>
      <vt:lpstr>TERM 1 | Weeks 0 to 2</vt:lpstr>
      <vt:lpstr>TERM 1 | Weeks 3 to 5</vt:lpstr>
      <vt:lpstr>TERM 1 | Weeks 6 to 8</vt:lpstr>
      <vt:lpstr>TERM 1 | Weeks 9 to 11</vt:lpstr>
      <vt:lpstr>TERM 2 | Weeks 1 to 3</vt:lpstr>
      <vt:lpstr>TERM 2 | Weeks 4 to 6</vt:lpstr>
      <vt:lpstr>TERM 2 | Weeks 7 to 9</vt:lpstr>
      <vt:lpstr>TERM 2 | Week 10</vt:lpstr>
      <vt:lpstr>TERM 3 | Weeks 1 to 3</vt:lpstr>
      <vt:lpstr>TERM 3 | Weeks 4 to 6</vt:lpstr>
      <vt:lpstr>TERM 3 | Weeks 7 to 9</vt:lpstr>
      <vt:lpstr>TERM 3 | Week 10</vt:lpstr>
      <vt:lpstr>TERM 4 | Weeks 1 to 3</vt:lpstr>
      <vt:lpstr>TERM 4 | Weeks 4 to 6</vt:lpstr>
      <vt:lpstr>TERM 4 | Weeks 7 to 9</vt:lpstr>
      <vt:lpstr>SECTION 2 | Our learners</vt:lpstr>
      <vt:lpstr>2.1 | The voices of our SA learners</vt:lpstr>
      <vt:lpstr>2.1 | The voices of our learners</vt:lpstr>
      <vt:lpstr>2.2 | The aspirations of my learners</vt:lpstr>
      <vt:lpstr>2.3 | The choices we have made as a system</vt:lpstr>
      <vt:lpstr>2.3 | Choice 1: Purpose-driven, data-informed</vt:lpstr>
      <vt:lpstr>2.3 | Choice 2: Areas of impact</vt:lpstr>
      <vt:lpstr>2.3 | Choice 3: SA Curriculum for public education</vt:lpstr>
      <vt:lpstr>2.3 | The choices we have made as a system</vt:lpstr>
      <vt:lpstr>2.3 | The choices we have made as a system</vt:lpstr>
      <vt:lpstr>SECTION 3 | Unpacking our strategy for public education</vt:lpstr>
      <vt:lpstr>3.1 | Deepening our understanding of the areas of impact</vt:lpstr>
      <vt:lpstr>3.2 | Areas of impact – our school’s choices</vt:lpstr>
      <vt:lpstr>3.2 | Photo challenge example</vt:lpstr>
      <vt:lpstr>3.2| Connections to other areas of impact</vt:lpstr>
      <vt:lpstr>3.3| Identifying actions to activate the areas of impact</vt:lpstr>
      <vt:lpstr>3.3| Identifying actions to activate the areas of impact</vt:lpstr>
      <vt:lpstr>3.3| Identifying actions to activate the areas of impact</vt:lpstr>
      <vt:lpstr>3.3| Identifying actions to activate the areas of impact</vt:lpstr>
      <vt:lpstr>3.3| Identifying actions to activate the areas of impact</vt:lpstr>
      <vt:lpstr>3.3| Identifying actions to activate the areas of impact</vt:lpstr>
      <vt:lpstr>3.3| Identifying actions to activate the areas of impact</vt:lpstr>
      <vt:lpstr>3.3| Identifying actions to activate the areas of impact</vt:lpstr>
      <vt:lpstr>3.3| Identifying actions to activate the areas of impact</vt:lpstr>
      <vt:lpstr>3.4| Our ways of working</vt:lpstr>
      <vt:lpstr>3.5| Building coherence for our learners</vt:lpstr>
      <vt:lpstr>3.5| Building coherence for our learners</vt:lpstr>
      <vt:lpstr>3.5| Building coherence for our learners</vt:lpstr>
      <vt:lpstr>3.5| Building coherence for our learners</vt:lpstr>
      <vt:lpstr>3.5| Building coherence for our learners</vt:lpstr>
      <vt:lpstr>SECTION 4 | Culture  of collaboration</vt:lpstr>
      <vt:lpstr>4.1| Collaboration with colleagues</vt:lpstr>
      <vt:lpstr>4.1| Collaboration with colleagues</vt:lpstr>
      <vt:lpstr>4.1 | Collaboration with colleagues</vt:lpstr>
      <vt:lpstr>SECTION 5 | Collaboration across levels of schooling</vt:lpstr>
      <vt:lpstr>5.1| Lenses for dialogue</vt:lpstr>
      <vt:lpstr>5.1| Lenses for dialogue</vt:lpstr>
      <vt:lpstr>5.1| Lenses for dialogue</vt:lpstr>
      <vt:lpstr>5.1| Lenses for dialogue</vt:lpstr>
      <vt:lpstr>5.2| Generate-sort-connect-elaborate</vt:lpstr>
      <vt:lpstr>5.2| Generate-sort-connect-elaborate</vt:lpstr>
      <vt:lpstr>5.2| Generate-sort-connect-elaborate</vt:lpstr>
      <vt:lpstr>5.2| Generate-sort-connect-elaborate</vt:lpstr>
      <vt:lpstr>5.3| Microlabs</vt:lpstr>
      <vt:lpstr>5.3| Microlabs</vt:lpstr>
      <vt:lpstr>5.3| Microlabs</vt:lpstr>
      <vt:lpstr>5.4| Same but different</vt:lpstr>
      <vt:lpstr>5.4| Same but different</vt:lpstr>
      <vt:lpstr>SECTION 6 | Building a strong learning culture</vt:lpstr>
      <vt:lpstr>6.1| Strong learning cultures in action</vt:lpstr>
      <vt:lpstr>6.1| Strong learning cultures in action</vt:lpstr>
      <vt:lpstr>6.2 | The Learning Pit</vt:lpstr>
      <vt:lpstr>6.2 | The Learning Pit</vt:lpstr>
      <vt:lpstr>6.2 | The Learning Pit</vt:lpstr>
      <vt:lpstr>6.3 | Creating safety for challenge</vt:lpstr>
      <vt:lpstr>6.3 | Creating safety for challenge</vt:lpstr>
      <vt:lpstr>6.3 | Creating safety for challenge</vt:lpstr>
      <vt:lpstr>6.3 | Creating safety for challenge</vt:lpstr>
      <vt:lpstr>6.3 | Creating safety for challenge</vt:lpstr>
      <vt:lpstr>SECTION 7 | Metacognition and self-regulated learning</vt:lpstr>
      <vt:lpstr>7.1| Productive struggle</vt:lpstr>
      <vt:lpstr>7.1| Productive struggle</vt:lpstr>
      <vt:lpstr>7.1| Productive struggle</vt:lpstr>
      <vt:lpstr>7.1| Productive struggle</vt:lpstr>
      <vt:lpstr>7.2| EEF Metacognition and self-regulated learning</vt:lpstr>
      <vt:lpstr>7.2| EEF Metacognition and self-regulated learning</vt:lpstr>
      <vt:lpstr>7.3| Creating think alouds</vt:lpstr>
      <vt:lpstr>7.3| Creating think alouds</vt:lpstr>
      <vt:lpstr>7.3| Creating think alouds</vt:lpstr>
      <vt:lpstr>7.3| Creating think alouds</vt:lpstr>
      <vt:lpstr>7.3| Creating think alouds</vt:lpstr>
      <vt:lpstr>7.4| Scaffolding for planning, monitoring and evaluating</vt:lpstr>
      <vt:lpstr>7.4| Scaffolding for planning, monitoring and evaluating</vt:lpstr>
      <vt:lpstr>7.4| Scaffolding for planning, monitoring and evaluating</vt:lpstr>
      <vt:lpstr>7.4| Scaffolding for planning, monitoring and evaluating</vt:lpstr>
      <vt:lpstr>7.5| Check-in and act: Learning logs</vt:lpstr>
      <vt:lpstr>7.5| Check-in and act: Learning logs</vt:lpstr>
      <vt:lpstr>7.5| Check-in and act: Learning logs</vt:lpstr>
      <vt:lpstr>7.5| Check-in and act: Learning logs</vt:lpstr>
      <vt:lpstr>SECTION 8 | Success criteria</vt:lpstr>
      <vt:lpstr>8.1| Planning for students to understand what  success looks like</vt:lpstr>
      <vt:lpstr>8.1| Planning for students to understand what  success looks like</vt:lpstr>
      <vt:lpstr>8.1| Planning for students to understand what  success looks like</vt:lpstr>
      <vt:lpstr>8.1| Planning for students to understand what  success looks like</vt:lpstr>
      <vt:lpstr>8.1| Planning for students to understand what  success looks like</vt:lpstr>
      <vt:lpstr>SECTION 9 | Feedback</vt:lpstr>
      <vt:lpstr>9.1 | Austin’s butterfly: Peer critique</vt:lpstr>
      <vt:lpstr>9.1 | Austin’s butterfly: Peer critique</vt:lpstr>
      <vt:lpstr>9.1 | Austin’s butterfly: Peer critique</vt:lpstr>
      <vt:lpstr>9.1 | Austin’s butterfly: Peer critique</vt:lpstr>
      <vt:lpstr>9.1 | Austin’s butterfly: Peer critique</vt:lpstr>
      <vt:lpstr>9.1 | Austin’s butterfly: Peer critique</vt:lpstr>
      <vt:lpstr>9.1 | Austin’s butterfly: Peer critique</vt:lpstr>
      <vt:lpstr>9.2 | The many connections to feedback</vt:lpstr>
      <vt:lpstr>9.2 | The many connections to feedback</vt:lpstr>
      <vt:lpstr>9.2 | The many connections to feedback</vt:lpstr>
      <vt:lpstr>9.2 | The many connections to feedback</vt:lpstr>
      <vt:lpstr>9.2 | The many connections to feedback</vt:lpstr>
      <vt:lpstr>9.2 | The many connections to feedback</vt:lpstr>
      <vt:lpstr>9.2 | The many connections to feedback</vt:lpstr>
      <vt:lpstr>9.3 | EEF Teacher feedback to improve student learning </vt:lpstr>
      <vt:lpstr>9.3 | EEF Teacher feedback to improve student learning </vt:lpstr>
      <vt:lpstr>9.3 | EEF Teacher feedback to improve student learning</vt:lpstr>
      <vt:lpstr>9.4| Student to teacher feedback </vt:lpstr>
      <vt:lpstr>9.4| Student to teacher feedback</vt:lpstr>
      <vt:lpstr>SECTION 10 | Checking for understanding</vt:lpstr>
      <vt:lpstr>10.1 | Introducing all student response systems</vt:lpstr>
      <vt:lpstr>10.1 | Introducing all student response systems</vt:lpstr>
      <vt:lpstr>10.1 | Introducing all student response systems</vt:lpstr>
      <vt:lpstr>10.2 | Check-in and act: Mini whiteboards</vt:lpstr>
      <vt:lpstr>10.2 | Check-in and act: Mini whiteboards</vt:lpstr>
      <vt:lpstr>10.2 | Check-in and act: Mini whiteboards</vt:lpstr>
      <vt:lpstr>10.2 | Check-in and act: Mini whiteboards</vt:lpstr>
      <vt:lpstr>10.2 | Check-in and act: Mini whiteboards</vt:lpstr>
      <vt:lpstr>10.2 | Check-in and act: Mini whiteboards</vt:lpstr>
      <vt:lpstr>10.2 | Check-in and act: Mini whiteboards</vt:lpstr>
      <vt:lpstr>10.2 | Check-in and act: Mini whiteboards</vt:lpstr>
      <vt:lpstr>10.2 | Check-in and act: Mini whiteboards</vt:lpstr>
      <vt:lpstr>10.2 | Check-in and act: Mini whiteboards</vt:lpstr>
      <vt:lpstr>10.2 | Check-in and act: Mini whiteboards</vt:lpstr>
      <vt:lpstr>10.2 | Check-in and act: Mini whiteboards</vt:lpstr>
      <vt:lpstr>10.2 | Check-in and act: Mini whiteboards</vt:lpstr>
      <vt:lpstr>10.2 | Check-in and act: Mini whiteboards</vt:lpstr>
      <vt:lpstr>10.2 | Check-in and act: Mini whiteboards</vt:lpstr>
      <vt:lpstr>10.3 | Check-in and act: Question shells</vt:lpstr>
      <vt:lpstr>10.3 | Check-in and act: Question shells</vt:lpstr>
      <vt:lpstr>10.3 | Check-in and act: Question shells</vt:lpstr>
      <vt:lpstr>10.3 | Check-in and act: Question shells</vt:lpstr>
      <vt:lpstr>10.4 | Engineering effective discussions to elicit evidence of understanding</vt:lpstr>
      <vt:lpstr>PowerPoint Presentation</vt:lpstr>
      <vt:lpstr>PowerPoint Presentation</vt:lpstr>
      <vt:lpstr>PowerPoint Presentation</vt:lpstr>
      <vt:lpstr>10.5 | What have we learned?</vt:lpstr>
      <vt:lpstr>PowerPoint Presentation</vt:lpstr>
      <vt:lpstr>SECTION 11 | Hooking students  into the learning</vt:lpstr>
      <vt:lpstr>PowerPoint Presentation</vt:lpstr>
      <vt:lpstr>PowerPoint Presentation</vt:lpstr>
      <vt:lpstr>PowerPoint Presentation</vt:lpstr>
      <vt:lpstr>11.1 | Designing for engagement in challenging learning</vt:lpstr>
      <vt:lpstr>SECTION 12 | Teachers as learners</vt:lpstr>
      <vt:lpstr>12.1 | Reflecting on our practice</vt:lpstr>
      <vt:lpstr>12.1 | Reflecting on our practice</vt:lpstr>
      <vt:lpstr>12.1 | Reflecting on our practice</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Launder, Nicola (Felixstow4 Education Director Office)</dc:creator>
  <cp:lastModifiedBy>Anderson, Zara (Learning and Teaching)</cp:lastModifiedBy>
  <cp:revision>1</cp:revision>
  <cp:lastPrinted>2025-01-15T06:21:34Z</cp:lastPrinted>
  <dcterms:created xsi:type="dcterms:W3CDTF">2023-10-18T04:29:35Z</dcterms:created>
  <dcterms:modified xsi:type="dcterms:W3CDTF">2025-01-17T03:54:39Z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0x01010019C8639084C1B744B933EFE834883764</vt:lpwstr>
  </property>
</Properties>
</file>