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4"/>
  </p:notesMasterIdLst>
  <p:sldIdLst>
    <p:sldId id="382" r:id="rId5"/>
    <p:sldId id="515" r:id="rId6"/>
    <p:sldId id="385" r:id="rId7"/>
    <p:sldId id="336" r:id="rId8"/>
    <p:sldId id="499" r:id="rId9"/>
    <p:sldId id="500" r:id="rId10"/>
    <p:sldId id="501" r:id="rId11"/>
    <p:sldId id="502" r:id="rId12"/>
    <p:sldId id="503" r:id="rId13"/>
    <p:sldId id="504" r:id="rId14"/>
    <p:sldId id="505" r:id="rId15"/>
    <p:sldId id="506" r:id="rId16"/>
    <p:sldId id="507" r:id="rId17"/>
    <p:sldId id="508" r:id="rId18"/>
    <p:sldId id="509" r:id="rId19"/>
    <p:sldId id="510" r:id="rId20"/>
    <p:sldId id="511" r:id="rId21"/>
    <p:sldId id="512" r:id="rId22"/>
    <p:sldId id="513" r:id="rId23"/>
    <p:sldId id="514" r:id="rId24"/>
    <p:sldId id="393" r:id="rId25"/>
    <p:sldId id="386" r:id="rId26"/>
    <p:sldId id="338" r:id="rId27"/>
    <p:sldId id="387" r:id="rId28"/>
    <p:sldId id="339" r:id="rId29"/>
    <p:sldId id="389" r:id="rId30"/>
    <p:sldId id="391" r:id="rId31"/>
    <p:sldId id="390" r:id="rId32"/>
    <p:sldId id="392" r:id="rId33"/>
    <p:sldId id="517" r:id="rId34"/>
    <p:sldId id="383" r:id="rId35"/>
    <p:sldId id="395" r:id="rId36"/>
    <p:sldId id="396" r:id="rId37"/>
    <p:sldId id="397" r:id="rId38"/>
    <p:sldId id="398" r:id="rId39"/>
    <p:sldId id="399" r:id="rId40"/>
    <p:sldId id="401" r:id="rId41"/>
    <p:sldId id="402" r:id="rId42"/>
    <p:sldId id="403" r:id="rId43"/>
    <p:sldId id="404" r:id="rId44"/>
    <p:sldId id="405" r:id="rId45"/>
    <p:sldId id="406" r:id="rId46"/>
    <p:sldId id="407" r:id="rId47"/>
    <p:sldId id="400" r:id="rId48"/>
    <p:sldId id="408" r:id="rId49"/>
    <p:sldId id="410" r:id="rId50"/>
    <p:sldId id="411" r:id="rId51"/>
    <p:sldId id="409" r:id="rId52"/>
    <p:sldId id="412" r:id="rId53"/>
    <p:sldId id="413" r:id="rId54"/>
    <p:sldId id="427" r:id="rId55"/>
    <p:sldId id="415" r:id="rId56"/>
    <p:sldId id="416" r:id="rId57"/>
    <p:sldId id="425" r:id="rId58"/>
    <p:sldId id="426" r:id="rId59"/>
    <p:sldId id="420" r:id="rId60"/>
    <p:sldId id="417" r:id="rId61"/>
    <p:sldId id="421" r:id="rId62"/>
    <p:sldId id="418" r:id="rId63"/>
    <p:sldId id="419" r:id="rId64"/>
    <p:sldId id="424" r:id="rId65"/>
    <p:sldId id="414" r:id="rId66"/>
    <p:sldId id="428" r:id="rId67"/>
    <p:sldId id="431" r:id="rId68"/>
    <p:sldId id="432" r:id="rId69"/>
    <p:sldId id="433" r:id="rId70"/>
    <p:sldId id="435" r:id="rId71"/>
    <p:sldId id="436" r:id="rId72"/>
    <p:sldId id="434" r:id="rId73"/>
    <p:sldId id="437" r:id="rId74"/>
    <p:sldId id="439" r:id="rId75"/>
    <p:sldId id="438" r:id="rId76"/>
    <p:sldId id="440" r:id="rId77"/>
    <p:sldId id="442" r:id="rId78"/>
    <p:sldId id="441" r:id="rId79"/>
    <p:sldId id="443" r:id="rId80"/>
    <p:sldId id="445" r:id="rId81"/>
    <p:sldId id="446" r:id="rId82"/>
    <p:sldId id="447" r:id="rId83"/>
    <p:sldId id="448" r:id="rId84"/>
    <p:sldId id="449" r:id="rId85"/>
    <p:sldId id="450" r:id="rId86"/>
    <p:sldId id="451" r:id="rId87"/>
    <p:sldId id="459" r:id="rId88"/>
    <p:sldId id="461" r:id="rId89"/>
    <p:sldId id="460" r:id="rId90"/>
    <p:sldId id="462" r:id="rId91"/>
    <p:sldId id="463" r:id="rId92"/>
    <p:sldId id="464" r:id="rId93"/>
    <p:sldId id="465" r:id="rId94"/>
    <p:sldId id="452" r:id="rId95"/>
    <p:sldId id="454" r:id="rId96"/>
    <p:sldId id="455" r:id="rId97"/>
    <p:sldId id="456" r:id="rId98"/>
    <p:sldId id="457" r:id="rId99"/>
    <p:sldId id="458" r:id="rId100"/>
    <p:sldId id="466" r:id="rId101"/>
    <p:sldId id="468" r:id="rId102"/>
    <p:sldId id="467" r:id="rId103"/>
    <p:sldId id="469" r:id="rId104"/>
    <p:sldId id="470" r:id="rId105"/>
    <p:sldId id="471" r:id="rId106"/>
    <p:sldId id="472" r:id="rId107"/>
    <p:sldId id="473" r:id="rId108"/>
    <p:sldId id="474" r:id="rId109"/>
    <p:sldId id="475" r:id="rId110"/>
    <p:sldId id="476" r:id="rId111"/>
    <p:sldId id="477" r:id="rId112"/>
    <p:sldId id="478" r:id="rId113"/>
    <p:sldId id="479" r:id="rId114"/>
    <p:sldId id="480" r:id="rId115"/>
    <p:sldId id="482" r:id="rId116"/>
    <p:sldId id="481" r:id="rId117"/>
    <p:sldId id="483" r:id="rId118"/>
    <p:sldId id="484" r:id="rId119"/>
    <p:sldId id="486" r:id="rId120"/>
    <p:sldId id="485" r:id="rId121"/>
    <p:sldId id="487" r:id="rId122"/>
    <p:sldId id="488" r:id="rId123"/>
    <p:sldId id="489" r:id="rId124"/>
    <p:sldId id="491" r:id="rId125"/>
    <p:sldId id="490" r:id="rId126"/>
    <p:sldId id="492" r:id="rId127"/>
    <p:sldId id="493" r:id="rId128"/>
    <p:sldId id="494" r:id="rId129"/>
    <p:sldId id="495" r:id="rId130"/>
    <p:sldId id="496" r:id="rId131"/>
    <p:sldId id="497" r:id="rId132"/>
    <p:sldId id="516" r:id="rId133"/>
  </p:sldIdLst>
  <p:sldSz cx="12192000" cy="6858000"/>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C32C2A-96D8-2F69-8913-749F63B83A52}" name="Jodie Smith" initials="JS" userId="S::JodieSmith@shecreativeau.onmicrosoft.com::f8e11559-2ab5-4e95-b8f0-2039b37b89da" providerId="AD"/>
  <p188:author id="{91F7BA2B-31C5-00F3-31EE-EAF5977DCF98}" name="Nickolls, David (Learning and Teaching)" initials="DN" userId="S::David.Nickolls803@schools.sa.edu.au::bf8e1a71-befe-4eef-89f9-f2f4b8c1ff23" providerId="AD"/>
  <p188:author id="{90F53A3B-9361-DB26-B7E6-DAEED5D69DF6}" name="Lawrie, Krystal (Felixstow4 Education Director Office)" initials="LK(EDO" userId="S::Krystal.Lawrie763@schools.sa.edu.au::0622c747-e840-48f0-8cf3-96589179e3e0" providerId="AD"/>
  <p188:author id="{0982C185-00A7-2298-9C48-62F7DA9C98A1}" name="Anderson, Zara (Learning and Teaching)" initials="ZA" userId="S::Zara.Anderson162@schools.sa.edu.au::3afde80d-de21-44c9-9e77-0c8ba26a2b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7981"/>
    <a:srgbClr val="56C4CF"/>
    <a:srgbClr val="00295B"/>
    <a:srgbClr val="FF8D78"/>
    <a:srgbClr val="8866C5"/>
    <a:srgbClr val="DE4668"/>
    <a:srgbClr val="339999"/>
    <a:srgbClr val="DAEFEC"/>
    <a:srgbClr val="ADD6D6"/>
    <a:srgbClr val="A1DD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2925" autoAdjust="0"/>
  </p:normalViewPr>
  <p:slideViewPr>
    <p:cSldViewPr snapToGrid="0">
      <p:cViewPr>
        <p:scale>
          <a:sx n="98" d="100"/>
          <a:sy n="98" d="100"/>
        </p:scale>
        <p:origin x="156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notesMaster" Target="notesMasters/notesMaster1.xml"/><Relationship Id="rId139" Type="http://schemas.microsoft.com/office/2018/10/relationships/authors" Target="author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presProps" Target="pres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8246F2D5-7194-4D2E-8E07-BDBC9A10EB57}" type="datetimeFigureOut">
              <a:rPr lang="en-AU" smtClean="0"/>
              <a:t>17/1/2025</a:t>
            </a:fld>
            <a:endParaRPr lang="en-AU"/>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1954A7D8-438D-433B-8018-8E613385BA0D}" type="slidenum">
              <a:rPr lang="en-AU" smtClean="0"/>
              <a:t>‹#›</a:t>
            </a:fld>
            <a:endParaRPr lang="en-AU"/>
          </a:p>
        </p:txBody>
      </p:sp>
    </p:spTree>
    <p:extLst>
      <p:ext uri="{BB962C8B-B14F-4D97-AF65-F5344CB8AC3E}">
        <p14:creationId xmlns:p14="http://schemas.microsoft.com/office/powerpoint/2010/main" val="417235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954A7D8-438D-433B-8018-8E613385BA0D}" type="slidenum">
              <a:rPr lang="en-AU" smtClean="0"/>
              <a:t>1</a:t>
            </a:fld>
            <a:endParaRPr lang="en-AU"/>
          </a:p>
        </p:txBody>
      </p:sp>
    </p:spTree>
    <p:extLst>
      <p:ext uri="{BB962C8B-B14F-4D97-AF65-F5344CB8AC3E}">
        <p14:creationId xmlns:p14="http://schemas.microsoft.com/office/powerpoint/2010/main" val="414985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2</a:t>
            </a:fld>
            <a:endParaRPr lang="en-AU"/>
          </a:p>
        </p:txBody>
      </p:sp>
    </p:spTree>
    <p:extLst>
      <p:ext uri="{BB962C8B-B14F-4D97-AF65-F5344CB8AC3E}">
        <p14:creationId xmlns:p14="http://schemas.microsoft.com/office/powerpoint/2010/main" val="113324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a:t>
            </a:fld>
            <a:endParaRPr lang="en-AU"/>
          </a:p>
        </p:txBody>
      </p:sp>
    </p:spTree>
    <p:extLst>
      <p:ext uri="{BB962C8B-B14F-4D97-AF65-F5344CB8AC3E}">
        <p14:creationId xmlns:p14="http://schemas.microsoft.com/office/powerpoint/2010/main" val="2643411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4</a:t>
            </a:fld>
            <a:endParaRPr lang="en-AU"/>
          </a:p>
        </p:txBody>
      </p:sp>
    </p:spTree>
    <p:extLst>
      <p:ext uri="{BB962C8B-B14F-4D97-AF65-F5344CB8AC3E}">
        <p14:creationId xmlns:p14="http://schemas.microsoft.com/office/powerpoint/2010/main" val="1948197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a:t>
            </a:fld>
            <a:endParaRPr lang="en-AU"/>
          </a:p>
        </p:txBody>
      </p:sp>
    </p:spTree>
    <p:extLst>
      <p:ext uri="{BB962C8B-B14F-4D97-AF65-F5344CB8AC3E}">
        <p14:creationId xmlns:p14="http://schemas.microsoft.com/office/powerpoint/2010/main" val="178049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a:t>
            </a:fld>
            <a:endParaRPr lang="en-AU"/>
          </a:p>
        </p:txBody>
      </p:sp>
    </p:spTree>
    <p:extLst>
      <p:ext uri="{BB962C8B-B14F-4D97-AF65-F5344CB8AC3E}">
        <p14:creationId xmlns:p14="http://schemas.microsoft.com/office/powerpoint/2010/main" val="2866448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a:t>
            </a:fld>
            <a:endParaRPr lang="en-AU"/>
          </a:p>
        </p:txBody>
      </p:sp>
    </p:spTree>
    <p:extLst>
      <p:ext uri="{BB962C8B-B14F-4D97-AF65-F5344CB8AC3E}">
        <p14:creationId xmlns:p14="http://schemas.microsoft.com/office/powerpoint/2010/main" val="1385641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a:t>
            </a:fld>
            <a:endParaRPr lang="en-AU"/>
          </a:p>
        </p:txBody>
      </p:sp>
    </p:spTree>
    <p:extLst>
      <p:ext uri="{BB962C8B-B14F-4D97-AF65-F5344CB8AC3E}">
        <p14:creationId xmlns:p14="http://schemas.microsoft.com/office/powerpoint/2010/main" val="318245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a:t>
            </a:fld>
            <a:endParaRPr lang="en-AU"/>
          </a:p>
        </p:txBody>
      </p:sp>
    </p:spTree>
    <p:extLst>
      <p:ext uri="{BB962C8B-B14F-4D97-AF65-F5344CB8AC3E}">
        <p14:creationId xmlns:p14="http://schemas.microsoft.com/office/powerpoint/2010/main" val="3536600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a:t>
            </a:fld>
            <a:endParaRPr lang="en-AU"/>
          </a:p>
        </p:txBody>
      </p:sp>
    </p:spTree>
    <p:extLst>
      <p:ext uri="{BB962C8B-B14F-4D97-AF65-F5344CB8AC3E}">
        <p14:creationId xmlns:p14="http://schemas.microsoft.com/office/powerpoint/2010/main" val="2487510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a:t>
            </a:fld>
            <a:endParaRPr lang="en-AU"/>
          </a:p>
        </p:txBody>
      </p:sp>
    </p:spTree>
    <p:extLst>
      <p:ext uri="{BB962C8B-B14F-4D97-AF65-F5344CB8AC3E}">
        <p14:creationId xmlns:p14="http://schemas.microsoft.com/office/powerpoint/2010/main" val="1625590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a:t>
            </a:fld>
            <a:endParaRPr lang="en-AU"/>
          </a:p>
        </p:txBody>
      </p:sp>
    </p:spTree>
    <p:extLst>
      <p:ext uri="{BB962C8B-B14F-4D97-AF65-F5344CB8AC3E}">
        <p14:creationId xmlns:p14="http://schemas.microsoft.com/office/powerpoint/2010/main" val="2731683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13</a:t>
            </a:fld>
            <a:endParaRPr lang="en-AU"/>
          </a:p>
        </p:txBody>
      </p:sp>
    </p:spTree>
    <p:extLst>
      <p:ext uri="{BB962C8B-B14F-4D97-AF65-F5344CB8AC3E}">
        <p14:creationId xmlns:p14="http://schemas.microsoft.com/office/powerpoint/2010/main" val="2082231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14</a:t>
            </a:fld>
            <a:endParaRPr lang="en-AU"/>
          </a:p>
        </p:txBody>
      </p:sp>
    </p:spTree>
    <p:extLst>
      <p:ext uri="{BB962C8B-B14F-4D97-AF65-F5344CB8AC3E}">
        <p14:creationId xmlns:p14="http://schemas.microsoft.com/office/powerpoint/2010/main" val="84966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15</a:t>
            </a:fld>
            <a:endParaRPr lang="en-AU"/>
          </a:p>
        </p:txBody>
      </p:sp>
    </p:spTree>
    <p:extLst>
      <p:ext uri="{BB962C8B-B14F-4D97-AF65-F5344CB8AC3E}">
        <p14:creationId xmlns:p14="http://schemas.microsoft.com/office/powerpoint/2010/main" val="2520794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16</a:t>
            </a:fld>
            <a:endParaRPr lang="en-AU"/>
          </a:p>
        </p:txBody>
      </p:sp>
    </p:spTree>
    <p:extLst>
      <p:ext uri="{BB962C8B-B14F-4D97-AF65-F5344CB8AC3E}">
        <p14:creationId xmlns:p14="http://schemas.microsoft.com/office/powerpoint/2010/main" val="3126438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17</a:t>
            </a:fld>
            <a:endParaRPr lang="en-AU"/>
          </a:p>
        </p:txBody>
      </p:sp>
    </p:spTree>
    <p:extLst>
      <p:ext uri="{BB962C8B-B14F-4D97-AF65-F5344CB8AC3E}">
        <p14:creationId xmlns:p14="http://schemas.microsoft.com/office/powerpoint/2010/main" val="2312968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18</a:t>
            </a:fld>
            <a:endParaRPr lang="en-AU"/>
          </a:p>
        </p:txBody>
      </p:sp>
    </p:spTree>
    <p:extLst>
      <p:ext uri="{BB962C8B-B14F-4D97-AF65-F5344CB8AC3E}">
        <p14:creationId xmlns:p14="http://schemas.microsoft.com/office/powerpoint/2010/main" val="1996237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19</a:t>
            </a:fld>
            <a:endParaRPr lang="en-AU"/>
          </a:p>
        </p:txBody>
      </p:sp>
    </p:spTree>
    <p:extLst>
      <p:ext uri="{BB962C8B-B14F-4D97-AF65-F5344CB8AC3E}">
        <p14:creationId xmlns:p14="http://schemas.microsoft.com/office/powerpoint/2010/main" val="3712546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20</a:t>
            </a:fld>
            <a:endParaRPr lang="en-AU"/>
          </a:p>
        </p:txBody>
      </p:sp>
    </p:spTree>
    <p:extLst>
      <p:ext uri="{BB962C8B-B14F-4D97-AF65-F5344CB8AC3E}">
        <p14:creationId xmlns:p14="http://schemas.microsoft.com/office/powerpoint/2010/main" val="3346507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21</a:t>
            </a:fld>
            <a:endParaRPr lang="en-AU"/>
          </a:p>
        </p:txBody>
      </p:sp>
    </p:spTree>
    <p:extLst>
      <p:ext uri="{BB962C8B-B14F-4D97-AF65-F5344CB8AC3E}">
        <p14:creationId xmlns:p14="http://schemas.microsoft.com/office/powerpoint/2010/main" val="1294840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22</a:t>
            </a:fld>
            <a:endParaRPr lang="en-AU"/>
          </a:p>
        </p:txBody>
      </p:sp>
    </p:spTree>
    <p:extLst>
      <p:ext uri="{BB962C8B-B14F-4D97-AF65-F5344CB8AC3E}">
        <p14:creationId xmlns:p14="http://schemas.microsoft.com/office/powerpoint/2010/main" val="358910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23</a:t>
            </a:fld>
            <a:endParaRPr lang="en-AU"/>
          </a:p>
        </p:txBody>
      </p:sp>
    </p:spTree>
    <p:extLst>
      <p:ext uri="{BB962C8B-B14F-4D97-AF65-F5344CB8AC3E}">
        <p14:creationId xmlns:p14="http://schemas.microsoft.com/office/powerpoint/2010/main" val="51955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AU" dirty="0">
              <a:latin typeface="+mn-lt"/>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24</a:t>
            </a:fld>
            <a:endParaRPr lang="en-AU"/>
          </a:p>
        </p:txBody>
      </p:sp>
    </p:spTree>
    <p:extLst>
      <p:ext uri="{BB962C8B-B14F-4D97-AF65-F5344CB8AC3E}">
        <p14:creationId xmlns:p14="http://schemas.microsoft.com/office/powerpoint/2010/main" val="1276545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25</a:t>
            </a:fld>
            <a:endParaRPr lang="en-AU"/>
          </a:p>
        </p:txBody>
      </p:sp>
    </p:spTree>
    <p:extLst>
      <p:ext uri="{BB962C8B-B14F-4D97-AF65-F5344CB8AC3E}">
        <p14:creationId xmlns:p14="http://schemas.microsoft.com/office/powerpoint/2010/main" val="1834440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26</a:t>
            </a:fld>
            <a:endParaRPr lang="en-AU"/>
          </a:p>
        </p:txBody>
      </p:sp>
    </p:spTree>
    <p:extLst>
      <p:ext uri="{BB962C8B-B14F-4D97-AF65-F5344CB8AC3E}">
        <p14:creationId xmlns:p14="http://schemas.microsoft.com/office/powerpoint/2010/main" val="401190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27</a:t>
            </a:fld>
            <a:endParaRPr lang="en-AU"/>
          </a:p>
        </p:txBody>
      </p:sp>
    </p:spTree>
    <p:extLst>
      <p:ext uri="{BB962C8B-B14F-4D97-AF65-F5344CB8AC3E}">
        <p14:creationId xmlns:p14="http://schemas.microsoft.com/office/powerpoint/2010/main" val="750243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28</a:t>
            </a:fld>
            <a:endParaRPr lang="en-AU"/>
          </a:p>
        </p:txBody>
      </p:sp>
    </p:spTree>
    <p:extLst>
      <p:ext uri="{BB962C8B-B14F-4D97-AF65-F5344CB8AC3E}">
        <p14:creationId xmlns:p14="http://schemas.microsoft.com/office/powerpoint/2010/main" val="3698070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29</a:t>
            </a:fld>
            <a:endParaRPr lang="en-AU"/>
          </a:p>
        </p:txBody>
      </p:sp>
    </p:spTree>
    <p:extLst>
      <p:ext uri="{BB962C8B-B14F-4D97-AF65-F5344CB8AC3E}">
        <p14:creationId xmlns:p14="http://schemas.microsoft.com/office/powerpoint/2010/main" val="1394129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30</a:t>
            </a:fld>
            <a:endParaRPr lang="en-AU"/>
          </a:p>
        </p:txBody>
      </p:sp>
    </p:spTree>
    <p:extLst>
      <p:ext uri="{BB962C8B-B14F-4D97-AF65-F5344CB8AC3E}">
        <p14:creationId xmlns:p14="http://schemas.microsoft.com/office/powerpoint/2010/main" val="4228223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31</a:t>
            </a:fld>
            <a:endParaRPr lang="en-AU"/>
          </a:p>
        </p:txBody>
      </p:sp>
    </p:spTree>
    <p:extLst>
      <p:ext uri="{BB962C8B-B14F-4D97-AF65-F5344CB8AC3E}">
        <p14:creationId xmlns:p14="http://schemas.microsoft.com/office/powerpoint/2010/main" val="2679173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32</a:t>
            </a:fld>
            <a:endParaRPr lang="en-AU"/>
          </a:p>
        </p:txBody>
      </p:sp>
    </p:spTree>
    <p:extLst>
      <p:ext uri="{BB962C8B-B14F-4D97-AF65-F5344CB8AC3E}">
        <p14:creationId xmlns:p14="http://schemas.microsoft.com/office/powerpoint/2010/main" val="203231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33</a:t>
            </a:fld>
            <a:endParaRPr lang="en-AU"/>
          </a:p>
        </p:txBody>
      </p:sp>
    </p:spTree>
    <p:extLst>
      <p:ext uri="{BB962C8B-B14F-4D97-AF65-F5344CB8AC3E}">
        <p14:creationId xmlns:p14="http://schemas.microsoft.com/office/powerpoint/2010/main" val="49334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34</a:t>
            </a:fld>
            <a:endParaRPr lang="en-AU"/>
          </a:p>
        </p:txBody>
      </p:sp>
    </p:spTree>
    <p:extLst>
      <p:ext uri="{BB962C8B-B14F-4D97-AF65-F5344CB8AC3E}">
        <p14:creationId xmlns:p14="http://schemas.microsoft.com/office/powerpoint/2010/main" val="867095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35</a:t>
            </a:fld>
            <a:endParaRPr lang="en-AU"/>
          </a:p>
        </p:txBody>
      </p:sp>
    </p:spTree>
    <p:extLst>
      <p:ext uri="{BB962C8B-B14F-4D97-AF65-F5344CB8AC3E}">
        <p14:creationId xmlns:p14="http://schemas.microsoft.com/office/powerpoint/2010/main" val="1420311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36</a:t>
            </a:fld>
            <a:endParaRPr lang="en-AU"/>
          </a:p>
        </p:txBody>
      </p:sp>
    </p:spTree>
    <p:extLst>
      <p:ext uri="{BB962C8B-B14F-4D97-AF65-F5344CB8AC3E}">
        <p14:creationId xmlns:p14="http://schemas.microsoft.com/office/powerpoint/2010/main" val="2498783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37</a:t>
            </a:fld>
            <a:endParaRPr lang="en-AU"/>
          </a:p>
        </p:txBody>
      </p:sp>
    </p:spTree>
    <p:extLst>
      <p:ext uri="{BB962C8B-B14F-4D97-AF65-F5344CB8AC3E}">
        <p14:creationId xmlns:p14="http://schemas.microsoft.com/office/powerpoint/2010/main" val="375727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38</a:t>
            </a:fld>
            <a:endParaRPr lang="en-AU"/>
          </a:p>
        </p:txBody>
      </p:sp>
    </p:spTree>
    <p:extLst>
      <p:ext uri="{BB962C8B-B14F-4D97-AF65-F5344CB8AC3E}">
        <p14:creationId xmlns:p14="http://schemas.microsoft.com/office/powerpoint/2010/main" val="3551303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39</a:t>
            </a:fld>
            <a:endParaRPr lang="en-AU"/>
          </a:p>
        </p:txBody>
      </p:sp>
    </p:spTree>
    <p:extLst>
      <p:ext uri="{BB962C8B-B14F-4D97-AF65-F5344CB8AC3E}">
        <p14:creationId xmlns:p14="http://schemas.microsoft.com/office/powerpoint/2010/main" val="3038936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40</a:t>
            </a:fld>
            <a:endParaRPr lang="en-AU"/>
          </a:p>
        </p:txBody>
      </p:sp>
    </p:spTree>
    <p:extLst>
      <p:ext uri="{BB962C8B-B14F-4D97-AF65-F5344CB8AC3E}">
        <p14:creationId xmlns:p14="http://schemas.microsoft.com/office/powerpoint/2010/main" val="584723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41</a:t>
            </a:fld>
            <a:endParaRPr lang="en-AU"/>
          </a:p>
        </p:txBody>
      </p:sp>
    </p:spTree>
    <p:extLst>
      <p:ext uri="{BB962C8B-B14F-4D97-AF65-F5344CB8AC3E}">
        <p14:creationId xmlns:p14="http://schemas.microsoft.com/office/powerpoint/2010/main" val="14231652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42</a:t>
            </a:fld>
            <a:endParaRPr lang="en-AU"/>
          </a:p>
        </p:txBody>
      </p:sp>
    </p:spTree>
    <p:extLst>
      <p:ext uri="{BB962C8B-B14F-4D97-AF65-F5344CB8AC3E}">
        <p14:creationId xmlns:p14="http://schemas.microsoft.com/office/powerpoint/2010/main" val="18540706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43</a:t>
            </a:fld>
            <a:endParaRPr lang="en-AU"/>
          </a:p>
        </p:txBody>
      </p:sp>
    </p:spTree>
    <p:extLst>
      <p:ext uri="{BB962C8B-B14F-4D97-AF65-F5344CB8AC3E}">
        <p14:creationId xmlns:p14="http://schemas.microsoft.com/office/powerpoint/2010/main" val="32773591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44</a:t>
            </a:fld>
            <a:endParaRPr lang="en-AU"/>
          </a:p>
        </p:txBody>
      </p:sp>
    </p:spTree>
    <p:extLst>
      <p:ext uri="{BB962C8B-B14F-4D97-AF65-F5344CB8AC3E}">
        <p14:creationId xmlns:p14="http://schemas.microsoft.com/office/powerpoint/2010/main" val="31938890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45</a:t>
            </a:fld>
            <a:endParaRPr lang="en-AU"/>
          </a:p>
        </p:txBody>
      </p:sp>
    </p:spTree>
    <p:extLst>
      <p:ext uri="{BB962C8B-B14F-4D97-AF65-F5344CB8AC3E}">
        <p14:creationId xmlns:p14="http://schemas.microsoft.com/office/powerpoint/2010/main" val="27580377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46</a:t>
            </a:fld>
            <a:endParaRPr lang="en-AU"/>
          </a:p>
        </p:txBody>
      </p:sp>
    </p:spTree>
    <p:extLst>
      <p:ext uri="{BB962C8B-B14F-4D97-AF65-F5344CB8AC3E}">
        <p14:creationId xmlns:p14="http://schemas.microsoft.com/office/powerpoint/2010/main" val="315919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47</a:t>
            </a:fld>
            <a:endParaRPr lang="en-AU"/>
          </a:p>
        </p:txBody>
      </p:sp>
    </p:spTree>
    <p:extLst>
      <p:ext uri="{BB962C8B-B14F-4D97-AF65-F5344CB8AC3E}">
        <p14:creationId xmlns:p14="http://schemas.microsoft.com/office/powerpoint/2010/main" val="31351437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48</a:t>
            </a:fld>
            <a:endParaRPr lang="en-AU"/>
          </a:p>
        </p:txBody>
      </p:sp>
    </p:spTree>
    <p:extLst>
      <p:ext uri="{BB962C8B-B14F-4D97-AF65-F5344CB8AC3E}">
        <p14:creationId xmlns:p14="http://schemas.microsoft.com/office/powerpoint/2010/main" val="13412713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49</a:t>
            </a:fld>
            <a:endParaRPr lang="en-AU"/>
          </a:p>
        </p:txBody>
      </p:sp>
    </p:spTree>
    <p:extLst>
      <p:ext uri="{BB962C8B-B14F-4D97-AF65-F5344CB8AC3E}">
        <p14:creationId xmlns:p14="http://schemas.microsoft.com/office/powerpoint/2010/main" val="27903239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50</a:t>
            </a:fld>
            <a:endParaRPr lang="en-AU"/>
          </a:p>
        </p:txBody>
      </p:sp>
    </p:spTree>
    <p:extLst>
      <p:ext uri="{BB962C8B-B14F-4D97-AF65-F5344CB8AC3E}">
        <p14:creationId xmlns:p14="http://schemas.microsoft.com/office/powerpoint/2010/main" val="1468469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51</a:t>
            </a:fld>
            <a:endParaRPr lang="en-AU"/>
          </a:p>
        </p:txBody>
      </p:sp>
    </p:spTree>
    <p:extLst>
      <p:ext uri="{BB962C8B-B14F-4D97-AF65-F5344CB8AC3E}">
        <p14:creationId xmlns:p14="http://schemas.microsoft.com/office/powerpoint/2010/main" val="2279215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52</a:t>
            </a:fld>
            <a:endParaRPr lang="en-AU"/>
          </a:p>
        </p:txBody>
      </p:sp>
    </p:spTree>
    <p:extLst>
      <p:ext uri="{BB962C8B-B14F-4D97-AF65-F5344CB8AC3E}">
        <p14:creationId xmlns:p14="http://schemas.microsoft.com/office/powerpoint/2010/main" val="23466397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53</a:t>
            </a:fld>
            <a:endParaRPr lang="en-AU"/>
          </a:p>
        </p:txBody>
      </p:sp>
    </p:spTree>
    <p:extLst>
      <p:ext uri="{BB962C8B-B14F-4D97-AF65-F5344CB8AC3E}">
        <p14:creationId xmlns:p14="http://schemas.microsoft.com/office/powerpoint/2010/main" val="27086464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54</a:t>
            </a:fld>
            <a:endParaRPr lang="en-AU"/>
          </a:p>
        </p:txBody>
      </p:sp>
    </p:spTree>
    <p:extLst>
      <p:ext uri="{BB962C8B-B14F-4D97-AF65-F5344CB8AC3E}">
        <p14:creationId xmlns:p14="http://schemas.microsoft.com/office/powerpoint/2010/main" val="32783369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55</a:t>
            </a:fld>
            <a:endParaRPr lang="en-AU"/>
          </a:p>
        </p:txBody>
      </p:sp>
    </p:spTree>
    <p:extLst>
      <p:ext uri="{BB962C8B-B14F-4D97-AF65-F5344CB8AC3E}">
        <p14:creationId xmlns:p14="http://schemas.microsoft.com/office/powerpoint/2010/main" val="190743361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56</a:t>
            </a:fld>
            <a:endParaRPr lang="en-AU"/>
          </a:p>
        </p:txBody>
      </p:sp>
    </p:spTree>
    <p:extLst>
      <p:ext uri="{BB962C8B-B14F-4D97-AF65-F5344CB8AC3E}">
        <p14:creationId xmlns:p14="http://schemas.microsoft.com/office/powerpoint/2010/main" val="18028319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57</a:t>
            </a:fld>
            <a:endParaRPr lang="en-AU"/>
          </a:p>
        </p:txBody>
      </p:sp>
    </p:spTree>
    <p:extLst>
      <p:ext uri="{BB962C8B-B14F-4D97-AF65-F5344CB8AC3E}">
        <p14:creationId xmlns:p14="http://schemas.microsoft.com/office/powerpoint/2010/main" val="5219744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58</a:t>
            </a:fld>
            <a:endParaRPr lang="en-AU"/>
          </a:p>
        </p:txBody>
      </p:sp>
    </p:spTree>
    <p:extLst>
      <p:ext uri="{BB962C8B-B14F-4D97-AF65-F5344CB8AC3E}">
        <p14:creationId xmlns:p14="http://schemas.microsoft.com/office/powerpoint/2010/main" val="36064964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59</a:t>
            </a:fld>
            <a:endParaRPr lang="en-AU"/>
          </a:p>
        </p:txBody>
      </p:sp>
    </p:spTree>
    <p:extLst>
      <p:ext uri="{BB962C8B-B14F-4D97-AF65-F5344CB8AC3E}">
        <p14:creationId xmlns:p14="http://schemas.microsoft.com/office/powerpoint/2010/main" val="29017127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60</a:t>
            </a:fld>
            <a:endParaRPr lang="en-AU"/>
          </a:p>
        </p:txBody>
      </p:sp>
    </p:spTree>
    <p:extLst>
      <p:ext uri="{BB962C8B-B14F-4D97-AF65-F5344CB8AC3E}">
        <p14:creationId xmlns:p14="http://schemas.microsoft.com/office/powerpoint/2010/main" val="13225802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61</a:t>
            </a:fld>
            <a:endParaRPr lang="en-AU"/>
          </a:p>
        </p:txBody>
      </p:sp>
    </p:spTree>
    <p:extLst>
      <p:ext uri="{BB962C8B-B14F-4D97-AF65-F5344CB8AC3E}">
        <p14:creationId xmlns:p14="http://schemas.microsoft.com/office/powerpoint/2010/main" val="23015944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62</a:t>
            </a:fld>
            <a:endParaRPr lang="en-AU"/>
          </a:p>
        </p:txBody>
      </p:sp>
    </p:spTree>
    <p:extLst>
      <p:ext uri="{BB962C8B-B14F-4D97-AF65-F5344CB8AC3E}">
        <p14:creationId xmlns:p14="http://schemas.microsoft.com/office/powerpoint/2010/main" val="19876371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63</a:t>
            </a:fld>
            <a:endParaRPr lang="en-AU"/>
          </a:p>
        </p:txBody>
      </p:sp>
    </p:spTree>
    <p:extLst>
      <p:ext uri="{BB962C8B-B14F-4D97-AF65-F5344CB8AC3E}">
        <p14:creationId xmlns:p14="http://schemas.microsoft.com/office/powerpoint/2010/main" val="21239819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64</a:t>
            </a:fld>
            <a:endParaRPr lang="en-AU"/>
          </a:p>
        </p:txBody>
      </p:sp>
    </p:spTree>
    <p:extLst>
      <p:ext uri="{BB962C8B-B14F-4D97-AF65-F5344CB8AC3E}">
        <p14:creationId xmlns:p14="http://schemas.microsoft.com/office/powerpoint/2010/main" val="7626465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65</a:t>
            </a:fld>
            <a:endParaRPr lang="en-AU"/>
          </a:p>
        </p:txBody>
      </p:sp>
    </p:spTree>
    <p:extLst>
      <p:ext uri="{BB962C8B-B14F-4D97-AF65-F5344CB8AC3E}">
        <p14:creationId xmlns:p14="http://schemas.microsoft.com/office/powerpoint/2010/main" val="13430003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66</a:t>
            </a:fld>
            <a:endParaRPr lang="en-AU"/>
          </a:p>
        </p:txBody>
      </p:sp>
    </p:spTree>
    <p:extLst>
      <p:ext uri="{BB962C8B-B14F-4D97-AF65-F5344CB8AC3E}">
        <p14:creationId xmlns:p14="http://schemas.microsoft.com/office/powerpoint/2010/main" val="14537494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67</a:t>
            </a:fld>
            <a:endParaRPr lang="en-AU"/>
          </a:p>
        </p:txBody>
      </p:sp>
    </p:spTree>
    <p:extLst>
      <p:ext uri="{BB962C8B-B14F-4D97-AF65-F5344CB8AC3E}">
        <p14:creationId xmlns:p14="http://schemas.microsoft.com/office/powerpoint/2010/main" val="14040878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68</a:t>
            </a:fld>
            <a:endParaRPr lang="en-AU"/>
          </a:p>
        </p:txBody>
      </p:sp>
    </p:spTree>
    <p:extLst>
      <p:ext uri="{BB962C8B-B14F-4D97-AF65-F5344CB8AC3E}">
        <p14:creationId xmlns:p14="http://schemas.microsoft.com/office/powerpoint/2010/main" val="18351146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69</a:t>
            </a:fld>
            <a:endParaRPr lang="en-AU"/>
          </a:p>
        </p:txBody>
      </p:sp>
    </p:spTree>
    <p:extLst>
      <p:ext uri="{BB962C8B-B14F-4D97-AF65-F5344CB8AC3E}">
        <p14:creationId xmlns:p14="http://schemas.microsoft.com/office/powerpoint/2010/main" val="7613704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70</a:t>
            </a:fld>
            <a:endParaRPr lang="en-AU"/>
          </a:p>
        </p:txBody>
      </p:sp>
    </p:spTree>
    <p:extLst>
      <p:ext uri="{BB962C8B-B14F-4D97-AF65-F5344CB8AC3E}">
        <p14:creationId xmlns:p14="http://schemas.microsoft.com/office/powerpoint/2010/main" val="28711356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71</a:t>
            </a:fld>
            <a:endParaRPr lang="en-AU"/>
          </a:p>
        </p:txBody>
      </p:sp>
    </p:spTree>
    <p:extLst>
      <p:ext uri="{BB962C8B-B14F-4D97-AF65-F5344CB8AC3E}">
        <p14:creationId xmlns:p14="http://schemas.microsoft.com/office/powerpoint/2010/main" val="24301835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72</a:t>
            </a:fld>
            <a:endParaRPr lang="en-AU"/>
          </a:p>
        </p:txBody>
      </p:sp>
    </p:spTree>
    <p:extLst>
      <p:ext uri="{BB962C8B-B14F-4D97-AF65-F5344CB8AC3E}">
        <p14:creationId xmlns:p14="http://schemas.microsoft.com/office/powerpoint/2010/main" val="39659787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73</a:t>
            </a:fld>
            <a:endParaRPr lang="en-AU"/>
          </a:p>
        </p:txBody>
      </p:sp>
    </p:spTree>
    <p:extLst>
      <p:ext uri="{BB962C8B-B14F-4D97-AF65-F5344CB8AC3E}">
        <p14:creationId xmlns:p14="http://schemas.microsoft.com/office/powerpoint/2010/main" val="30225366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74</a:t>
            </a:fld>
            <a:endParaRPr lang="en-AU"/>
          </a:p>
        </p:txBody>
      </p:sp>
    </p:spTree>
    <p:extLst>
      <p:ext uri="{BB962C8B-B14F-4D97-AF65-F5344CB8AC3E}">
        <p14:creationId xmlns:p14="http://schemas.microsoft.com/office/powerpoint/2010/main" val="34455037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75</a:t>
            </a:fld>
            <a:endParaRPr lang="en-AU"/>
          </a:p>
        </p:txBody>
      </p:sp>
    </p:spTree>
    <p:extLst>
      <p:ext uri="{BB962C8B-B14F-4D97-AF65-F5344CB8AC3E}">
        <p14:creationId xmlns:p14="http://schemas.microsoft.com/office/powerpoint/2010/main" val="2166630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76</a:t>
            </a:fld>
            <a:endParaRPr lang="en-AU"/>
          </a:p>
        </p:txBody>
      </p:sp>
    </p:spTree>
    <p:extLst>
      <p:ext uri="{BB962C8B-B14F-4D97-AF65-F5344CB8AC3E}">
        <p14:creationId xmlns:p14="http://schemas.microsoft.com/office/powerpoint/2010/main" val="10338781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77</a:t>
            </a:fld>
            <a:endParaRPr lang="en-AU"/>
          </a:p>
        </p:txBody>
      </p:sp>
    </p:spTree>
    <p:extLst>
      <p:ext uri="{BB962C8B-B14F-4D97-AF65-F5344CB8AC3E}">
        <p14:creationId xmlns:p14="http://schemas.microsoft.com/office/powerpoint/2010/main" val="41254678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78</a:t>
            </a:fld>
            <a:endParaRPr lang="en-AU"/>
          </a:p>
        </p:txBody>
      </p:sp>
    </p:spTree>
    <p:extLst>
      <p:ext uri="{BB962C8B-B14F-4D97-AF65-F5344CB8AC3E}">
        <p14:creationId xmlns:p14="http://schemas.microsoft.com/office/powerpoint/2010/main" val="3541547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79</a:t>
            </a:fld>
            <a:endParaRPr lang="en-AU"/>
          </a:p>
        </p:txBody>
      </p:sp>
    </p:spTree>
    <p:extLst>
      <p:ext uri="{BB962C8B-B14F-4D97-AF65-F5344CB8AC3E}">
        <p14:creationId xmlns:p14="http://schemas.microsoft.com/office/powerpoint/2010/main" val="32406900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80</a:t>
            </a:fld>
            <a:endParaRPr lang="en-AU"/>
          </a:p>
        </p:txBody>
      </p:sp>
    </p:spTree>
    <p:extLst>
      <p:ext uri="{BB962C8B-B14F-4D97-AF65-F5344CB8AC3E}">
        <p14:creationId xmlns:p14="http://schemas.microsoft.com/office/powerpoint/2010/main" val="21243763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81</a:t>
            </a:fld>
            <a:endParaRPr lang="en-AU"/>
          </a:p>
        </p:txBody>
      </p:sp>
    </p:spTree>
    <p:extLst>
      <p:ext uri="{BB962C8B-B14F-4D97-AF65-F5344CB8AC3E}">
        <p14:creationId xmlns:p14="http://schemas.microsoft.com/office/powerpoint/2010/main" val="8582179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82</a:t>
            </a:fld>
            <a:endParaRPr lang="en-AU"/>
          </a:p>
        </p:txBody>
      </p:sp>
    </p:spTree>
    <p:extLst>
      <p:ext uri="{BB962C8B-B14F-4D97-AF65-F5344CB8AC3E}">
        <p14:creationId xmlns:p14="http://schemas.microsoft.com/office/powerpoint/2010/main" val="25868230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83</a:t>
            </a:fld>
            <a:endParaRPr lang="en-AU"/>
          </a:p>
        </p:txBody>
      </p:sp>
    </p:spTree>
    <p:extLst>
      <p:ext uri="{BB962C8B-B14F-4D97-AF65-F5344CB8AC3E}">
        <p14:creationId xmlns:p14="http://schemas.microsoft.com/office/powerpoint/2010/main" val="41000756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84</a:t>
            </a:fld>
            <a:endParaRPr lang="en-AU"/>
          </a:p>
        </p:txBody>
      </p:sp>
    </p:spTree>
    <p:extLst>
      <p:ext uri="{BB962C8B-B14F-4D97-AF65-F5344CB8AC3E}">
        <p14:creationId xmlns:p14="http://schemas.microsoft.com/office/powerpoint/2010/main" val="40785231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85</a:t>
            </a:fld>
            <a:endParaRPr lang="en-AU"/>
          </a:p>
        </p:txBody>
      </p:sp>
    </p:spTree>
    <p:extLst>
      <p:ext uri="{BB962C8B-B14F-4D97-AF65-F5344CB8AC3E}">
        <p14:creationId xmlns:p14="http://schemas.microsoft.com/office/powerpoint/2010/main" val="2611908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86</a:t>
            </a:fld>
            <a:endParaRPr lang="en-AU"/>
          </a:p>
        </p:txBody>
      </p:sp>
    </p:spTree>
    <p:extLst>
      <p:ext uri="{BB962C8B-B14F-4D97-AF65-F5344CB8AC3E}">
        <p14:creationId xmlns:p14="http://schemas.microsoft.com/office/powerpoint/2010/main" val="406214686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87</a:t>
            </a:fld>
            <a:endParaRPr lang="en-AU"/>
          </a:p>
        </p:txBody>
      </p:sp>
    </p:spTree>
    <p:extLst>
      <p:ext uri="{BB962C8B-B14F-4D97-AF65-F5344CB8AC3E}">
        <p14:creationId xmlns:p14="http://schemas.microsoft.com/office/powerpoint/2010/main" val="122752218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88</a:t>
            </a:fld>
            <a:endParaRPr lang="en-AU"/>
          </a:p>
        </p:txBody>
      </p:sp>
    </p:spTree>
    <p:extLst>
      <p:ext uri="{BB962C8B-B14F-4D97-AF65-F5344CB8AC3E}">
        <p14:creationId xmlns:p14="http://schemas.microsoft.com/office/powerpoint/2010/main" val="7121024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89</a:t>
            </a:fld>
            <a:endParaRPr lang="en-AU"/>
          </a:p>
        </p:txBody>
      </p:sp>
    </p:spTree>
    <p:extLst>
      <p:ext uri="{BB962C8B-B14F-4D97-AF65-F5344CB8AC3E}">
        <p14:creationId xmlns:p14="http://schemas.microsoft.com/office/powerpoint/2010/main" val="12363998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90</a:t>
            </a:fld>
            <a:endParaRPr lang="en-AU"/>
          </a:p>
        </p:txBody>
      </p:sp>
    </p:spTree>
    <p:extLst>
      <p:ext uri="{BB962C8B-B14F-4D97-AF65-F5344CB8AC3E}">
        <p14:creationId xmlns:p14="http://schemas.microsoft.com/office/powerpoint/2010/main" val="25093543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91</a:t>
            </a:fld>
            <a:endParaRPr lang="en-AU"/>
          </a:p>
        </p:txBody>
      </p:sp>
    </p:spTree>
    <p:extLst>
      <p:ext uri="{BB962C8B-B14F-4D97-AF65-F5344CB8AC3E}">
        <p14:creationId xmlns:p14="http://schemas.microsoft.com/office/powerpoint/2010/main" val="392320103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92</a:t>
            </a:fld>
            <a:endParaRPr lang="en-AU"/>
          </a:p>
        </p:txBody>
      </p:sp>
    </p:spTree>
    <p:extLst>
      <p:ext uri="{BB962C8B-B14F-4D97-AF65-F5344CB8AC3E}">
        <p14:creationId xmlns:p14="http://schemas.microsoft.com/office/powerpoint/2010/main" val="29424081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93</a:t>
            </a:fld>
            <a:endParaRPr lang="en-AU"/>
          </a:p>
        </p:txBody>
      </p:sp>
    </p:spTree>
    <p:extLst>
      <p:ext uri="{BB962C8B-B14F-4D97-AF65-F5344CB8AC3E}">
        <p14:creationId xmlns:p14="http://schemas.microsoft.com/office/powerpoint/2010/main" val="25129049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94</a:t>
            </a:fld>
            <a:endParaRPr lang="en-AU"/>
          </a:p>
        </p:txBody>
      </p:sp>
    </p:spTree>
    <p:extLst>
      <p:ext uri="{BB962C8B-B14F-4D97-AF65-F5344CB8AC3E}">
        <p14:creationId xmlns:p14="http://schemas.microsoft.com/office/powerpoint/2010/main" val="18721080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95</a:t>
            </a:fld>
            <a:endParaRPr lang="en-AU"/>
          </a:p>
        </p:txBody>
      </p:sp>
    </p:spTree>
    <p:extLst>
      <p:ext uri="{BB962C8B-B14F-4D97-AF65-F5344CB8AC3E}">
        <p14:creationId xmlns:p14="http://schemas.microsoft.com/office/powerpoint/2010/main" val="189863389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96</a:t>
            </a:fld>
            <a:endParaRPr lang="en-AU"/>
          </a:p>
        </p:txBody>
      </p:sp>
    </p:spTree>
    <p:extLst>
      <p:ext uri="{BB962C8B-B14F-4D97-AF65-F5344CB8AC3E}">
        <p14:creationId xmlns:p14="http://schemas.microsoft.com/office/powerpoint/2010/main" val="398879199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97</a:t>
            </a:fld>
            <a:endParaRPr lang="en-AU"/>
          </a:p>
        </p:txBody>
      </p:sp>
    </p:spTree>
    <p:extLst>
      <p:ext uri="{BB962C8B-B14F-4D97-AF65-F5344CB8AC3E}">
        <p14:creationId xmlns:p14="http://schemas.microsoft.com/office/powerpoint/2010/main" val="28631211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98</a:t>
            </a:fld>
            <a:endParaRPr lang="en-AU"/>
          </a:p>
        </p:txBody>
      </p:sp>
    </p:spTree>
    <p:extLst>
      <p:ext uri="{BB962C8B-B14F-4D97-AF65-F5344CB8AC3E}">
        <p14:creationId xmlns:p14="http://schemas.microsoft.com/office/powerpoint/2010/main" val="155488051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99</a:t>
            </a:fld>
            <a:endParaRPr lang="en-AU"/>
          </a:p>
        </p:txBody>
      </p:sp>
    </p:spTree>
    <p:extLst>
      <p:ext uri="{BB962C8B-B14F-4D97-AF65-F5344CB8AC3E}">
        <p14:creationId xmlns:p14="http://schemas.microsoft.com/office/powerpoint/2010/main" val="416302043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100</a:t>
            </a:fld>
            <a:endParaRPr lang="en-AU"/>
          </a:p>
        </p:txBody>
      </p:sp>
    </p:spTree>
    <p:extLst>
      <p:ext uri="{BB962C8B-B14F-4D97-AF65-F5344CB8AC3E}">
        <p14:creationId xmlns:p14="http://schemas.microsoft.com/office/powerpoint/2010/main" val="2301909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101</a:t>
            </a:fld>
            <a:endParaRPr lang="en-AU"/>
          </a:p>
        </p:txBody>
      </p:sp>
    </p:spTree>
    <p:extLst>
      <p:ext uri="{BB962C8B-B14F-4D97-AF65-F5344CB8AC3E}">
        <p14:creationId xmlns:p14="http://schemas.microsoft.com/office/powerpoint/2010/main" val="217841902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102</a:t>
            </a:fld>
            <a:endParaRPr lang="en-AU"/>
          </a:p>
        </p:txBody>
      </p:sp>
    </p:spTree>
    <p:extLst>
      <p:ext uri="{BB962C8B-B14F-4D97-AF65-F5344CB8AC3E}">
        <p14:creationId xmlns:p14="http://schemas.microsoft.com/office/powerpoint/2010/main" val="28945471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103</a:t>
            </a:fld>
            <a:endParaRPr lang="en-AU"/>
          </a:p>
        </p:txBody>
      </p:sp>
    </p:spTree>
    <p:extLst>
      <p:ext uri="{BB962C8B-B14F-4D97-AF65-F5344CB8AC3E}">
        <p14:creationId xmlns:p14="http://schemas.microsoft.com/office/powerpoint/2010/main" val="5018977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104</a:t>
            </a:fld>
            <a:endParaRPr lang="en-AU"/>
          </a:p>
        </p:txBody>
      </p:sp>
    </p:spTree>
    <p:extLst>
      <p:ext uri="{BB962C8B-B14F-4D97-AF65-F5344CB8AC3E}">
        <p14:creationId xmlns:p14="http://schemas.microsoft.com/office/powerpoint/2010/main" val="351857169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105</a:t>
            </a:fld>
            <a:endParaRPr lang="en-AU"/>
          </a:p>
        </p:txBody>
      </p:sp>
    </p:spTree>
    <p:extLst>
      <p:ext uri="{BB962C8B-B14F-4D97-AF65-F5344CB8AC3E}">
        <p14:creationId xmlns:p14="http://schemas.microsoft.com/office/powerpoint/2010/main" val="270307856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106</a:t>
            </a:fld>
            <a:endParaRPr lang="en-AU"/>
          </a:p>
        </p:txBody>
      </p:sp>
    </p:spTree>
    <p:extLst>
      <p:ext uri="{BB962C8B-B14F-4D97-AF65-F5344CB8AC3E}">
        <p14:creationId xmlns:p14="http://schemas.microsoft.com/office/powerpoint/2010/main" val="29385484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107</a:t>
            </a:fld>
            <a:endParaRPr lang="en-AU"/>
          </a:p>
        </p:txBody>
      </p:sp>
    </p:spTree>
    <p:extLst>
      <p:ext uri="{BB962C8B-B14F-4D97-AF65-F5344CB8AC3E}">
        <p14:creationId xmlns:p14="http://schemas.microsoft.com/office/powerpoint/2010/main" val="22335786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108</a:t>
            </a:fld>
            <a:endParaRPr lang="en-AU"/>
          </a:p>
        </p:txBody>
      </p:sp>
    </p:spTree>
    <p:extLst>
      <p:ext uri="{BB962C8B-B14F-4D97-AF65-F5344CB8AC3E}">
        <p14:creationId xmlns:p14="http://schemas.microsoft.com/office/powerpoint/2010/main" val="117365914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b="1" dirty="0">
              <a:solidFill>
                <a:srgbClr val="097A83"/>
              </a:solidFill>
              <a:effectLst/>
              <a:latin typeface="+mn-lt"/>
              <a:ea typeface="Calibri" panose="020F0502020204030204" pitchFamily="34" charset="0"/>
              <a:cs typeface="MuseoSans-70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109</a:t>
            </a:fld>
            <a:endParaRPr lang="en-AU"/>
          </a:p>
        </p:txBody>
      </p:sp>
    </p:spTree>
    <p:extLst>
      <p:ext uri="{BB962C8B-B14F-4D97-AF65-F5344CB8AC3E}">
        <p14:creationId xmlns:p14="http://schemas.microsoft.com/office/powerpoint/2010/main" val="91552577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110</a:t>
            </a:fld>
            <a:endParaRPr lang="en-AU"/>
          </a:p>
        </p:txBody>
      </p:sp>
    </p:spTree>
    <p:extLst>
      <p:ext uri="{BB962C8B-B14F-4D97-AF65-F5344CB8AC3E}">
        <p14:creationId xmlns:p14="http://schemas.microsoft.com/office/powerpoint/2010/main" val="246722519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111</a:t>
            </a:fld>
            <a:endParaRPr lang="en-AU"/>
          </a:p>
        </p:txBody>
      </p:sp>
    </p:spTree>
    <p:extLst>
      <p:ext uri="{BB962C8B-B14F-4D97-AF65-F5344CB8AC3E}">
        <p14:creationId xmlns:p14="http://schemas.microsoft.com/office/powerpoint/2010/main" val="42123636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112</a:t>
            </a:fld>
            <a:endParaRPr lang="en-AU"/>
          </a:p>
        </p:txBody>
      </p:sp>
    </p:spTree>
    <p:extLst>
      <p:ext uri="{BB962C8B-B14F-4D97-AF65-F5344CB8AC3E}">
        <p14:creationId xmlns:p14="http://schemas.microsoft.com/office/powerpoint/2010/main" val="58321293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113</a:t>
            </a:fld>
            <a:endParaRPr lang="en-AU"/>
          </a:p>
        </p:txBody>
      </p:sp>
    </p:spTree>
    <p:extLst>
      <p:ext uri="{BB962C8B-B14F-4D97-AF65-F5344CB8AC3E}">
        <p14:creationId xmlns:p14="http://schemas.microsoft.com/office/powerpoint/2010/main" val="114346018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114</a:t>
            </a:fld>
            <a:endParaRPr lang="en-AU"/>
          </a:p>
        </p:txBody>
      </p:sp>
    </p:spTree>
    <p:extLst>
      <p:ext uri="{BB962C8B-B14F-4D97-AF65-F5344CB8AC3E}">
        <p14:creationId xmlns:p14="http://schemas.microsoft.com/office/powerpoint/2010/main" val="18131620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115</a:t>
            </a:fld>
            <a:endParaRPr lang="en-AU"/>
          </a:p>
        </p:txBody>
      </p:sp>
    </p:spTree>
    <p:extLst>
      <p:ext uri="{BB962C8B-B14F-4D97-AF65-F5344CB8AC3E}">
        <p14:creationId xmlns:p14="http://schemas.microsoft.com/office/powerpoint/2010/main" val="226403057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116</a:t>
            </a:fld>
            <a:endParaRPr lang="en-AU"/>
          </a:p>
        </p:txBody>
      </p:sp>
    </p:spTree>
    <p:extLst>
      <p:ext uri="{BB962C8B-B14F-4D97-AF65-F5344CB8AC3E}">
        <p14:creationId xmlns:p14="http://schemas.microsoft.com/office/powerpoint/2010/main" val="25918768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117</a:t>
            </a:fld>
            <a:endParaRPr lang="en-AU"/>
          </a:p>
        </p:txBody>
      </p:sp>
    </p:spTree>
    <p:extLst>
      <p:ext uri="{BB962C8B-B14F-4D97-AF65-F5344CB8AC3E}">
        <p14:creationId xmlns:p14="http://schemas.microsoft.com/office/powerpoint/2010/main" val="279564005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118</a:t>
            </a:fld>
            <a:endParaRPr lang="en-AU"/>
          </a:p>
        </p:txBody>
      </p:sp>
    </p:spTree>
    <p:extLst>
      <p:ext uri="{BB962C8B-B14F-4D97-AF65-F5344CB8AC3E}">
        <p14:creationId xmlns:p14="http://schemas.microsoft.com/office/powerpoint/2010/main" val="338644161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119</a:t>
            </a:fld>
            <a:endParaRPr lang="en-AU"/>
          </a:p>
        </p:txBody>
      </p:sp>
    </p:spTree>
    <p:extLst>
      <p:ext uri="{BB962C8B-B14F-4D97-AF65-F5344CB8AC3E}">
        <p14:creationId xmlns:p14="http://schemas.microsoft.com/office/powerpoint/2010/main" val="107826150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120</a:t>
            </a:fld>
            <a:endParaRPr lang="en-AU"/>
          </a:p>
        </p:txBody>
      </p:sp>
    </p:spTree>
    <p:extLst>
      <p:ext uri="{BB962C8B-B14F-4D97-AF65-F5344CB8AC3E}">
        <p14:creationId xmlns:p14="http://schemas.microsoft.com/office/powerpoint/2010/main" val="346923919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121</a:t>
            </a:fld>
            <a:endParaRPr lang="en-AU"/>
          </a:p>
        </p:txBody>
      </p:sp>
    </p:spTree>
    <p:extLst>
      <p:ext uri="{BB962C8B-B14F-4D97-AF65-F5344CB8AC3E}">
        <p14:creationId xmlns:p14="http://schemas.microsoft.com/office/powerpoint/2010/main" val="56768151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122</a:t>
            </a:fld>
            <a:endParaRPr lang="en-AU"/>
          </a:p>
        </p:txBody>
      </p:sp>
    </p:spTree>
    <p:extLst>
      <p:ext uri="{BB962C8B-B14F-4D97-AF65-F5344CB8AC3E}">
        <p14:creationId xmlns:p14="http://schemas.microsoft.com/office/powerpoint/2010/main" val="109878381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123</a:t>
            </a:fld>
            <a:endParaRPr lang="en-AU"/>
          </a:p>
        </p:txBody>
      </p:sp>
    </p:spTree>
    <p:extLst>
      <p:ext uri="{BB962C8B-B14F-4D97-AF65-F5344CB8AC3E}">
        <p14:creationId xmlns:p14="http://schemas.microsoft.com/office/powerpoint/2010/main" val="428460390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954A7D8-438D-433B-8018-8E613385BA0D}" type="slidenum">
              <a:rPr lang="en-AU" smtClean="0"/>
              <a:t>124</a:t>
            </a:fld>
            <a:endParaRPr lang="en-AU"/>
          </a:p>
        </p:txBody>
      </p:sp>
    </p:spTree>
    <p:extLst>
      <p:ext uri="{BB962C8B-B14F-4D97-AF65-F5344CB8AC3E}">
        <p14:creationId xmlns:p14="http://schemas.microsoft.com/office/powerpoint/2010/main" val="376418530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125</a:t>
            </a:fld>
            <a:endParaRPr lang="en-AU"/>
          </a:p>
        </p:txBody>
      </p:sp>
    </p:spTree>
    <p:extLst>
      <p:ext uri="{BB962C8B-B14F-4D97-AF65-F5344CB8AC3E}">
        <p14:creationId xmlns:p14="http://schemas.microsoft.com/office/powerpoint/2010/main" val="14139062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126</a:t>
            </a:fld>
            <a:endParaRPr lang="en-AU"/>
          </a:p>
        </p:txBody>
      </p:sp>
    </p:spTree>
    <p:extLst>
      <p:ext uri="{BB962C8B-B14F-4D97-AF65-F5344CB8AC3E}">
        <p14:creationId xmlns:p14="http://schemas.microsoft.com/office/powerpoint/2010/main" val="222891474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127</a:t>
            </a:fld>
            <a:endParaRPr lang="en-AU"/>
          </a:p>
        </p:txBody>
      </p:sp>
    </p:spTree>
    <p:extLst>
      <p:ext uri="{BB962C8B-B14F-4D97-AF65-F5344CB8AC3E}">
        <p14:creationId xmlns:p14="http://schemas.microsoft.com/office/powerpoint/2010/main" val="39221771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128</a:t>
            </a:fld>
            <a:endParaRPr lang="en-AU"/>
          </a:p>
        </p:txBody>
      </p:sp>
    </p:spTree>
    <p:extLst>
      <p:ext uri="{BB962C8B-B14F-4D97-AF65-F5344CB8AC3E}">
        <p14:creationId xmlns:p14="http://schemas.microsoft.com/office/powerpoint/2010/main" val="17425410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AU"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954A7D8-438D-433B-8018-8E613385BA0D}" type="slidenum">
              <a:rPr lang="en-AU" smtClean="0"/>
              <a:t>129</a:t>
            </a:fld>
            <a:endParaRPr lang="en-AU"/>
          </a:p>
        </p:txBody>
      </p:sp>
    </p:spTree>
    <p:extLst>
      <p:ext uri="{BB962C8B-B14F-4D97-AF65-F5344CB8AC3E}">
        <p14:creationId xmlns:p14="http://schemas.microsoft.com/office/powerpoint/2010/main" val="1396943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descr="A blue background with a logo&#10;&#10;Description automatically generated">
            <a:extLst>
              <a:ext uri="{FF2B5EF4-FFF2-40B4-BE49-F238E27FC236}">
                <a16:creationId xmlns:a16="http://schemas.microsoft.com/office/drawing/2014/main" id="{44D8C4BC-4FF1-F384-9762-3AE55AB7EB5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838200" y="1122363"/>
            <a:ext cx="6069496" cy="2387600"/>
          </a:xfrm>
        </p:spPr>
        <p:txBody>
          <a:bodyPr anchor="b"/>
          <a:lstStyle>
            <a:lvl1pPr algn="l">
              <a:defRPr sz="6000" b="1">
                <a:solidFill>
                  <a:schemeClr val="bg1"/>
                </a:solidFill>
                <a:latin typeface="+mn-lt"/>
              </a:defRPr>
            </a:lvl1pPr>
          </a:lstStyle>
          <a:p>
            <a:r>
              <a:rPr lang="en-GB"/>
              <a:t>Click to edit </a:t>
            </a:r>
            <a:br>
              <a:rPr lang="en-GB"/>
            </a:br>
            <a:r>
              <a:rPr lang="en-GB"/>
              <a:t>Master title style</a:t>
            </a:r>
            <a:endParaRPr lang="en-US"/>
          </a:p>
        </p:txBody>
      </p:sp>
      <p:sp>
        <p:nvSpPr>
          <p:cNvPr id="3" name="Subtitle 2">
            <a:extLst>
              <a:ext uri="{FF2B5EF4-FFF2-40B4-BE49-F238E27FC236}">
                <a16:creationId xmlns:a16="http://schemas.microsoft.com/office/drawing/2014/main" id="{5A6FA0B3-78F8-0F55-1A7F-B6E65BDF9004}"/>
              </a:ext>
            </a:extLst>
          </p:cNvPr>
          <p:cNvSpPr>
            <a:spLocks noGrp="1"/>
          </p:cNvSpPr>
          <p:nvPr>
            <p:ph type="subTitle" idx="1"/>
          </p:nvPr>
        </p:nvSpPr>
        <p:spPr>
          <a:xfrm>
            <a:off x="838200" y="3602038"/>
            <a:ext cx="6069496" cy="1655762"/>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0237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A close-up of a sign&#10;&#10;Description automatically generated">
            <a:extLst>
              <a:ext uri="{FF2B5EF4-FFF2-40B4-BE49-F238E27FC236}">
                <a16:creationId xmlns:a16="http://schemas.microsoft.com/office/drawing/2014/main" id="{243DFE65-7B14-9199-A0BA-158D32A3835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6223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4" name="Picture 3" descr="A close-up of a colorful pattern&#10;&#10;Description automatically generated">
            <a:extLst>
              <a:ext uri="{FF2B5EF4-FFF2-40B4-BE49-F238E27FC236}">
                <a16:creationId xmlns:a16="http://schemas.microsoft.com/office/drawing/2014/main" id="{E248AA59-5BA4-2869-8E56-386C147F3C0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1252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descr="A white background with black dots&#10;&#10;Description automatically generated">
            <a:extLst>
              <a:ext uri="{FF2B5EF4-FFF2-40B4-BE49-F238E27FC236}">
                <a16:creationId xmlns:a16="http://schemas.microsoft.com/office/drawing/2014/main" id="{9D246B96-17F5-1ADC-4B4B-C705252C6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409507-D8C9-B7C8-201B-39289C2BAB85}"/>
              </a:ext>
            </a:extLst>
          </p:cNvPr>
          <p:cNvSpPr>
            <a:spLocks noGrp="1"/>
          </p:cNvSpPr>
          <p:nvPr>
            <p:ph type="title"/>
          </p:nvPr>
        </p:nvSpPr>
        <p:spPr/>
        <p:txBody>
          <a:bodyPr lIns="0" tIns="0" rIns="0" bIns="0"/>
          <a:lstStyle/>
          <a:p>
            <a:r>
              <a:rPr lang="en-GB"/>
              <a:t>Click to edit Master title style</a:t>
            </a:r>
            <a:endParaRPr lang="en-US"/>
          </a:p>
        </p:txBody>
      </p:sp>
      <p:sp>
        <p:nvSpPr>
          <p:cNvPr id="3" name="Content Placeholder 2">
            <a:extLst>
              <a:ext uri="{FF2B5EF4-FFF2-40B4-BE49-F238E27FC236}">
                <a16:creationId xmlns:a16="http://schemas.microsoft.com/office/drawing/2014/main" id="{B2AA044B-6561-9442-1782-3302387D6B98}"/>
              </a:ext>
            </a:extLst>
          </p:cNvPr>
          <p:cNvSpPr>
            <a:spLocks noGrp="1"/>
          </p:cNvSpPr>
          <p:nvPr>
            <p:ph idx="1"/>
          </p:nvPr>
        </p:nvSpPr>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38200" y="632523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Tree>
    <p:extLst>
      <p:ext uri="{BB962C8B-B14F-4D97-AF65-F5344CB8AC3E}">
        <p14:creationId xmlns:p14="http://schemas.microsoft.com/office/powerpoint/2010/main" val="89115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descr="A white background with black dots&#10;&#10;Description automatically generated">
            <a:extLst>
              <a:ext uri="{FF2B5EF4-FFF2-40B4-BE49-F238E27FC236}">
                <a16:creationId xmlns:a16="http://schemas.microsoft.com/office/drawing/2014/main" id="{2F3836F1-370A-8CE7-CDB4-05BE5068890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409507-D8C9-B7C8-201B-39289C2BAB8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2AA044B-6561-9442-1782-3302387D6B9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38200" y="632523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Tree>
    <p:extLst>
      <p:ext uri="{BB962C8B-B14F-4D97-AF65-F5344CB8AC3E}">
        <p14:creationId xmlns:p14="http://schemas.microsoft.com/office/powerpoint/2010/main" val="35071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General slide right lin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A47C86-1DB0-6BCC-35B0-BE9769454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4419600" y="6372000"/>
            <a:ext cx="7772400" cy="258771"/>
          </a:xfrm>
          <a:prstGeom prst="rect">
            <a:avLst/>
          </a:prstGeom>
        </p:spPr>
      </p:pic>
      <p:sp>
        <p:nvSpPr>
          <p:cNvPr id="9" name="Slide Number Placeholder 5">
            <a:extLst>
              <a:ext uri="{FF2B5EF4-FFF2-40B4-BE49-F238E27FC236}">
                <a16:creationId xmlns:a16="http://schemas.microsoft.com/office/drawing/2014/main" id="{C4F9915D-76B7-4357-5C7E-DF664278EB5E}"/>
              </a:ext>
            </a:extLst>
          </p:cNvPr>
          <p:cNvSpPr>
            <a:spLocks noGrp="1"/>
          </p:cNvSpPr>
          <p:nvPr>
            <p:ph type="sldNum" sz="quarter" idx="4"/>
          </p:nvPr>
        </p:nvSpPr>
        <p:spPr>
          <a:xfrm>
            <a:off x="719999" y="6325240"/>
            <a:ext cx="2743200" cy="305532"/>
          </a:xfrm>
          <a:prstGeom prst="rect">
            <a:avLst/>
          </a:prstGeom>
        </p:spPr>
        <p:txBody>
          <a:bodyPr vert="horz" lIns="0" tIns="0" rIns="0" bIns="0" rtlCol="0" anchor="ctr"/>
          <a:lstStyle>
            <a:lvl1pPr algn="l">
              <a:defRPr sz="1200">
                <a:solidFill>
                  <a:schemeClr val="tx1">
                    <a:tint val="75000"/>
                  </a:schemeClr>
                </a:solidFill>
              </a:defRPr>
            </a:lvl1pPr>
          </a:lstStyle>
          <a:p>
            <a:fld id="{60086B51-FD67-4E4A-A057-C2FE25ADFE84}" type="slidenum">
              <a:rPr lang="en-US" smtClean="0"/>
              <a:pPr/>
              <a:t>‹#›</a:t>
            </a:fld>
            <a:endParaRPr lang="en-US"/>
          </a:p>
        </p:txBody>
      </p:sp>
      <p:sp>
        <p:nvSpPr>
          <p:cNvPr id="10" name="Title 1">
            <a:extLst>
              <a:ext uri="{FF2B5EF4-FFF2-40B4-BE49-F238E27FC236}">
                <a16:creationId xmlns:a16="http://schemas.microsoft.com/office/drawing/2014/main" id="{D6F364D2-E65B-35FF-4C54-01BBDFB099A4}"/>
              </a:ext>
            </a:extLst>
          </p:cNvPr>
          <p:cNvSpPr>
            <a:spLocks noGrp="1"/>
          </p:cNvSpPr>
          <p:nvPr>
            <p:ph type="title"/>
          </p:nvPr>
        </p:nvSpPr>
        <p:spPr>
          <a:xfrm>
            <a:off x="719999" y="365125"/>
            <a:ext cx="10753199" cy="1325563"/>
          </a:xfrm>
        </p:spPr>
        <p:txBody>
          <a:bodyPr lIns="0" tIns="0" rIns="0" bIns="0"/>
          <a:lstStyle/>
          <a:p>
            <a:r>
              <a:rPr lang="en-GB"/>
              <a:t>Click to edit Master title style</a:t>
            </a:r>
            <a:endParaRPr lang="en-US"/>
          </a:p>
        </p:txBody>
      </p:sp>
      <p:sp>
        <p:nvSpPr>
          <p:cNvPr id="11" name="Content Placeholder 2">
            <a:extLst>
              <a:ext uri="{FF2B5EF4-FFF2-40B4-BE49-F238E27FC236}">
                <a16:creationId xmlns:a16="http://schemas.microsoft.com/office/drawing/2014/main" id="{90161546-E755-0CB8-080D-5E5FE3F58234}"/>
              </a:ext>
            </a:extLst>
          </p:cNvPr>
          <p:cNvSpPr>
            <a:spLocks noGrp="1"/>
          </p:cNvSpPr>
          <p:nvPr>
            <p:ph idx="1"/>
          </p:nvPr>
        </p:nvSpPr>
        <p:spPr>
          <a:xfrm>
            <a:off x="720000" y="1825625"/>
            <a:ext cx="10753200" cy="4351338"/>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7987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 slide left lines">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6371608-CABF-8192-2C36-243386C64507}"/>
              </a:ext>
            </a:extLst>
          </p:cNvPr>
          <p:cNvSpPr>
            <a:spLocks noGrp="1"/>
          </p:cNvSpPr>
          <p:nvPr>
            <p:ph type="sldNum" sz="quarter" idx="4"/>
          </p:nvPr>
        </p:nvSpPr>
        <p:spPr>
          <a:xfrm>
            <a:off x="8730000" y="6325240"/>
            <a:ext cx="2743200" cy="305532"/>
          </a:xfrm>
          <a:prstGeom prst="rect">
            <a:avLst/>
          </a:prstGeom>
        </p:spPr>
        <p:txBody>
          <a:bodyPr vert="horz" lIns="0" tIns="0" rIns="0" bIns="0" rtlCol="0" anchor="ctr"/>
          <a:lstStyle>
            <a:lvl1pPr algn="r">
              <a:defRPr sz="1200">
                <a:solidFill>
                  <a:schemeClr val="tx1">
                    <a:tint val="75000"/>
                  </a:schemeClr>
                </a:solidFill>
              </a:defRPr>
            </a:lvl1pPr>
          </a:lstStyle>
          <a:p>
            <a:fld id="{60086B51-FD67-4E4A-A057-C2FE25ADFE84}" type="slidenum">
              <a:rPr lang="en-US" smtClean="0"/>
              <a:pPr/>
              <a:t>‹#›</a:t>
            </a:fld>
            <a:endParaRPr lang="en-US"/>
          </a:p>
        </p:txBody>
      </p:sp>
      <p:pic>
        <p:nvPicPr>
          <p:cNvPr id="7" name="Picture 6">
            <a:extLst>
              <a:ext uri="{FF2B5EF4-FFF2-40B4-BE49-F238E27FC236}">
                <a16:creationId xmlns:a16="http://schemas.microsoft.com/office/drawing/2014/main" id="{81CF0210-7AB4-8EF6-C3AD-948BB7A0D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72000"/>
            <a:ext cx="7772400" cy="258771"/>
          </a:xfrm>
          <a:prstGeom prst="rect">
            <a:avLst/>
          </a:prstGeom>
        </p:spPr>
      </p:pic>
      <p:sp>
        <p:nvSpPr>
          <p:cNvPr id="8" name="Title 1">
            <a:extLst>
              <a:ext uri="{FF2B5EF4-FFF2-40B4-BE49-F238E27FC236}">
                <a16:creationId xmlns:a16="http://schemas.microsoft.com/office/drawing/2014/main" id="{9164300A-4C68-438C-0AFA-6ABA5581D0D7}"/>
              </a:ext>
            </a:extLst>
          </p:cNvPr>
          <p:cNvSpPr>
            <a:spLocks noGrp="1"/>
          </p:cNvSpPr>
          <p:nvPr>
            <p:ph type="title"/>
          </p:nvPr>
        </p:nvSpPr>
        <p:spPr>
          <a:xfrm>
            <a:off x="719999" y="365125"/>
            <a:ext cx="10753199" cy="1325563"/>
          </a:xfrm>
        </p:spPr>
        <p:txBody>
          <a:bodyPr lIns="0" tIns="0" rIns="0" bIns="0"/>
          <a:lstStyle/>
          <a:p>
            <a:r>
              <a:rPr lang="en-GB"/>
              <a:t>Click to edit Master title style</a:t>
            </a:r>
            <a:endParaRPr lang="en-US"/>
          </a:p>
        </p:txBody>
      </p:sp>
      <p:sp>
        <p:nvSpPr>
          <p:cNvPr id="9" name="Content Placeholder 2">
            <a:extLst>
              <a:ext uri="{FF2B5EF4-FFF2-40B4-BE49-F238E27FC236}">
                <a16:creationId xmlns:a16="http://schemas.microsoft.com/office/drawing/2014/main" id="{47A866EB-718A-7B4F-44E4-B53895A50953}"/>
              </a:ext>
            </a:extLst>
          </p:cNvPr>
          <p:cNvSpPr>
            <a:spLocks noGrp="1"/>
          </p:cNvSpPr>
          <p:nvPr>
            <p:ph idx="1"/>
          </p:nvPr>
        </p:nvSpPr>
        <p:spPr>
          <a:xfrm>
            <a:off x="720000" y="1825625"/>
            <a:ext cx="10753200" cy="4351338"/>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939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A blue and white logo&#10;&#10;Description automatically generated">
            <a:extLst>
              <a:ext uri="{FF2B5EF4-FFF2-40B4-BE49-F238E27FC236}">
                <a16:creationId xmlns:a16="http://schemas.microsoft.com/office/drawing/2014/main" id="{B5D541D5-359E-F388-07E6-78999BA3A85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750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FC9D01AC-A0C0-B1D3-FE0B-59EE6FE8B07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888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ead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71744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Divider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720000" y="1440000"/>
            <a:ext cx="9033600" cy="3100294"/>
          </a:xfrm>
        </p:spPr>
        <p:txBody>
          <a:bodyPr lIns="0" tIns="0" rIns="0" bIns="0" anchor="t" anchorCtr="0">
            <a:noAutofit/>
          </a:bodyPr>
          <a:lstStyle>
            <a:lvl1pPr algn="l">
              <a:defRPr sz="4400" b="1">
                <a:solidFill>
                  <a:schemeClr val="bg1"/>
                </a:solidFill>
                <a:latin typeface="+mn-lt"/>
              </a:defRPr>
            </a:lvl1pPr>
          </a:lstStyle>
          <a:p>
            <a:r>
              <a:rPr lang="en-GB"/>
              <a:t>Click to edit </a:t>
            </a:r>
            <a:br>
              <a:rPr lang="en-GB"/>
            </a:br>
            <a:r>
              <a:rPr lang="en-GB"/>
              <a:t>Master title style</a:t>
            </a:r>
            <a:endParaRPr lang="en-US"/>
          </a:p>
        </p:txBody>
      </p:sp>
    </p:spTree>
    <p:extLst>
      <p:ext uri="{BB962C8B-B14F-4D97-AF65-F5344CB8AC3E}">
        <p14:creationId xmlns:p14="http://schemas.microsoft.com/office/powerpoint/2010/main" val="164987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AoC sc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D8C4BC-4FF1-F384-9762-3AE55AB7EB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6AB8AB-1CA7-BD49-4161-70A109244F68}"/>
              </a:ext>
            </a:extLst>
          </p:cNvPr>
          <p:cNvSpPr>
            <a:spLocks noGrp="1"/>
          </p:cNvSpPr>
          <p:nvPr>
            <p:ph type="ctrTitle" hasCustomPrompt="1"/>
          </p:nvPr>
        </p:nvSpPr>
        <p:spPr>
          <a:xfrm>
            <a:off x="720000" y="1440000"/>
            <a:ext cx="9033600" cy="3100294"/>
          </a:xfrm>
        </p:spPr>
        <p:txBody>
          <a:bodyPr lIns="0" tIns="0" rIns="0" bIns="0" anchor="t" anchorCtr="0">
            <a:noAutofit/>
          </a:bodyPr>
          <a:lstStyle>
            <a:lvl1pPr algn="l">
              <a:defRPr sz="4400" b="1">
                <a:solidFill>
                  <a:schemeClr val="bg1"/>
                </a:solidFill>
                <a:latin typeface="+mn-lt"/>
              </a:defRPr>
            </a:lvl1pPr>
          </a:lstStyle>
          <a:p>
            <a:r>
              <a:rPr lang="en-GB"/>
              <a:t>Click to edit </a:t>
            </a:r>
            <a:br>
              <a:rPr lang="en-GB"/>
            </a:br>
            <a:r>
              <a:rPr lang="en-GB"/>
              <a:t>Master title style</a:t>
            </a:r>
            <a:endParaRPr lang="en-US"/>
          </a:p>
        </p:txBody>
      </p:sp>
    </p:spTree>
    <p:extLst>
      <p:ext uri="{BB962C8B-B14F-4D97-AF65-F5344CB8AC3E}">
        <p14:creationId xmlns:p14="http://schemas.microsoft.com/office/powerpoint/2010/main" val="844256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8DB56A-CE91-914A-4ADF-C40051E10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BE93044-0778-42E1-5DA0-A97ECD1C70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0E4C5F-AF30-8EEF-0A5A-0D8E26232A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6F80F-E306-2444-99D0-FCCB99C0A526}" type="datetime1">
              <a:rPr lang="en-AU" smtClean="0"/>
              <a:t>17/1/2025</a:t>
            </a:fld>
            <a:endParaRPr lang="en-US"/>
          </a:p>
        </p:txBody>
      </p:sp>
      <p:sp>
        <p:nvSpPr>
          <p:cNvPr id="5" name="Footer Placeholder 4">
            <a:extLst>
              <a:ext uri="{FF2B5EF4-FFF2-40B4-BE49-F238E27FC236}">
                <a16:creationId xmlns:a16="http://schemas.microsoft.com/office/drawing/2014/main" id="{902C7599-A39E-985C-1093-A8D913D9C1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F8C733-229F-CF89-72BB-EAAAB1FE6D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086B51-FD67-4E4A-A057-C2FE25ADFE84}" type="slidenum">
              <a:rPr lang="en-US" smtClean="0"/>
              <a:t>‹#›</a:t>
            </a:fld>
            <a:endParaRPr lang="en-US"/>
          </a:p>
        </p:txBody>
      </p:sp>
    </p:spTree>
    <p:extLst>
      <p:ext uri="{BB962C8B-B14F-4D97-AF65-F5344CB8AC3E}">
        <p14:creationId xmlns:p14="http://schemas.microsoft.com/office/powerpoint/2010/main" val="3140213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 id="214748367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acurriculum.sa.edu.au/learning-design"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3" Type="http://schemas.openxmlformats.org/officeDocument/2006/relationships/slide" Target="slide57.xml"/><Relationship Id="rId18" Type="http://schemas.openxmlformats.org/officeDocument/2006/relationships/slide" Target="slide77.xml"/><Relationship Id="rId26" Type="http://schemas.openxmlformats.org/officeDocument/2006/relationships/slide" Target="slide116.xml"/><Relationship Id="rId21" Type="http://schemas.openxmlformats.org/officeDocument/2006/relationships/slide" Target="slide91.xml"/><Relationship Id="rId34" Type="http://schemas.openxmlformats.org/officeDocument/2006/relationships/slide" Target="slide73.xml"/><Relationship Id="rId7" Type="http://schemas.openxmlformats.org/officeDocument/2006/relationships/slide" Target="slide33.xml"/><Relationship Id="rId12" Type="http://schemas.openxmlformats.org/officeDocument/2006/relationships/slide" Target="slide54.xml"/><Relationship Id="rId17" Type="http://schemas.openxmlformats.org/officeDocument/2006/relationships/slide" Target="slide74.xml"/><Relationship Id="rId25" Type="http://schemas.openxmlformats.org/officeDocument/2006/relationships/slide" Target="slide101.xml"/><Relationship Id="rId33" Type="http://schemas.openxmlformats.org/officeDocument/2006/relationships/slide" Target="slide62.xml"/><Relationship Id="rId2" Type="http://schemas.openxmlformats.org/officeDocument/2006/relationships/notesSlide" Target="../notesSlides/notesSlide4.xml"/><Relationship Id="rId16" Type="http://schemas.openxmlformats.org/officeDocument/2006/relationships/slide" Target="slide69.xml"/><Relationship Id="rId20" Type="http://schemas.openxmlformats.org/officeDocument/2006/relationships/slide" Target="slide84.xml"/><Relationship Id="rId29"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slide" Target="slide32.xml"/><Relationship Id="rId11" Type="http://schemas.openxmlformats.org/officeDocument/2006/relationships/slide" Target="slide52.xml"/><Relationship Id="rId24" Type="http://schemas.openxmlformats.org/officeDocument/2006/relationships/slide" Target="slide98.xml"/><Relationship Id="rId32" Type="http://schemas.openxmlformats.org/officeDocument/2006/relationships/slide" Target="slide51.xml"/><Relationship Id="rId37" Type="http://schemas.openxmlformats.org/officeDocument/2006/relationships/slide" Target="slide124.xml"/><Relationship Id="rId5" Type="http://schemas.openxmlformats.org/officeDocument/2006/relationships/slide" Target="slide25.xml"/><Relationship Id="rId15" Type="http://schemas.openxmlformats.org/officeDocument/2006/relationships/slide" Target="slide67.xml"/><Relationship Id="rId23" Type="http://schemas.openxmlformats.org/officeDocument/2006/relationships/slide" Target="slide95.xml"/><Relationship Id="rId28" Type="http://schemas.openxmlformats.org/officeDocument/2006/relationships/slide" Target="slide125.xml"/><Relationship Id="rId36" Type="http://schemas.openxmlformats.org/officeDocument/2006/relationships/slide" Target="slide97.xml"/><Relationship Id="rId10" Type="http://schemas.openxmlformats.org/officeDocument/2006/relationships/slide" Target="slide46.xml"/><Relationship Id="rId19" Type="http://schemas.openxmlformats.org/officeDocument/2006/relationships/slide" Target="slide79.xml"/><Relationship Id="rId31" Type="http://schemas.openxmlformats.org/officeDocument/2006/relationships/slide" Target="slide31.xml"/><Relationship Id="rId4" Type="http://schemas.openxmlformats.org/officeDocument/2006/relationships/slide" Target="slide24.xml"/><Relationship Id="rId9" Type="http://schemas.openxmlformats.org/officeDocument/2006/relationships/slide" Target="slide45.xml"/><Relationship Id="rId14" Type="http://schemas.openxmlformats.org/officeDocument/2006/relationships/slide" Target="slide63.xml"/><Relationship Id="rId22" Type="http://schemas.openxmlformats.org/officeDocument/2006/relationships/slide" Target="slide94.xml"/><Relationship Id="rId27" Type="http://schemas.openxmlformats.org/officeDocument/2006/relationships/slide" Target="slide120.xml"/><Relationship Id="rId30" Type="http://schemas.openxmlformats.org/officeDocument/2006/relationships/slide" Target="slide21.xml"/><Relationship Id="rId35" Type="http://schemas.openxmlformats.org/officeDocument/2006/relationships/slide" Target="slide83.xml"/><Relationship Id="rId8" Type="http://schemas.openxmlformats.org/officeDocument/2006/relationships/slide" Target="slide36.xml"/><Relationship Id="rId3" Type="http://schemas.openxmlformats.org/officeDocument/2006/relationships/slide" Target="slide2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75.png"/><Relationship Id="rId4" Type="http://schemas.openxmlformats.org/officeDocument/2006/relationships/image" Target="../media/image74.png"/></Relationships>
</file>

<file path=ppt/slides/_rels/slide2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hyperlink" Target="http://curriculumlearningsa.shor.tn/SHreport" TargetMode="External"/><Relationship Id="rId7"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20.png"/><Relationship Id="rId9"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4.png"/><Relationship Id="rId4" Type="http://schemas.openxmlformats.org/officeDocument/2006/relationships/image" Target="../media/image83.png"/></Relationships>
</file>

<file path=ppt/slides/_rels/slide26.xml.rels><?xml version="1.0" encoding="UTF-8" standalone="yes"?>
<Relationships xmlns="http://schemas.openxmlformats.org/package/2006/relationships"><Relationship Id="rId3" Type="http://schemas.openxmlformats.org/officeDocument/2006/relationships/hyperlink" Target="http://curriculumlearningsa.shor.tn/MWChoice1Vid"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3" Type="http://schemas.openxmlformats.org/officeDocument/2006/relationships/hyperlink" Target="http://curriculumlearningsa.shor.tn/MWChoice2Vid"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3" Type="http://schemas.openxmlformats.org/officeDocument/2006/relationships/hyperlink" Target="http://curriculumlearningsa.shor.tn/MWChoice3"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89.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92.png"/><Relationship Id="rId4"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svg"/></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98.png"/></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98.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4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98.png"/></Relationships>
</file>

<file path=ppt/slides/_rels/slide4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98.png"/></Relationships>
</file>

<file path=ppt/slides/_rels/slide4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93.png"/><Relationship Id="rId12" Type="http://schemas.openxmlformats.org/officeDocument/2006/relationships/image" Target="../media/image106.png"/><Relationship Id="rId2" Type="http://schemas.openxmlformats.org/officeDocument/2006/relationships/notesSlide" Target="../notesSlides/notesSlide44.xml"/><Relationship Id="rId16"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97.png"/><Relationship Id="rId11" Type="http://schemas.openxmlformats.org/officeDocument/2006/relationships/image" Target="../media/image105.png"/><Relationship Id="rId5" Type="http://schemas.openxmlformats.org/officeDocument/2006/relationships/image" Target="../media/image100.png"/><Relationship Id="rId15" Type="http://schemas.openxmlformats.org/officeDocument/2006/relationships/image" Target="../media/image109.png"/><Relationship Id="rId10" Type="http://schemas.openxmlformats.org/officeDocument/2006/relationships/image" Target="../media/image104.png"/><Relationship Id="rId4" Type="http://schemas.openxmlformats.org/officeDocument/2006/relationships/image" Target="../media/image101.png"/><Relationship Id="rId9" Type="http://schemas.openxmlformats.org/officeDocument/2006/relationships/image" Target="../media/image103.png"/><Relationship Id="rId14" Type="http://schemas.openxmlformats.org/officeDocument/2006/relationships/image" Target="../media/image108.png"/></Relationships>
</file>

<file path=ppt/slides/_rels/slide4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81.png"/></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pz.harvard.edu/resources/1-routine"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hyperlink" Target="https://pz.harvard.edu/resources/1-routine"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1.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16.png"/></Relationships>
</file>

<file path=ppt/slides/_rels/slide52.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20.svg"/><Relationship Id="rId5" Type="http://schemas.openxmlformats.org/officeDocument/2006/relationships/image" Target="../media/image119.png"/><Relationship Id="rId4" Type="http://schemas.openxmlformats.org/officeDocument/2006/relationships/image" Target="../media/image118.svg"/><Relationship Id="rId9"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http://curriculumlearningsa.shor.tn/JNLPvideo"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6.png"/><Relationship Id="rId4" Type="http://schemas.openxmlformats.org/officeDocument/2006/relationships/image" Target="../media/image123.png"/></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hyperlink" Target="https://pz.harvard.edu/resources/think-pair-share"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curriculumlearningsa.shor.tn/DWSafety4Challenge"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124.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62.xml"/><Relationship Id="rId1" Type="http://schemas.openxmlformats.org/officeDocument/2006/relationships/slideLayout" Target="../slideLayouts/slideLayout11.xml"/><Relationship Id="rId5" Type="http://schemas.openxmlformats.org/officeDocument/2006/relationships/image" Target="../media/image127.png"/><Relationship Id="rId4" Type="http://schemas.openxmlformats.org/officeDocument/2006/relationships/image" Target="../media/image126.png"/></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1.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28.png"/><Relationship Id="rId4" Type="http://schemas.openxmlformats.org/officeDocument/2006/relationships/hyperlink" Target="http://curriculumlearningsa.shor.tn/MWStroopTest"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curriculumlearningsa.shor.tn/DWProdStruggle"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129.png"/></Relationships>
</file>

<file path=ppt/slides/_rels/slide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27.png"/></Relationships>
</file>

<file path=ppt/slides/_rels/slide6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92.png"/></Relationships>
</file>

<file path=ppt/slides/_rels/slide6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7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7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73.xml"/><Relationship Id="rId1" Type="http://schemas.openxmlformats.org/officeDocument/2006/relationships/slideLayout" Target="../slideLayouts/slideLayout11.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74.xml.rels><?xml version="1.0" encoding="UTF-8" standalone="yes"?>
<Relationships xmlns="http://schemas.openxmlformats.org/package/2006/relationships"><Relationship Id="rId3" Type="http://schemas.openxmlformats.org/officeDocument/2006/relationships/hyperlink" Target="http://curriculumlearningsa.shor.tn/EgMoreEffThanDesc" TargetMode="External"/><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6.png"/><Relationship Id="rId4" Type="http://schemas.openxmlformats.org/officeDocument/2006/relationships/image" Target="../media/image135.png"/></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hyperlink" Target="http://curriculumlearningsa.shor.tn/CoConstructIfRigged"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136.png"/></Relationships>
</file>

<file path=ppt/slides/_rels/slide7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80.xml.rels><?xml version="1.0" encoding="UTF-8" standalone="yes"?>
<Relationships xmlns="http://schemas.openxmlformats.org/package/2006/relationships"><Relationship Id="rId3" Type="http://schemas.openxmlformats.org/officeDocument/2006/relationships/hyperlink" Target="http://curriculumlearningsa.shor.tn/SStoryDF"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138.png"/></Relationships>
</file>

<file path=ppt/slides/_rels/slide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83.xml"/><Relationship Id="rId1" Type="http://schemas.openxmlformats.org/officeDocument/2006/relationships/slideLayout" Target="../slideLayouts/slideLayout11.xml"/><Relationship Id="rId5" Type="http://schemas.openxmlformats.org/officeDocument/2006/relationships/image" Target="../media/image141.png"/><Relationship Id="rId4" Type="http://schemas.openxmlformats.org/officeDocument/2006/relationships/image" Target="../media/image140.png"/></Relationships>
</file>

<file path=ppt/slides/_rels/slide84.xml.rels><?xml version="1.0" encoding="UTF-8" standalone="yes"?>
<Relationships xmlns="http://schemas.openxmlformats.org/package/2006/relationships"><Relationship Id="rId3" Type="http://schemas.openxmlformats.org/officeDocument/2006/relationships/hyperlink" Target="http://curriculumlearningsa.shor.tn/RBAustinsButterfly" TargetMode="External"/><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6.png"/><Relationship Id="rId4" Type="http://schemas.openxmlformats.org/officeDocument/2006/relationships/image" Target="../media/image123.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8" Type="http://schemas.openxmlformats.org/officeDocument/2006/relationships/image" Target="../media/image146.png"/><Relationship Id="rId13" Type="http://schemas.openxmlformats.org/officeDocument/2006/relationships/image" Target="../media/image151.png"/><Relationship Id="rId3" Type="http://schemas.openxmlformats.org/officeDocument/2006/relationships/hyperlink" Target="https://edi.sa.edu.au/library/document-library/purpose-for-public-education/site-planning/2.01_Areas-of-impact-domain-cards.pdf.pdf" TargetMode="External"/><Relationship Id="rId7" Type="http://schemas.openxmlformats.org/officeDocument/2006/relationships/image" Target="../media/image145.png"/><Relationship Id="rId12" Type="http://schemas.openxmlformats.org/officeDocument/2006/relationships/image" Target="../media/image150.pn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44.png"/><Relationship Id="rId11" Type="http://schemas.openxmlformats.org/officeDocument/2006/relationships/image" Target="../media/image149.png"/><Relationship Id="rId5" Type="http://schemas.openxmlformats.org/officeDocument/2006/relationships/image" Target="../media/image143.png"/><Relationship Id="rId15" Type="http://schemas.openxmlformats.org/officeDocument/2006/relationships/image" Target="../media/image153.png"/><Relationship Id="rId10" Type="http://schemas.openxmlformats.org/officeDocument/2006/relationships/image" Target="../media/image148.png"/><Relationship Id="rId4" Type="http://schemas.openxmlformats.org/officeDocument/2006/relationships/image" Target="../media/image142.png"/><Relationship Id="rId9" Type="http://schemas.openxmlformats.org/officeDocument/2006/relationships/image" Target="../media/image147.png"/><Relationship Id="rId14" Type="http://schemas.openxmlformats.org/officeDocument/2006/relationships/image" Target="../media/image152.png"/></Relationships>
</file>

<file path=ppt/slides/_rels/slide9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2.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9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93.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9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97.xml"/><Relationship Id="rId1" Type="http://schemas.openxmlformats.org/officeDocument/2006/relationships/slideLayout" Target="../slideLayouts/slideLayout11.xml"/><Relationship Id="rId5" Type="http://schemas.openxmlformats.org/officeDocument/2006/relationships/image" Target="../media/image156.png"/><Relationship Id="rId4" Type="http://schemas.openxmlformats.org/officeDocument/2006/relationships/image" Target="../media/image155.png"/></Relationships>
</file>

<file path=ppt/slides/_rels/slide98.xml.rels><?xml version="1.0" encoding="UTF-8" standalone="yes"?>
<Relationships xmlns="http://schemas.openxmlformats.org/package/2006/relationships"><Relationship Id="rId3" Type="http://schemas.openxmlformats.org/officeDocument/2006/relationships/hyperlink" Target="http://curriculumlearningsa.shor.tn/DWAllStudRespSys" TargetMode="External"/><Relationship Id="rId2" Type="http://schemas.openxmlformats.org/officeDocument/2006/relationships/notesSlide" Target="../notesSlides/notesSlide98.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157.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1.xml"/><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image" Target="../media/image20.png"/></Relationships>
</file>

<file path=ppt/slides/_rels/slide10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10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5.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7.xml"/><Relationship Id="rId1" Type="http://schemas.openxmlformats.org/officeDocument/2006/relationships/slideLayout" Target="../slideLayouts/slideLayout7.xml"/><Relationship Id="rId4" Type="http://schemas.openxmlformats.org/officeDocument/2006/relationships/image" Target="../media/image96.png"/></Relationships>
</file>

<file path=ppt/slides/_rels/slide10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11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0.xml"/><Relationship Id="rId1" Type="http://schemas.openxmlformats.org/officeDocument/2006/relationships/slideLayout" Target="../slideLayouts/slideLayout7.xml"/><Relationship Id="rId4" Type="http://schemas.openxmlformats.org/officeDocument/2006/relationships/image" Target="../media/image160.png"/></Relationships>
</file>

<file path=ppt/slides/_rels/slide111.xml.rels><?xml version="1.0" encoding="UTF-8" standalone="yes"?>
<Relationships xmlns="http://schemas.openxmlformats.org/package/2006/relationships"><Relationship Id="rId3" Type="http://schemas.openxmlformats.org/officeDocument/2006/relationships/image" Target="../media/image106.png"/><Relationship Id="rId7" Type="http://schemas.openxmlformats.org/officeDocument/2006/relationships/image" Target="../media/image130.pn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9.png"/></Relationships>
</file>

<file path=ppt/slides/_rels/slide11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1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2.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1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3.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12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24.xml"/><Relationship Id="rId1" Type="http://schemas.openxmlformats.org/officeDocument/2006/relationships/slideLayout" Target="../slideLayouts/slideLayout11.xml"/><Relationship Id="rId4" Type="http://schemas.openxmlformats.org/officeDocument/2006/relationships/image" Target="../media/image162.png"/></Relationships>
</file>

<file path=ppt/slides/_rels/slide125.xml.rels><?xml version="1.0" encoding="UTF-8" standalone="yes"?>
<Relationships xmlns="http://schemas.openxmlformats.org/package/2006/relationships"><Relationship Id="rId3" Type="http://schemas.openxmlformats.org/officeDocument/2006/relationships/hyperlink" Target="http://curriculumlearningsa.shor.tn/RonBergerTchAsLrnr" TargetMode="External"/><Relationship Id="rId2" Type="http://schemas.openxmlformats.org/officeDocument/2006/relationships/notesSlide" Target="../notesSlides/notesSlide12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86.png"/><Relationship Id="rId4" Type="http://schemas.openxmlformats.org/officeDocument/2006/relationships/image" Target="../media/image163.png"/></Relationships>
</file>

<file path=ppt/slides/_rels/slide12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26.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92.png"/></Relationships>
</file>

<file path=ppt/slides/_rels/slide12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27.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92.png"/></Relationships>
</file>

<file path=ppt/slides/_rels/slide128.xml.rels><?xml version="1.0" encoding="UTF-8" standalone="yes"?>
<Relationships xmlns="http://schemas.openxmlformats.org/package/2006/relationships"><Relationship Id="rId8" Type="http://schemas.openxmlformats.org/officeDocument/2006/relationships/hyperlink" Target="https://vimeo.com/1026352524/657f1627f2?ts=0&amp;share=copy" TargetMode="External"/><Relationship Id="rId13" Type="http://schemas.openxmlformats.org/officeDocument/2006/relationships/hyperlink" Target="http://curriculumlearningsa.shor.tn/EEFToolkitMetacogSR" TargetMode="External"/><Relationship Id="rId18" Type="http://schemas.openxmlformats.org/officeDocument/2006/relationships/hyperlink" Target="https://pz.harvard.edu/resources/think-pair-share" TargetMode="External"/><Relationship Id="rId3" Type="http://schemas.openxmlformats.org/officeDocument/2006/relationships/hyperlink" Target="http://curriculumlearningsa.shor.tn/EYLF2" TargetMode="External"/><Relationship Id="rId21" Type="http://schemas.openxmlformats.org/officeDocument/2006/relationships/hyperlink" Target="http://curriculumlearningsa.shor.tn/DWAllStudRespSys" TargetMode="External"/><Relationship Id="rId7" Type="http://schemas.openxmlformats.org/officeDocument/2006/relationships/hyperlink" Target="https://vimeo.com/1026350203/9995939824?ts=0&amp;share=copy" TargetMode="External"/><Relationship Id="rId12" Type="http://schemas.openxmlformats.org/officeDocument/2006/relationships/hyperlink" Target="http://curriculumlearningsa.shor.tn/EEFPoster" TargetMode="External"/><Relationship Id="rId17" Type="http://schemas.openxmlformats.org/officeDocument/2006/relationships/hyperlink" Target="https://pz.harvard.edu/resources/1-routine" TargetMode="External"/><Relationship Id="rId25" Type="http://schemas.openxmlformats.org/officeDocument/2006/relationships/hyperlink" Target="http://curriculumlearningsa.shor.tn/DWProdStruggle" TargetMode="External"/><Relationship Id="rId2" Type="http://schemas.openxmlformats.org/officeDocument/2006/relationships/notesSlide" Target="../notesSlides/notesSlide128.xml"/><Relationship Id="rId16" Type="http://schemas.openxmlformats.org/officeDocument/2006/relationships/hyperlink" Target="http://curriculumlearningsa.shor.tn/JNLPvideo" TargetMode="External"/><Relationship Id="rId20" Type="http://schemas.openxmlformats.org/officeDocument/2006/relationships/hyperlink" Target="https://www.education.sa.gov.au/docs/ce-office/purpose/purpose-statement-data-analysis-student-forums.pdf" TargetMode="External"/><Relationship Id="rId1" Type="http://schemas.openxmlformats.org/officeDocument/2006/relationships/slideLayout" Target="../slideLayouts/slideLayout7.xml"/><Relationship Id="rId6" Type="http://schemas.openxmlformats.org/officeDocument/2006/relationships/hyperlink" Target="https://vimeo.com/1026350025/3a1ba33479?ts=0&amp;share=copy" TargetMode="External"/><Relationship Id="rId11" Type="http://schemas.openxmlformats.org/officeDocument/2006/relationships/hyperlink" Target="https://vimeo.com/1026352505/d69c405764?ts=0&amp;share=copy" TargetMode="External"/><Relationship Id="rId24" Type="http://schemas.openxmlformats.org/officeDocument/2006/relationships/hyperlink" Target="http://curriculumlearningsa.shor.tn/EgMoreEffThanDesc" TargetMode="External"/><Relationship Id="rId5" Type="http://schemas.openxmlformats.org/officeDocument/2006/relationships/hyperlink" Target="http://curriculumlearningsa.shor.tn/StrategySAPubEdW" TargetMode="External"/><Relationship Id="rId15" Type="http://schemas.openxmlformats.org/officeDocument/2006/relationships/hyperlink" Target="http://curriculumlearningsa.shor.tn/RBAustinsButterfly" TargetMode="External"/><Relationship Id="rId23" Type="http://schemas.openxmlformats.org/officeDocument/2006/relationships/hyperlink" Target="http://curriculumlearningsa.shor.tn/DWSafety4Challenge" TargetMode="External"/><Relationship Id="rId10" Type="http://schemas.openxmlformats.org/officeDocument/2006/relationships/hyperlink" Target="http://curriculumlearningsa.shor.tn/SACurric" TargetMode="External"/><Relationship Id="rId19" Type="http://schemas.openxmlformats.org/officeDocument/2006/relationships/hyperlink" Target="http://curriculumlearningsa.shor.tn/SACEstratplanPDF" TargetMode="External"/><Relationship Id="rId4" Type="http://schemas.openxmlformats.org/officeDocument/2006/relationships/hyperlink" Target="https://doi.org/10.1080/0969595950020307" TargetMode="External"/><Relationship Id="rId9" Type="http://schemas.openxmlformats.org/officeDocument/2006/relationships/hyperlink" Target="https://vimeo.com/1036242177/125b7e85a1?share=copy" TargetMode="External"/><Relationship Id="rId14" Type="http://schemas.openxmlformats.org/officeDocument/2006/relationships/hyperlink" Target="http://curriculumlearningsa.shor.tn/EEFfeedbackposter" TargetMode="External"/><Relationship Id="rId22" Type="http://schemas.openxmlformats.org/officeDocument/2006/relationships/hyperlink" Target="http://curriculumlearningsa.shor.tn/CoConstructIfRigged" TargetMode="Externa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hlinkClick r:id="rId3"/>
            <a:extLst>
              <a:ext uri="{FF2B5EF4-FFF2-40B4-BE49-F238E27FC236}">
                <a16:creationId xmlns:a16="http://schemas.microsoft.com/office/drawing/2014/main" id="{6B87F615-D989-FBC6-6E8F-8F0170F82761}"/>
              </a:ext>
            </a:extLst>
          </p:cNvPr>
          <p:cNvSpPr txBox="1"/>
          <p:nvPr/>
        </p:nvSpPr>
        <p:spPr>
          <a:xfrm>
            <a:off x="540000" y="6301646"/>
            <a:ext cx="4796088" cy="287043"/>
          </a:xfrm>
          <a:prstGeom prst="rect">
            <a:avLst/>
          </a:prstGeom>
          <a:noFill/>
        </p:spPr>
        <p:txBody>
          <a:bodyPr wrap="square" lIns="0" tIns="0" rIns="0" bIns="0">
            <a:noAutofit/>
          </a:bodyPr>
          <a:lstStyle/>
          <a:p>
            <a:r>
              <a:rPr lang="en-AU" sz="1400" b="1">
                <a:solidFill>
                  <a:srgbClr val="077981"/>
                </a:solidFill>
                <a:effectLst/>
              </a:rPr>
              <a:t>https://www.sacurriculum.sa.edu.au/learning-design </a:t>
            </a:r>
          </a:p>
        </p:txBody>
      </p:sp>
    </p:spTree>
    <p:extLst>
      <p:ext uri="{BB962C8B-B14F-4D97-AF65-F5344CB8AC3E}">
        <p14:creationId xmlns:p14="http://schemas.microsoft.com/office/powerpoint/2010/main" val="29965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FAA6C55-4EFA-5B15-0B95-81630B7B225D}"/>
              </a:ext>
            </a:extLst>
          </p:cNvPr>
          <p:cNvSpPr>
            <a:spLocks noGrp="1"/>
          </p:cNvSpPr>
          <p:nvPr>
            <p:ph type="ctrTitle"/>
          </p:nvPr>
        </p:nvSpPr>
        <p:spPr>
          <a:xfrm>
            <a:off x="720000" y="1440000"/>
            <a:ext cx="8574312" cy="2906532"/>
          </a:xfrm>
        </p:spPr>
        <p:txBody>
          <a:bodyPr lIns="0" tIns="0" rIns="0" bIns="0" anchor="t" anchorCtr="0">
            <a:noAutofit/>
          </a:bodyPr>
          <a:lstStyle/>
          <a:p>
            <a:pPr>
              <a:spcAft>
                <a:spcPts val="4400"/>
              </a:spcAft>
            </a:pPr>
            <a:r>
              <a:rPr lang="en-US" sz="4800"/>
              <a:t>Acknowledgement of Country</a:t>
            </a:r>
            <a:br>
              <a:rPr lang="en-US" sz="4800"/>
            </a:br>
            <a:br>
              <a:rPr lang="en-US" sz="1000"/>
            </a:br>
            <a:r>
              <a:rPr lang="en-AU" sz="2000" b="0">
                <a:effectLst/>
              </a:rPr>
              <a:t>We acknowledge that the work undertaken to develop this </a:t>
            </a:r>
            <a:r>
              <a:rPr lang="en-AU" sz="2000" b="0"/>
              <a:t>guide </a:t>
            </a:r>
            <a:r>
              <a:rPr lang="en-AU" sz="2000" b="0">
                <a:effectLst/>
              </a:rPr>
              <a:t>took place </a:t>
            </a:r>
            <a:br>
              <a:rPr lang="en-AU" sz="2000" b="0">
                <a:effectLst/>
              </a:rPr>
            </a:br>
            <a:r>
              <a:rPr lang="en-AU" sz="2000" b="0">
                <a:effectLst/>
              </a:rPr>
              <a:t>on the traditional lands of South Australia’s First Peoples and we respect their </a:t>
            </a:r>
            <a:br>
              <a:rPr lang="en-AU" sz="2000" b="0">
                <a:effectLst/>
              </a:rPr>
            </a:br>
            <a:r>
              <a:rPr lang="en-AU" sz="2000" b="0">
                <a:effectLst/>
              </a:rPr>
              <a:t>spiritual relationship with their country.</a:t>
            </a:r>
            <a:br>
              <a:rPr lang="en-AU" sz="2000" b="0">
                <a:effectLst/>
              </a:rPr>
            </a:br>
            <a:br>
              <a:rPr lang="en-AU" sz="1000" b="0">
                <a:effectLst/>
              </a:rPr>
            </a:br>
            <a:r>
              <a:rPr lang="en-AU" sz="2000" b="0">
                <a:effectLst/>
              </a:rPr>
              <a:t>In delivering public education in South Australia, we acknowledge the importance </a:t>
            </a:r>
            <a:br>
              <a:rPr lang="en-AU" sz="2000" b="0">
                <a:effectLst/>
              </a:rPr>
            </a:br>
            <a:r>
              <a:rPr lang="en-AU" sz="2000" b="0">
                <a:effectLst/>
              </a:rPr>
              <a:t>of understanding Aboriginal knowledge, languages, cultures and voices which </a:t>
            </a:r>
            <a:br>
              <a:rPr lang="en-AU" sz="2000" b="0">
                <a:effectLst/>
              </a:rPr>
            </a:br>
            <a:r>
              <a:rPr lang="en-AU" sz="2000" b="0">
                <a:effectLst/>
              </a:rPr>
              <a:t>provide critical contributions and value across our workplaces, classrooms, partnerships and communities.</a:t>
            </a:r>
            <a:br>
              <a:rPr lang="en-AU" sz="2000">
                <a:effectLst/>
                <a:latin typeface="Museo Sans" panose="02000000000000000000" pitchFamily="2" charset="77"/>
              </a:rPr>
            </a:br>
            <a:endParaRPr lang="en-AU" sz="4800"/>
          </a:p>
        </p:txBody>
      </p:sp>
      <p:sp>
        <p:nvSpPr>
          <p:cNvPr id="5" name="TextBox 4">
            <a:extLst>
              <a:ext uri="{FF2B5EF4-FFF2-40B4-BE49-F238E27FC236}">
                <a16:creationId xmlns:a16="http://schemas.microsoft.com/office/drawing/2014/main" id="{1172C82B-CBC7-B838-8F40-13DB77B017E7}"/>
              </a:ext>
            </a:extLst>
          </p:cNvPr>
          <p:cNvSpPr txBox="1"/>
          <p:nvPr/>
        </p:nvSpPr>
        <p:spPr>
          <a:xfrm>
            <a:off x="720000" y="6244475"/>
            <a:ext cx="8450505" cy="338554"/>
          </a:xfrm>
          <a:prstGeom prst="rect">
            <a:avLst/>
          </a:prstGeom>
          <a:noFill/>
          <a:ln>
            <a:noFill/>
          </a:ln>
        </p:spPr>
        <p:txBody>
          <a:bodyPr wrap="square" lIns="0" tIns="0" rIns="0" bIns="0" rtlCol="0">
            <a:spAutoFit/>
          </a:bodyPr>
          <a:lstStyle/>
          <a:p>
            <a:r>
              <a:rPr lang="en-AU" sz="1100">
                <a:solidFill>
                  <a:schemeClr val="bg1">
                    <a:lumMod val="50000"/>
                  </a:schemeClr>
                </a:solidFill>
                <a:effectLst/>
              </a:rPr>
              <a:t>Note: The Department for Education uses the term ‘Aboriginal’ to refer to people who identify as Aboriginal, Torres Strait Islander, or both Aboriginal and Torres Strait Islander. This term is preferred by Aboriginal South Australians and the department.</a:t>
            </a:r>
          </a:p>
        </p:txBody>
      </p:sp>
    </p:spTree>
    <p:extLst>
      <p:ext uri="{BB962C8B-B14F-4D97-AF65-F5344CB8AC3E}">
        <p14:creationId xmlns:p14="http://schemas.microsoft.com/office/powerpoint/2010/main" val="42845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02C0-6F04-45B0-E062-22A7DD233379}"/>
              </a:ext>
            </a:extLst>
          </p:cNvPr>
          <p:cNvSpPr>
            <a:spLocks noGrp="1"/>
          </p:cNvSpPr>
          <p:nvPr>
            <p:ph type="ctrTitle"/>
          </p:nvPr>
        </p:nvSpPr>
        <p:spPr/>
        <p:txBody>
          <a:bodyPr lIns="0" tIns="0" rIns="0" bIns="0" anchor="t" anchorCtr="0">
            <a:noAutofit/>
          </a:bodyPr>
          <a:lstStyle/>
          <a:p>
            <a:r>
              <a:rPr lang="en-US" sz="4800"/>
              <a:t>Content overview</a:t>
            </a:r>
            <a:endParaRPr lang="en-AU" sz="4800"/>
          </a:p>
        </p:txBody>
      </p:sp>
      <p:pic>
        <p:nvPicPr>
          <p:cNvPr id="5" name="Picture 4">
            <a:extLst>
              <a:ext uri="{FF2B5EF4-FFF2-40B4-BE49-F238E27FC236}">
                <a16:creationId xmlns:a16="http://schemas.microsoft.com/office/drawing/2014/main" id="{F26C4D2E-E55C-61D4-6C98-63DB223591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5005" y="1498090"/>
            <a:ext cx="2296062" cy="3240000"/>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72251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F0C55-05B6-7B85-F96F-2B60AE3F9361}"/>
              </a:ext>
            </a:extLst>
          </p:cNvPr>
          <p:cNvSpPr>
            <a:spLocks noGrp="1"/>
          </p:cNvSpPr>
          <p:nvPr>
            <p:ph type="sldNum" sz="quarter" idx="4"/>
          </p:nvPr>
        </p:nvSpPr>
        <p:spPr>
          <a:xfrm>
            <a:off x="11323528" y="6325240"/>
            <a:ext cx="149671" cy="305532"/>
          </a:xfrm>
        </p:spPr>
        <p:txBody>
          <a:bodyPr/>
          <a:lstStyle/>
          <a:p>
            <a:fld id="{60086B51-FD67-4E4A-A057-C2FE25ADFE84}" type="slidenum">
              <a:rPr lang="en-US" smtClean="0"/>
              <a:pPr/>
              <a:t>4</a:t>
            </a:fld>
            <a:endParaRPr lang="en-US"/>
          </a:p>
        </p:txBody>
      </p:sp>
      <p:sp>
        <p:nvSpPr>
          <p:cNvPr id="5" name="Title 1">
            <a:extLst>
              <a:ext uri="{FF2B5EF4-FFF2-40B4-BE49-F238E27FC236}">
                <a16:creationId xmlns:a16="http://schemas.microsoft.com/office/drawing/2014/main" id="{0CFC2676-A311-D8A1-27EC-5D0AD0E3E59F}"/>
              </a:ext>
            </a:extLst>
          </p:cNvPr>
          <p:cNvSpPr>
            <a:spLocks noGrp="1"/>
          </p:cNvSpPr>
          <p:nvPr>
            <p:ph type="title"/>
          </p:nvPr>
        </p:nvSpPr>
        <p:spPr>
          <a:xfrm>
            <a:off x="720000" y="540001"/>
            <a:ext cx="10925348" cy="537238"/>
          </a:xfrm>
        </p:spPr>
        <p:txBody>
          <a:bodyPr lIns="0" tIns="0" rIns="0" bIns="0" anchor="t" anchorCtr="0">
            <a:normAutofit/>
          </a:bodyPr>
          <a:lstStyle/>
          <a:p>
            <a:r>
              <a:rPr lang="en-US" sz="3600" b="1">
                <a:solidFill>
                  <a:srgbClr val="077981"/>
                </a:solidFill>
                <a:latin typeface="+mn-lt"/>
              </a:rPr>
              <a:t>Contents</a:t>
            </a:r>
            <a:endParaRPr lang="en-AU" sz="3600" b="1">
              <a:solidFill>
                <a:srgbClr val="077981"/>
              </a:solidFill>
              <a:latin typeface="+mn-lt"/>
            </a:endParaRPr>
          </a:p>
        </p:txBody>
      </p:sp>
      <p:sp>
        <p:nvSpPr>
          <p:cNvPr id="6" name="Content Placeholder 6">
            <a:extLst>
              <a:ext uri="{FF2B5EF4-FFF2-40B4-BE49-F238E27FC236}">
                <a16:creationId xmlns:a16="http://schemas.microsoft.com/office/drawing/2014/main" id="{AB9F2658-4C67-20AD-1656-56CDA8648E77}"/>
              </a:ext>
            </a:extLst>
          </p:cNvPr>
          <p:cNvSpPr>
            <a:spLocks noGrp="1"/>
          </p:cNvSpPr>
          <p:nvPr>
            <p:ph idx="4294967295"/>
          </p:nvPr>
        </p:nvSpPr>
        <p:spPr>
          <a:xfrm>
            <a:off x="720000" y="1121740"/>
            <a:ext cx="5294652" cy="5137240"/>
          </a:xfrm>
        </p:spPr>
        <p:txBody>
          <a:bodyPr lIns="0" tIns="0" rIns="0" bIns="0">
            <a:noAutofit/>
          </a:bodyPr>
          <a:lstStyle/>
          <a:p>
            <a:pPr marL="0" indent="0">
              <a:spcBef>
                <a:spcPts val="0"/>
              </a:spcBef>
              <a:spcAft>
                <a:spcPts val="1000"/>
              </a:spcAft>
              <a:buNone/>
              <a:tabLst>
                <a:tab pos="393700" algn="l"/>
              </a:tabLst>
            </a:pPr>
            <a:r>
              <a:rPr lang="en-AU" sz="1700" b="1" dirty="0">
                <a:solidFill>
                  <a:srgbClr val="00295B"/>
                </a:solidFill>
              </a:rPr>
              <a:t>SECTION 1 </a:t>
            </a:r>
            <a:r>
              <a:rPr lang="en-AU" sz="1700" dirty="0">
                <a:solidFill>
                  <a:srgbClr val="56C4CF"/>
                </a:solidFill>
              </a:rPr>
              <a:t>|</a:t>
            </a:r>
            <a:r>
              <a:rPr lang="en-AU" sz="1700" dirty="0">
                <a:solidFill>
                  <a:srgbClr val="077981"/>
                </a:solidFill>
              </a:rPr>
              <a:t> </a:t>
            </a:r>
            <a:r>
              <a:rPr lang="en-AU" sz="1700" b="1" dirty="0">
                <a:solidFill>
                  <a:srgbClr val="077981"/>
                </a:solidFill>
              </a:rPr>
              <a:t>Weekly pedagogic prompts</a:t>
            </a:r>
            <a:endParaRPr lang="en-AU" sz="1700" b="1" dirty="0">
              <a:solidFill>
                <a:srgbClr val="00295B"/>
              </a:solidFill>
            </a:endParaRPr>
          </a:p>
          <a:p>
            <a:pPr marL="0" indent="0">
              <a:spcBef>
                <a:spcPts val="0"/>
              </a:spcBef>
              <a:buNone/>
              <a:tabLst>
                <a:tab pos="393700" algn="l"/>
              </a:tabLst>
            </a:pPr>
            <a:r>
              <a:rPr lang="en-AU" sz="1700" b="1" dirty="0">
                <a:solidFill>
                  <a:srgbClr val="00295B"/>
                </a:solidFill>
              </a:rPr>
              <a:t>SECTION 2 </a:t>
            </a:r>
            <a:r>
              <a:rPr lang="en-AU" sz="1700" dirty="0">
                <a:solidFill>
                  <a:srgbClr val="56C4CF"/>
                </a:solidFill>
              </a:rPr>
              <a:t>|</a:t>
            </a:r>
            <a:r>
              <a:rPr lang="en-AU" sz="1700" dirty="0">
                <a:solidFill>
                  <a:srgbClr val="077981"/>
                </a:solidFill>
              </a:rPr>
              <a:t> </a:t>
            </a:r>
            <a:r>
              <a:rPr lang="en-AU" sz="1700" b="1" dirty="0">
                <a:solidFill>
                  <a:srgbClr val="077981"/>
                </a:solidFill>
              </a:rPr>
              <a:t>Our learners</a:t>
            </a:r>
          </a:p>
          <a:p>
            <a:pPr marL="0" indent="0">
              <a:spcBef>
                <a:spcPts val="0"/>
              </a:spcBef>
              <a:buNone/>
              <a:tabLst>
                <a:tab pos="393700" algn="l"/>
              </a:tabLst>
            </a:pPr>
            <a:r>
              <a:rPr lang="en-AU" sz="1700" dirty="0">
                <a:solidFill>
                  <a:schemeClr val="bg1">
                    <a:lumMod val="50000"/>
                  </a:schemeClr>
                </a:solidFill>
                <a:hlinkClick r:id="rId3" action="ppaction://hlinksldjump">
                  <a:extLst>
                    <a:ext uri="{A12FA001-AC4F-418D-AE19-62706E023703}">
                      <ahyp:hlinkClr xmlns:ahyp="http://schemas.microsoft.com/office/drawing/2018/hyperlinkcolor" val="tx"/>
                    </a:ext>
                  </a:extLst>
                </a:hlinkClick>
              </a:rPr>
              <a:t>2.1</a:t>
            </a:r>
            <a:r>
              <a:rPr lang="en-AU" sz="1700" dirty="0"/>
              <a:t>	The voices of our SA learners </a:t>
            </a:r>
          </a:p>
          <a:p>
            <a:pPr marL="0" indent="0">
              <a:spcBef>
                <a:spcPts val="0"/>
              </a:spcBef>
              <a:buNone/>
              <a:tabLst>
                <a:tab pos="393700" algn="l"/>
              </a:tabLst>
            </a:pPr>
            <a:r>
              <a:rPr lang="en-AU" sz="1700" dirty="0">
                <a:solidFill>
                  <a:schemeClr val="bg1">
                    <a:lumMod val="50000"/>
                  </a:schemeClr>
                </a:solidFill>
                <a:hlinkClick r:id="rId4" action="ppaction://hlinksldjump">
                  <a:extLst>
                    <a:ext uri="{A12FA001-AC4F-418D-AE19-62706E023703}">
                      <ahyp:hlinkClr xmlns:ahyp="http://schemas.microsoft.com/office/drawing/2018/hyperlinkcolor" val="tx"/>
                    </a:ext>
                  </a:extLst>
                </a:hlinkClick>
              </a:rPr>
              <a:t>2.2</a:t>
            </a:r>
            <a:r>
              <a:rPr lang="en-AU" sz="1700" dirty="0"/>
              <a:t>	The aspirations of my learners </a:t>
            </a:r>
          </a:p>
          <a:p>
            <a:pPr marL="0" indent="0">
              <a:spcBef>
                <a:spcPts val="0"/>
              </a:spcBef>
              <a:spcAft>
                <a:spcPts val="1000"/>
              </a:spcAft>
              <a:buNone/>
              <a:tabLst>
                <a:tab pos="393700" algn="l"/>
              </a:tabLst>
            </a:pPr>
            <a:r>
              <a:rPr lang="en-AU" sz="1700" dirty="0">
                <a:solidFill>
                  <a:schemeClr val="bg1">
                    <a:lumMod val="50000"/>
                  </a:schemeClr>
                </a:solidFill>
                <a:hlinkClick r:id="rId5" action="ppaction://hlinksldjump">
                  <a:extLst>
                    <a:ext uri="{A12FA001-AC4F-418D-AE19-62706E023703}">
                      <ahyp:hlinkClr xmlns:ahyp="http://schemas.microsoft.com/office/drawing/2018/hyperlinkcolor" val="tx"/>
                    </a:ext>
                  </a:extLst>
                </a:hlinkClick>
              </a:rPr>
              <a:t>2.3</a:t>
            </a:r>
            <a:r>
              <a:rPr lang="en-AU" sz="1700" dirty="0"/>
              <a:t>	The choices we have made as a system</a:t>
            </a:r>
          </a:p>
          <a:p>
            <a:pPr marL="0" indent="0">
              <a:spcBef>
                <a:spcPts val="0"/>
              </a:spcBef>
              <a:buNone/>
              <a:tabLst>
                <a:tab pos="393700" algn="l"/>
              </a:tabLst>
            </a:pPr>
            <a:r>
              <a:rPr lang="en-AU" sz="1700" b="1" dirty="0">
                <a:solidFill>
                  <a:srgbClr val="00295B"/>
                </a:solidFill>
              </a:rPr>
              <a:t>SECTION 3 </a:t>
            </a:r>
            <a:r>
              <a:rPr lang="en-AU" sz="1700" dirty="0">
                <a:solidFill>
                  <a:srgbClr val="56C4CF"/>
                </a:solidFill>
              </a:rPr>
              <a:t>|</a:t>
            </a:r>
            <a:r>
              <a:rPr lang="en-AU" sz="1700" dirty="0">
                <a:solidFill>
                  <a:srgbClr val="077981"/>
                </a:solidFill>
              </a:rPr>
              <a:t> </a:t>
            </a:r>
            <a:r>
              <a:rPr lang="en-AU" sz="1700" b="1" dirty="0">
                <a:solidFill>
                  <a:srgbClr val="077981"/>
                </a:solidFill>
              </a:rPr>
              <a:t>Unpacking our strategy for public education </a:t>
            </a:r>
          </a:p>
          <a:p>
            <a:pPr marL="0" indent="0">
              <a:spcBef>
                <a:spcPts val="0"/>
              </a:spcBef>
              <a:buNone/>
              <a:tabLst>
                <a:tab pos="393700" algn="l"/>
              </a:tabLst>
            </a:pPr>
            <a:r>
              <a:rPr lang="en-AU" sz="1700" dirty="0">
                <a:solidFill>
                  <a:schemeClr val="bg1">
                    <a:lumMod val="50000"/>
                  </a:schemeClr>
                </a:solidFill>
                <a:hlinkClick r:id="rId6" action="ppaction://hlinksldjump">
                  <a:extLst>
                    <a:ext uri="{A12FA001-AC4F-418D-AE19-62706E023703}">
                      <ahyp:hlinkClr xmlns:ahyp="http://schemas.microsoft.com/office/drawing/2018/hyperlinkcolor" val="tx"/>
                    </a:ext>
                  </a:extLst>
                </a:hlinkClick>
              </a:rPr>
              <a:t>3.1</a:t>
            </a:r>
            <a:r>
              <a:rPr lang="en-AU" sz="1700" dirty="0"/>
              <a:t>	Deepening our understanding of the areas of impact</a:t>
            </a:r>
          </a:p>
          <a:p>
            <a:pPr marL="0" indent="0">
              <a:spcBef>
                <a:spcPts val="0"/>
              </a:spcBef>
              <a:buNone/>
              <a:tabLst>
                <a:tab pos="393700" algn="l"/>
              </a:tabLst>
            </a:pPr>
            <a:r>
              <a:rPr lang="en-AU" sz="1700" dirty="0">
                <a:solidFill>
                  <a:schemeClr val="bg1">
                    <a:lumMod val="50000"/>
                  </a:schemeClr>
                </a:solidFill>
                <a:hlinkClick r:id="rId7" action="ppaction://hlinksldjump">
                  <a:extLst>
                    <a:ext uri="{A12FA001-AC4F-418D-AE19-62706E023703}">
                      <ahyp:hlinkClr xmlns:ahyp="http://schemas.microsoft.com/office/drawing/2018/hyperlinkcolor" val="tx"/>
                    </a:ext>
                  </a:extLst>
                </a:hlinkClick>
              </a:rPr>
              <a:t>3.2</a:t>
            </a:r>
            <a:r>
              <a:rPr lang="en-AU" sz="1700" dirty="0"/>
              <a:t>	Areas of impact – our school’s choices</a:t>
            </a:r>
          </a:p>
          <a:p>
            <a:pPr marL="0" indent="0">
              <a:spcBef>
                <a:spcPts val="0"/>
              </a:spcBef>
              <a:buNone/>
              <a:tabLst>
                <a:tab pos="393700" algn="l"/>
              </a:tabLst>
            </a:pPr>
            <a:r>
              <a:rPr lang="en-AU" sz="1700" dirty="0">
                <a:solidFill>
                  <a:schemeClr val="bg1">
                    <a:lumMod val="50000"/>
                  </a:schemeClr>
                </a:solidFill>
                <a:hlinkClick r:id="rId8" action="ppaction://hlinksldjump">
                  <a:extLst>
                    <a:ext uri="{A12FA001-AC4F-418D-AE19-62706E023703}">
                      <ahyp:hlinkClr xmlns:ahyp="http://schemas.microsoft.com/office/drawing/2018/hyperlinkcolor" val="tx"/>
                    </a:ext>
                  </a:extLst>
                </a:hlinkClick>
              </a:rPr>
              <a:t>3.3</a:t>
            </a:r>
            <a:r>
              <a:rPr lang="en-AU" sz="1700" dirty="0"/>
              <a:t>	Identifying actions to activate the areas of impact</a:t>
            </a:r>
          </a:p>
          <a:p>
            <a:pPr marL="0" indent="0">
              <a:spcBef>
                <a:spcPts val="0"/>
              </a:spcBef>
              <a:buNone/>
              <a:tabLst>
                <a:tab pos="393700" algn="l"/>
              </a:tabLst>
            </a:pPr>
            <a:r>
              <a:rPr lang="en-AU" sz="1700" dirty="0">
                <a:solidFill>
                  <a:schemeClr val="bg1">
                    <a:lumMod val="50000"/>
                  </a:schemeClr>
                </a:solidFill>
                <a:hlinkClick r:id="rId9" action="ppaction://hlinksldjump">
                  <a:extLst>
                    <a:ext uri="{A12FA001-AC4F-418D-AE19-62706E023703}">
                      <ahyp:hlinkClr xmlns:ahyp="http://schemas.microsoft.com/office/drawing/2018/hyperlinkcolor" val="tx"/>
                    </a:ext>
                  </a:extLst>
                </a:hlinkClick>
              </a:rPr>
              <a:t>3.4</a:t>
            </a:r>
            <a:r>
              <a:rPr lang="en-AU" sz="1700" dirty="0"/>
              <a:t>	Our ways of working</a:t>
            </a:r>
          </a:p>
          <a:p>
            <a:pPr marL="0" indent="0">
              <a:spcBef>
                <a:spcPts val="0"/>
              </a:spcBef>
              <a:spcAft>
                <a:spcPts val="1000"/>
              </a:spcAft>
              <a:buNone/>
              <a:tabLst>
                <a:tab pos="393700" algn="l"/>
              </a:tabLst>
            </a:pPr>
            <a:r>
              <a:rPr lang="en-AU" sz="1700" dirty="0">
                <a:solidFill>
                  <a:schemeClr val="bg1">
                    <a:lumMod val="50000"/>
                  </a:schemeClr>
                </a:solidFill>
                <a:hlinkClick r:id="rId10" action="ppaction://hlinksldjump">
                  <a:extLst>
                    <a:ext uri="{A12FA001-AC4F-418D-AE19-62706E023703}">
                      <ahyp:hlinkClr xmlns:ahyp="http://schemas.microsoft.com/office/drawing/2018/hyperlinkcolor" val="tx"/>
                    </a:ext>
                  </a:extLst>
                </a:hlinkClick>
              </a:rPr>
              <a:t>3.5</a:t>
            </a:r>
            <a:r>
              <a:rPr lang="en-AU" sz="1700" dirty="0"/>
              <a:t>	Building coherence for our learners </a:t>
            </a:r>
          </a:p>
          <a:p>
            <a:pPr marL="0" indent="0">
              <a:spcBef>
                <a:spcPts val="0"/>
              </a:spcBef>
              <a:buNone/>
              <a:tabLst>
                <a:tab pos="393700" algn="l"/>
              </a:tabLst>
            </a:pPr>
            <a:r>
              <a:rPr lang="en-AU" sz="1700" b="1" dirty="0">
                <a:solidFill>
                  <a:srgbClr val="00295B"/>
                </a:solidFill>
              </a:rPr>
              <a:t>SECTION 4 </a:t>
            </a:r>
            <a:r>
              <a:rPr lang="en-AU" sz="1700" dirty="0">
                <a:solidFill>
                  <a:srgbClr val="56C4CF"/>
                </a:solidFill>
              </a:rPr>
              <a:t>|</a:t>
            </a:r>
            <a:r>
              <a:rPr lang="en-AU" sz="1700" dirty="0">
                <a:solidFill>
                  <a:srgbClr val="077981"/>
                </a:solidFill>
              </a:rPr>
              <a:t> </a:t>
            </a:r>
            <a:r>
              <a:rPr lang="en-AU" sz="1700" b="1" dirty="0">
                <a:solidFill>
                  <a:srgbClr val="077981"/>
                </a:solidFill>
              </a:rPr>
              <a:t>Building a strong learning culture</a:t>
            </a:r>
          </a:p>
          <a:p>
            <a:pPr marL="0" indent="0">
              <a:spcBef>
                <a:spcPts val="0"/>
              </a:spcBef>
              <a:buNone/>
              <a:tabLst>
                <a:tab pos="393700" algn="l"/>
              </a:tabLst>
            </a:pPr>
            <a:r>
              <a:rPr lang="en-AU" sz="1700" dirty="0">
                <a:solidFill>
                  <a:schemeClr val="bg1">
                    <a:lumMod val="50000"/>
                  </a:schemeClr>
                </a:solidFill>
                <a:hlinkClick r:id="rId11" action="ppaction://hlinksldjump">
                  <a:extLst>
                    <a:ext uri="{A12FA001-AC4F-418D-AE19-62706E023703}">
                      <ahyp:hlinkClr xmlns:ahyp="http://schemas.microsoft.com/office/drawing/2018/hyperlinkcolor" val="tx"/>
                    </a:ext>
                  </a:extLst>
                </a:hlinkClick>
              </a:rPr>
              <a:t>4.1</a:t>
            </a:r>
            <a:r>
              <a:rPr lang="en-AU" sz="1700" dirty="0"/>
              <a:t>	Strong learning cultures in action</a:t>
            </a:r>
          </a:p>
          <a:p>
            <a:pPr marL="0" indent="0">
              <a:spcBef>
                <a:spcPts val="0"/>
              </a:spcBef>
              <a:buNone/>
              <a:tabLst>
                <a:tab pos="393700" algn="l"/>
              </a:tabLst>
            </a:pPr>
            <a:r>
              <a:rPr lang="en-AU" sz="1700" dirty="0">
                <a:solidFill>
                  <a:schemeClr val="bg1">
                    <a:lumMod val="50000"/>
                  </a:schemeClr>
                </a:solidFill>
                <a:hlinkClick r:id="rId12" action="ppaction://hlinksldjump">
                  <a:extLst>
                    <a:ext uri="{A12FA001-AC4F-418D-AE19-62706E023703}">
                      <ahyp:hlinkClr xmlns:ahyp="http://schemas.microsoft.com/office/drawing/2018/hyperlinkcolor" val="tx"/>
                    </a:ext>
                  </a:extLst>
                </a:hlinkClick>
              </a:rPr>
              <a:t>4.2</a:t>
            </a:r>
            <a:r>
              <a:rPr lang="en-AU" sz="1700" dirty="0"/>
              <a:t>	The Learning Pit</a:t>
            </a:r>
          </a:p>
          <a:p>
            <a:pPr marL="0" indent="0">
              <a:spcBef>
                <a:spcPts val="0"/>
              </a:spcBef>
              <a:spcAft>
                <a:spcPts val="1000"/>
              </a:spcAft>
              <a:buNone/>
              <a:tabLst>
                <a:tab pos="393700" algn="l"/>
              </a:tabLst>
            </a:pPr>
            <a:r>
              <a:rPr lang="en-AU" sz="1700" dirty="0">
                <a:solidFill>
                  <a:schemeClr val="bg1">
                    <a:lumMod val="50000"/>
                  </a:schemeClr>
                </a:solidFill>
                <a:hlinkClick r:id="rId13" action="ppaction://hlinksldjump">
                  <a:extLst>
                    <a:ext uri="{A12FA001-AC4F-418D-AE19-62706E023703}">
                      <ahyp:hlinkClr xmlns:ahyp="http://schemas.microsoft.com/office/drawing/2018/hyperlinkcolor" val="tx"/>
                    </a:ext>
                  </a:extLst>
                </a:hlinkClick>
              </a:rPr>
              <a:t>4.3</a:t>
            </a:r>
            <a:r>
              <a:rPr lang="en-AU" sz="1700" dirty="0"/>
              <a:t>	Creating safety for challenge</a:t>
            </a:r>
          </a:p>
          <a:p>
            <a:pPr marL="0" indent="0">
              <a:spcBef>
                <a:spcPts val="0"/>
              </a:spcBef>
              <a:buNone/>
              <a:tabLst>
                <a:tab pos="393700" algn="l"/>
              </a:tabLst>
            </a:pPr>
            <a:r>
              <a:rPr lang="en-AU" sz="1700" b="1" dirty="0">
                <a:solidFill>
                  <a:srgbClr val="00295B"/>
                </a:solidFill>
              </a:rPr>
              <a:t>SECTION 5 </a:t>
            </a:r>
            <a:r>
              <a:rPr lang="en-AU" sz="1700" dirty="0">
                <a:solidFill>
                  <a:srgbClr val="56C4CF"/>
                </a:solidFill>
              </a:rPr>
              <a:t>|</a:t>
            </a:r>
            <a:r>
              <a:rPr lang="en-AU" sz="1700" dirty="0">
                <a:solidFill>
                  <a:srgbClr val="077981"/>
                </a:solidFill>
              </a:rPr>
              <a:t> </a:t>
            </a:r>
            <a:r>
              <a:rPr lang="en-AU" sz="1700" b="1" dirty="0">
                <a:solidFill>
                  <a:srgbClr val="077981"/>
                </a:solidFill>
              </a:rPr>
              <a:t>Metacognition and self-regulated learning</a:t>
            </a:r>
          </a:p>
          <a:p>
            <a:pPr marL="0" indent="0">
              <a:spcBef>
                <a:spcPts val="0"/>
              </a:spcBef>
              <a:buNone/>
              <a:tabLst>
                <a:tab pos="393700" algn="l"/>
              </a:tabLst>
            </a:pPr>
            <a:r>
              <a:rPr lang="en-AU" sz="1700" dirty="0">
                <a:solidFill>
                  <a:schemeClr val="bg1">
                    <a:lumMod val="50000"/>
                  </a:schemeClr>
                </a:solidFill>
                <a:hlinkClick r:id="rId14" action="ppaction://hlinksldjump">
                  <a:extLst>
                    <a:ext uri="{A12FA001-AC4F-418D-AE19-62706E023703}">
                      <ahyp:hlinkClr xmlns:ahyp="http://schemas.microsoft.com/office/drawing/2018/hyperlinkcolor" val="tx"/>
                    </a:ext>
                  </a:extLst>
                </a:hlinkClick>
              </a:rPr>
              <a:t>5.1</a:t>
            </a:r>
            <a:r>
              <a:rPr lang="en-AU" sz="1700" dirty="0"/>
              <a:t>	Productive struggle</a:t>
            </a:r>
          </a:p>
          <a:p>
            <a:pPr marL="0" indent="0">
              <a:spcBef>
                <a:spcPts val="0"/>
              </a:spcBef>
              <a:buNone/>
              <a:tabLst>
                <a:tab pos="393700" algn="l"/>
              </a:tabLst>
            </a:pPr>
            <a:r>
              <a:rPr lang="en-AU" sz="1700" dirty="0">
                <a:solidFill>
                  <a:schemeClr val="bg1">
                    <a:lumMod val="50000"/>
                  </a:schemeClr>
                </a:solidFill>
                <a:hlinkClick r:id="rId15" action="ppaction://hlinksldjump">
                  <a:extLst>
                    <a:ext uri="{A12FA001-AC4F-418D-AE19-62706E023703}">
                      <ahyp:hlinkClr xmlns:ahyp="http://schemas.microsoft.com/office/drawing/2018/hyperlinkcolor" val="tx"/>
                    </a:ext>
                  </a:extLst>
                </a:hlinkClick>
              </a:rPr>
              <a:t>5.2</a:t>
            </a:r>
            <a:r>
              <a:rPr lang="en-AU" sz="1700" dirty="0"/>
              <a:t>	EEF Metacognition and self-regulated learning</a:t>
            </a:r>
          </a:p>
          <a:p>
            <a:pPr marL="0" indent="0">
              <a:spcBef>
                <a:spcPts val="0"/>
              </a:spcBef>
              <a:buNone/>
              <a:tabLst>
                <a:tab pos="393700" algn="l"/>
              </a:tabLst>
            </a:pPr>
            <a:r>
              <a:rPr lang="en-AU" sz="1700" dirty="0">
                <a:solidFill>
                  <a:schemeClr val="bg1">
                    <a:lumMod val="50000"/>
                  </a:schemeClr>
                </a:solidFill>
                <a:hlinkClick r:id="rId16" action="ppaction://hlinksldjump">
                  <a:extLst>
                    <a:ext uri="{A12FA001-AC4F-418D-AE19-62706E023703}">
                      <ahyp:hlinkClr xmlns:ahyp="http://schemas.microsoft.com/office/drawing/2018/hyperlinkcolor" val="tx"/>
                    </a:ext>
                  </a:extLst>
                </a:hlinkClick>
              </a:rPr>
              <a:t>5.3</a:t>
            </a:r>
            <a:r>
              <a:rPr lang="en-AU" sz="1700" dirty="0"/>
              <a:t>	Check-in and act: Learning logs</a:t>
            </a:r>
          </a:p>
          <a:p>
            <a:pPr marL="0" indent="0">
              <a:buNone/>
            </a:pPr>
            <a:endParaRPr lang="en-AU" sz="1700" dirty="0"/>
          </a:p>
        </p:txBody>
      </p:sp>
      <p:sp>
        <p:nvSpPr>
          <p:cNvPr id="9" name="Content Placeholder 6">
            <a:extLst>
              <a:ext uri="{FF2B5EF4-FFF2-40B4-BE49-F238E27FC236}">
                <a16:creationId xmlns:a16="http://schemas.microsoft.com/office/drawing/2014/main" id="{7B40582E-D84F-B086-A8FC-C76C1EC6660B}"/>
              </a:ext>
            </a:extLst>
          </p:cNvPr>
          <p:cNvSpPr txBox="1">
            <a:spLocks/>
          </p:cNvSpPr>
          <p:nvPr/>
        </p:nvSpPr>
        <p:spPr>
          <a:xfrm>
            <a:off x="6350694" y="1121740"/>
            <a:ext cx="5294653" cy="4842425"/>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tabLst>
                <a:tab pos="393700" algn="l"/>
              </a:tabLst>
            </a:pPr>
            <a:r>
              <a:rPr lang="en-AU" sz="1700" b="1" dirty="0">
                <a:solidFill>
                  <a:srgbClr val="00295B"/>
                </a:solidFill>
              </a:rPr>
              <a:t>SECTION 6 </a:t>
            </a:r>
            <a:r>
              <a:rPr lang="en-AU" sz="1700" dirty="0">
                <a:solidFill>
                  <a:srgbClr val="56C4CF"/>
                </a:solidFill>
              </a:rPr>
              <a:t>|</a:t>
            </a:r>
            <a:r>
              <a:rPr lang="en-AU" sz="1700" dirty="0">
                <a:solidFill>
                  <a:srgbClr val="077981"/>
                </a:solidFill>
              </a:rPr>
              <a:t> </a:t>
            </a:r>
            <a:r>
              <a:rPr lang="en-AU" sz="1700" b="1" dirty="0">
                <a:solidFill>
                  <a:srgbClr val="077981"/>
                </a:solidFill>
              </a:rPr>
              <a:t>Success criteria</a:t>
            </a:r>
          </a:p>
          <a:p>
            <a:pPr marL="0" indent="0">
              <a:spcBef>
                <a:spcPts val="0"/>
              </a:spcBef>
              <a:buNone/>
              <a:tabLst>
                <a:tab pos="393700" algn="l"/>
              </a:tabLst>
            </a:pPr>
            <a:r>
              <a:rPr lang="en-AU" sz="1700" dirty="0">
                <a:solidFill>
                  <a:schemeClr val="bg1">
                    <a:lumMod val="50000"/>
                  </a:schemeClr>
                </a:solidFill>
                <a:hlinkClick r:id="rId17" action="ppaction://hlinksldjump">
                  <a:extLst>
                    <a:ext uri="{A12FA001-AC4F-418D-AE19-62706E023703}">
                      <ahyp:hlinkClr xmlns:ahyp="http://schemas.microsoft.com/office/drawing/2018/hyperlinkcolor" val="tx"/>
                    </a:ext>
                  </a:extLst>
                </a:hlinkClick>
              </a:rPr>
              <a:t>6.1</a:t>
            </a:r>
            <a:r>
              <a:rPr lang="en-AU" sz="1700" dirty="0"/>
              <a:t>	Examples of quality are more effective than </a:t>
            </a:r>
            <a:br>
              <a:rPr lang="en-AU" sz="1700" dirty="0"/>
            </a:br>
            <a:r>
              <a:rPr lang="en-AU" sz="1700" dirty="0"/>
              <a:t>	descriptions of quality </a:t>
            </a:r>
          </a:p>
          <a:p>
            <a:pPr marL="0" indent="0">
              <a:spcBef>
                <a:spcPts val="0"/>
              </a:spcBef>
              <a:buNone/>
              <a:tabLst>
                <a:tab pos="393700" algn="l"/>
              </a:tabLst>
            </a:pPr>
            <a:r>
              <a:rPr lang="en-AU" sz="1700" dirty="0">
                <a:solidFill>
                  <a:schemeClr val="bg1">
                    <a:lumMod val="50000"/>
                  </a:schemeClr>
                </a:solidFill>
                <a:hlinkClick r:id="rId18" action="ppaction://hlinksldjump">
                  <a:extLst>
                    <a:ext uri="{A12FA001-AC4F-418D-AE19-62706E023703}">
                      <ahyp:hlinkClr xmlns:ahyp="http://schemas.microsoft.com/office/drawing/2018/hyperlinkcolor" val="tx"/>
                    </a:ext>
                  </a:extLst>
                </a:hlinkClick>
              </a:rPr>
              <a:t>6.2</a:t>
            </a:r>
            <a:r>
              <a:rPr lang="en-AU" sz="1700" dirty="0"/>
              <a:t>	Co-constructing success criteria</a:t>
            </a:r>
          </a:p>
          <a:p>
            <a:pPr marL="0" indent="0">
              <a:spcBef>
                <a:spcPts val="0"/>
              </a:spcBef>
              <a:spcAft>
                <a:spcPts val="1000"/>
              </a:spcAft>
              <a:buNone/>
              <a:tabLst>
                <a:tab pos="393700" algn="l"/>
              </a:tabLst>
            </a:pPr>
            <a:r>
              <a:rPr lang="en-AU" sz="1700" dirty="0">
                <a:solidFill>
                  <a:schemeClr val="bg1">
                    <a:lumMod val="50000"/>
                  </a:schemeClr>
                </a:solidFill>
                <a:hlinkClick r:id="rId19" action="ppaction://hlinksldjump">
                  <a:extLst>
                    <a:ext uri="{A12FA001-AC4F-418D-AE19-62706E023703}">
                      <ahyp:hlinkClr xmlns:ahyp="http://schemas.microsoft.com/office/drawing/2018/hyperlinkcolor" val="tx"/>
                    </a:ext>
                  </a:extLst>
                </a:hlinkClick>
              </a:rPr>
              <a:t>6.3</a:t>
            </a:r>
            <a:r>
              <a:rPr lang="en-AU" sz="1700" dirty="0"/>
              <a:t>	Developing a ‘nose for quality’</a:t>
            </a:r>
          </a:p>
          <a:p>
            <a:pPr marL="0" indent="0">
              <a:spcBef>
                <a:spcPts val="0"/>
              </a:spcBef>
              <a:buNone/>
              <a:tabLst>
                <a:tab pos="393700" algn="l"/>
              </a:tabLst>
            </a:pPr>
            <a:r>
              <a:rPr lang="en-AU" sz="1700" b="1" dirty="0">
                <a:solidFill>
                  <a:srgbClr val="00295B"/>
                </a:solidFill>
              </a:rPr>
              <a:t>SECTION 7 </a:t>
            </a:r>
            <a:r>
              <a:rPr lang="en-AU" sz="1700" dirty="0">
                <a:solidFill>
                  <a:srgbClr val="56C4CF"/>
                </a:solidFill>
              </a:rPr>
              <a:t>|</a:t>
            </a:r>
            <a:r>
              <a:rPr lang="en-AU" sz="1700" dirty="0">
                <a:solidFill>
                  <a:srgbClr val="077981"/>
                </a:solidFill>
              </a:rPr>
              <a:t> </a:t>
            </a:r>
            <a:r>
              <a:rPr lang="en-AU" sz="1700" b="1" dirty="0">
                <a:solidFill>
                  <a:srgbClr val="077981"/>
                </a:solidFill>
              </a:rPr>
              <a:t>Feedback for learning</a:t>
            </a:r>
          </a:p>
          <a:p>
            <a:pPr marL="0" indent="0">
              <a:spcBef>
                <a:spcPts val="0"/>
              </a:spcBef>
              <a:buNone/>
              <a:tabLst>
                <a:tab pos="393700" algn="l"/>
              </a:tabLst>
            </a:pPr>
            <a:r>
              <a:rPr lang="en-AU" sz="1700" dirty="0">
                <a:solidFill>
                  <a:schemeClr val="bg1">
                    <a:lumMod val="50000"/>
                  </a:schemeClr>
                </a:solidFill>
                <a:hlinkClick r:id="rId20" action="ppaction://hlinksldjump">
                  <a:extLst>
                    <a:ext uri="{A12FA001-AC4F-418D-AE19-62706E023703}">
                      <ahyp:hlinkClr xmlns:ahyp="http://schemas.microsoft.com/office/drawing/2018/hyperlinkcolor" val="tx"/>
                    </a:ext>
                  </a:extLst>
                </a:hlinkClick>
              </a:rPr>
              <a:t>7.1</a:t>
            </a:r>
            <a:r>
              <a:rPr lang="en-AU" sz="1700" dirty="0"/>
              <a:t>	Austin’s butterfly: Peer critique</a:t>
            </a:r>
          </a:p>
          <a:p>
            <a:pPr marL="0" indent="0">
              <a:spcBef>
                <a:spcPts val="0"/>
              </a:spcBef>
              <a:buNone/>
              <a:tabLst>
                <a:tab pos="393700" algn="l"/>
              </a:tabLst>
            </a:pPr>
            <a:r>
              <a:rPr lang="en-AU" sz="1700" dirty="0">
                <a:solidFill>
                  <a:schemeClr val="bg1">
                    <a:lumMod val="50000"/>
                  </a:schemeClr>
                </a:solidFill>
                <a:hlinkClick r:id="rId21" action="ppaction://hlinksldjump">
                  <a:extLst>
                    <a:ext uri="{A12FA001-AC4F-418D-AE19-62706E023703}">
                      <ahyp:hlinkClr xmlns:ahyp="http://schemas.microsoft.com/office/drawing/2018/hyperlinkcolor" val="tx"/>
                    </a:ext>
                  </a:extLst>
                </a:hlinkClick>
              </a:rPr>
              <a:t>7.2</a:t>
            </a:r>
            <a:r>
              <a:rPr lang="en-AU" sz="1700" dirty="0"/>
              <a:t>	EEF Teacher feedback to improve student learning</a:t>
            </a:r>
          </a:p>
          <a:p>
            <a:pPr marL="0" indent="0">
              <a:spcBef>
                <a:spcPts val="0"/>
              </a:spcBef>
              <a:buNone/>
              <a:tabLst>
                <a:tab pos="393700" algn="l"/>
              </a:tabLst>
            </a:pPr>
            <a:r>
              <a:rPr lang="en-AU" sz="1700" dirty="0">
                <a:solidFill>
                  <a:schemeClr val="bg1">
                    <a:lumMod val="50000"/>
                  </a:schemeClr>
                </a:solidFill>
                <a:hlinkClick r:id="rId22" action="ppaction://hlinksldjump">
                  <a:extLst>
                    <a:ext uri="{A12FA001-AC4F-418D-AE19-62706E023703}">
                      <ahyp:hlinkClr xmlns:ahyp="http://schemas.microsoft.com/office/drawing/2018/hyperlinkcolor" val="tx"/>
                    </a:ext>
                  </a:extLst>
                </a:hlinkClick>
              </a:rPr>
              <a:t>7.3</a:t>
            </a:r>
            <a:r>
              <a:rPr lang="en-AU" sz="1700" dirty="0"/>
              <a:t>	Teacher to student feedback</a:t>
            </a:r>
          </a:p>
          <a:p>
            <a:pPr marL="0" indent="0">
              <a:spcBef>
                <a:spcPts val="0"/>
              </a:spcBef>
              <a:spcAft>
                <a:spcPts val="1000"/>
              </a:spcAft>
              <a:buNone/>
              <a:tabLst>
                <a:tab pos="393700" algn="l"/>
              </a:tabLst>
            </a:pPr>
            <a:r>
              <a:rPr lang="en-AU" sz="1700" dirty="0">
                <a:solidFill>
                  <a:schemeClr val="bg1">
                    <a:lumMod val="50000"/>
                  </a:schemeClr>
                </a:solidFill>
                <a:hlinkClick r:id="rId23" action="ppaction://hlinksldjump">
                  <a:extLst>
                    <a:ext uri="{A12FA001-AC4F-418D-AE19-62706E023703}">
                      <ahyp:hlinkClr xmlns:ahyp="http://schemas.microsoft.com/office/drawing/2018/hyperlinkcolor" val="tx"/>
                    </a:ext>
                  </a:extLst>
                </a:hlinkClick>
              </a:rPr>
              <a:t>7.4</a:t>
            </a:r>
            <a:r>
              <a:rPr lang="en-AU" sz="1700" dirty="0"/>
              <a:t>	Student to teacher feedback</a:t>
            </a:r>
          </a:p>
          <a:p>
            <a:pPr marL="0" indent="0">
              <a:spcBef>
                <a:spcPts val="0"/>
              </a:spcBef>
              <a:buNone/>
              <a:tabLst>
                <a:tab pos="393700" algn="l"/>
              </a:tabLst>
            </a:pPr>
            <a:r>
              <a:rPr lang="en-AU" sz="1700" b="1" dirty="0">
                <a:solidFill>
                  <a:srgbClr val="00295B"/>
                </a:solidFill>
              </a:rPr>
              <a:t>SECTION 8 </a:t>
            </a:r>
            <a:r>
              <a:rPr lang="en-AU" sz="1700" dirty="0">
                <a:solidFill>
                  <a:srgbClr val="56C4CF"/>
                </a:solidFill>
              </a:rPr>
              <a:t>|</a:t>
            </a:r>
            <a:r>
              <a:rPr lang="en-AU" sz="1700" dirty="0">
                <a:solidFill>
                  <a:srgbClr val="077981"/>
                </a:solidFill>
              </a:rPr>
              <a:t> </a:t>
            </a:r>
            <a:r>
              <a:rPr lang="en-AU" sz="1700" b="1" dirty="0">
                <a:solidFill>
                  <a:srgbClr val="077981"/>
                </a:solidFill>
              </a:rPr>
              <a:t>Checking for understanding</a:t>
            </a:r>
          </a:p>
          <a:p>
            <a:pPr marL="0" indent="0">
              <a:spcBef>
                <a:spcPts val="0"/>
              </a:spcBef>
              <a:buNone/>
              <a:tabLst>
                <a:tab pos="393700" algn="l"/>
              </a:tabLst>
            </a:pPr>
            <a:r>
              <a:rPr lang="en-AU" sz="1700" dirty="0">
                <a:solidFill>
                  <a:schemeClr val="bg1">
                    <a:lumMod val="50000"/>
                  </a:schemeClr>
                </a:solidFill>
                <a:hlinkClick r:id="rId24" action="ppaction://hlinksldjump">
                  <a:extLst>
                    <a:ext uri="{A12FA001-AC4F-418D-AE19-62706E023703}">
                      <ahyp:hlinkClr xmlns:ahyp="http://schemas.microsoft.com/office/drawing/2018/hyperlinkcolor" val="tx"/>
                    </a:ext>
                  </a:extLst>
                </a:hlinkClick>
              </a:rPr>
              <a:t>8.1</a:t>
            </a:r>
            <a:r>
              <a:rPr lang="en-AU" sz="1700" dirty="0"/>
              <a:t>	Introducing all student response systems</a:t>
            </a:r>
          </a:p>
          <a:p>
            <a:pPr marL="0" indent="0">
              <a:spcBef>
                <a:spcPts val="0"/>
              </a:spcBef>
              <a:buNone/>
              <a:tabLst>
                <a:tab pos="393700" algn="l"/>
              </a:tabLst>
            </a:pPr>
            <a:r>
              <a:rPr lang="en-AU" sz="1700" dirty="0">
                <a:solidFill>
                  <a:schemeClr val="bg1">
                    <a:lumMod val="50000"/>
                  </a:schemeClr>
                </a:solidFill>
                <a:hlinkClick r:id="rId25" action="ppaction://hlinksldjump">
                  <a:extLst>
                    <a:ext uri="{A12FA001-AC4F-418D-AE19-62706E023703}">
                      <ahyp:hlinkClr xmlns:ahyp="http://schemas.microsoft.com/office/drawing/2018/hyperlinkcolor" val="tx"/>
                    </a:ext>
                  </a:extLst>
                </a:hlinkClick>
              </a:rPr>
              <a:t>8.2</a:t>
            </a:r>
            <a:r>
              <a:rPr lang="en-AU" sz="1700" dirty="0"/>
              <a:t>	Check-in and act: Mini whiteboards</a:t>
            </a:r>
          </a:p>
          <a:p>
            <a:pPr marL="0" indent="0">
              <a:spcBef>
                <a:spcPts val="0"/>
              </a:spcBef>
              <a:buNone/>
              <a:tabLst>
                <a:tab pos="393700" algn="l"/>
              </a:tabLst>
            </a:pPr>
            <a:r>
              <a:rPr lang="en-AU" sz="1700" dirty="0">
                <a:solidFill>
                  <a:schemeClr val="bg1">
                    <a:lumMod val="50000"/>
                  </a:schemeClr>
                </a:solidFill>
                <a:hlinkClick r:id="rId26" action="ppaction://hlinksldjump">
                  <a:extLst>
                    <a:ext uri="{A12FA001-AC4F-418D-AE19-62706E023703}">
                      <ahyp:hlinkClr xmlns:ahyp="http://schemas.microsoft.com/office/drawing/2018/hyperlinkcolor" val="tx"/>
                    </a:ext>
                  </a:extLst>
                </a:hlinkClick>
              </a:rPr>
              <a:t>8.3</a:t>
            </a:r>
            <a:r>
              <a:rPr lang="en-AU" sz="1700" dirty="0"/>
              <a:t>	Check-in and act: Question shells</a:t>
            </a:r>
          </a:p>
          <a:p>
            <a:pPr marL="0" indent="0">
              <a:spcBef>
                <a:spcPts val="0"/>
              </a:spcBef>
              <a:spcAft>
                <a:spcPts val="1000"/>
              </a:spcAft>
              <a:buNone/>
              <a:tabLst>
                <a:tab pos="393700" algn="l"/>
              </a:tabLst>
            </a:pPr>
            <a:r>
              <a:rPr lang="en-AU" sz="1700" dirty="0">
                <a:solidFill>
                  <a:schemeClr val="bg1">
                    <a:lumMod val="50000"/>
                  </a:schemeClr>
                </a:solidFill>
                <a:hlinkClick r:id="rId27" action="ppaction://hlinksldjump">
                  <a:extLst>
                    <a:ext uri="{A12FA001-AC4F-418D-AE19-62706E023703}">
                      <ahyp:hlinkClr xmlns:ahyp="http://schemas.microsoft.com/office/drawing/2018/hyperlinkcolor" val="tx"/>
                    </a:ext>
                  </a:extLst>
                </a:hlinkClick>
              </a:rPr>
              <a:t>8.4</a:t>
            </a:r>
            <a:r>
              <a:rPr lang="en-AU" sz="1700" dirty="0"/>
              <a:t>	Wait time</a:t>
            </a:r>
          </a:p>
          <a:p>
            <a:pPr marL="0" indent="0">
              <a:spcBef>
                <a:spcPts val="0"/>
              </a:spcBef>
              <a:buNone/>
              <a:tabLst>
                <a:tab pos="393700" algn="l"/>
              </a:tabLst>
            </a:pPr>
            <a:r>
              <a:rPr lang="en-AU" sz="1700" b="1" dirty="0">
                <a:solidFill>
                  <a:srgbClr val="00295B"/>
                </a:solidFill>
              </a:rPr>
              <a:t>SECTION 9 </a:t>
            </a:r>
            <a:r>
              <a:rPr lang="en-AU" sz="1700" dirty="0">
                <a:solidFill>
                  <a:srgbClr val="56C4CF"/>
                </a:solidFill>
              </a:rPr>
              <a:t>|</a:t>
            </a:r>
            <a:r>
              <a:rPr lang="en-AU" sz="1700" dirty="0">
                <a:solidFill>
                  <a:srgbClr val="077981"/>
                </a:solidFill>
              </a:rPr>
              <a:t> </a:t>
            </a:r>
            <a:r>
              <a:rPr lang="en-AU" sz="1700" b="1" dirty="0">
                <a:solidFill>
                  <a:srgbClr val="077981"/>
                </a:solidFill>
              </a:rPr>
              <a:t>Teachers as learners</a:t>
            </a:r>
          </a:p>
          <a:p>
            <a:pPr marL="0" indent="0">
              <a:spcBef>
                <a:spcPts val="0"/>
              </a:spcBef>
              <a:buNone/>
              <a:tabLst>
                <a:tab pos="393700" algn="l"/>
              </a:tabLst>
            </a:pPr>
            <a:r>
              <a:rPr lang="en-AU" sz="1700" dirty="0">
                <a:solidFill>
                  <a:schemeClr val="bg1">
                    <a:lumMod val="50000"/>
                  </a:schemeClr>
                </a:solidFill>
                <a:hlinkClick r:id="rId28" action="ppaction://hlinksldjump">
                  <a:extLst>
                    <a:ext uri="{A12FA001-AC4F-418D-AE19-62706E023703}">
                      <ahyp:hlinkClr xmlns:ahyp="http://schemas.microsoft.com/office/drawing/2018/hyperlinkcolor" val="tx"/>
                    </a:ext>
                  </a:extLst>
                </a:hlinkClick>
              </a:rPr>
              <a:t>9.1</a:t>
            </a:r>
            <a:r>
              <a:rPr lang="en-AU" sz="1700" dirty="0"/>
              <a:t>	Reflecting on our practice</a:t>
            </a:r>
          </a:p>
          <a:p>
            <a:pPr marL="0" indent="0">
              <a:buNone/>
              <a:tabLst>
                <a:tab pos="393700" algn="l"/>
              </a:tabLst>
            </a:pPr>
            <a:endParaRPr lang="en-AU" sz="1700" dirty="0"/>
          </a:p>
        </p:txBody>
      </p:sp>
      <p:sp>
        <p:nvSpPr>
          <p:cNvPr id="10" name="Rectangle 9">
            <a:hlinkClick r:id="rId29" action="ppaction://hlinksldjump"/>
            <a:extLst>
              <a:ext uri="{FF2B5EF4-FFF2-40B4-BE49-F238E27FC236}">
                <a16:creationId xmlns:a16="http://schemas.microsoft.com/office/drawing/2014/main" id="{0B3D9432-A456-2768-CF89-69F7A998F82E}"/>
              </a:ext>
            </a:extLst>
          </p:cNvPr>
          <p:cNvSpPr/>
          <p:nvPr/>
        </p:nvSpPr>
        <p:spPr>
          <a:xfrm>
            <a:off x="720000" y="1121740"/>
            <a:ext cx="3570646"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hlinkClick r:id="rId30" action="ppaction://hlinksldjump"/>
            <a:extLst>
              <a:ext uri="{FF2B5EF4-FFF2-40B4-BE49-F238E27FC236}">
                <a16:creationId xmlns:a16="http://schemas.microsoft.com/office/drawing/2014/main" id="{2FDB6E15-AE7B-FA33-DAB9-F707FD48A765}"/>
              </a:ext>
            </a:extLst>
          </p:cNvPr>
          <p:cNvSpPr/>
          <p:nvPr/>
        </p:nvSpPr>
        <p:spPr>
          <a:xfrm>
            <a:off x="720000" y="1485900"/>
            <a:ext cx="2339723"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hlinkClick r:id="rId31" action="ppaction://hlinksldjump"/>
            <a:extLst>
              <a:ext uri="{FF2B5EF4-FFF2-40B4-BE49-F238E27FC236}">
                <a16:creationId xmlns:a16="http://schemas.microsoft.com/office/drawing/2014/main" id="{7E343FD0-5544-0364-402B-171EE454F479}"/>
              </a:ext>
            </a:extLst>
          </p:cNvPr>
          <p:cNvSpPr/>
          <p:nvPr/>
        </p:nvSpPr>
        <p:spPr>
          <a:xfrm>
            <a:off x="720000" y="2558562"/>
            <a:ext cx="5021377"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hlinkClick r:id="rId32" action="ppaction://hlinksldjump"/>
            <a:extLst>
              <a:ext uri="{FF2B5EF4-FFF2-40B4-BE49-F238E27FC236}">
                <a16:creationId xmlns:a16="http://schemas.microsoft.com/office/drawing/2014/main" id="{10340B33-9E30-80DC-4A29-97636B530F46}"/>
              </a:ext>
            </a:extLst>
          </p:cNvPr>
          <p:cNvSpPr/>
          <p:nvPr/>
        </p:nvSpPr>
        <p:spPr>
          <a:xfrm>
            <a:off x="720000" y="4079631"/>
            <a:ext cx="4089392"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hlinkClick r:id="rId33" action="ppaction://hlinksldjump"/>
            <a:extLst>
              <a:ext uri="{FF2B5EF4-FFF2-40B4-BE49-F238E27FC236}">
                <a16:creationId xmlns:a16="http://schemas.microsoft.com/office/drawing/2014/main" id="{E4DD6CED-7EC5-3EA6-3078-259601537656}"/>
              </a:ext>
            </a:extLst>
          </p:cNvPr>
          <p:cNvSpPr/>
          <p:nvPr/>
        </p:nvSpPr>
        <p:spPr>
          <a:xfrm>
            <a:off x="720000" y="5125915"/>
            <a:ext cx="4915869"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hlinkClick r:id="rId34" action="ppaction://hlinksldjump"/>
            <a:extLst>
              <a:ext uri="{FF2B5EF4-FFF2-40B4-BE49-F238E27FC236}">
                <a16:creationId xmlns:a16="http://schemas.microsoft.com/office/drawing/2014/main" id="{FC47EB36-CF1C-0472-CEB3-B0F8A052B58E}"/>
              </a:ext>
            </a:extLst>
          </p:cNvPr>
          <p:cNvSpPr/>
          <p:nvPr/>
        </p:nvSpPr>
        <p:spPr>
          <a:xfrm>
            <a:off x="6350694" y="1121740"/>
            <a:ext cx="2538329"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hlinkClick r:id="rId35" action="ppaction://hlinksldjump"/>
            <a:extLst>
              <a:ext uri="{FF2B5EF4-FFF2-40B4-BE49-F238E27FC236}">
                <a16:creationId xmlns:a16="http://schemas.microsoft.com/office/drawing/2014/main" id="{22D5CF48-ECB8-4390-7F07-EEE75D797697}"/>
              </a:ext>
            </a:extLst>
          </p:cNvPr>
          <p:cNvSpPr/>
          <p:nvPr/>
        </p:nvSpPr>
        <p:spPr>
          <a:xfrm>
            <a:off x="6350694" y="2374825"/>
            <a:ext cx="3188960" cy="2980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hlinkClick r:id="rId36" action="ppaction://hlinksldjump"/>
            <a:extLst>
              <a:ext uri="{FF2B5EF4-FFF2-40B4-BE49-F238E27FC236}">
                <a16:creationId xmlns:a16="http://schemas.microsoft.com/office/drawing/2014/main" id="{419F419B-49A8-11CA-D2A5-60178177ACEA}"/>
              </a:ext>
            </a:extLst>
          </p:cNvPr>
          <p:cNvSpPr/>
          <p:nvPr/>
        </p:nvSpPr>
        <p:spPr>
          <a:xfrm>
            <a:off x="6350694" y="3702464"/>
            <a:ext cx="3619783" cy="2234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a:hlinkClick r:id="rId37" action="ppaction://hlinksldjump"/>
            <a:extLst>
              <a:ext uri="{FF2B5EF4-FFF2-40B4-BE49-F238E27FC236}">
                <a16:creationId xmlns:a16="http://schemas.microsoft.com/office/drawing/2014/main" id="{B2B470DE-6D6C-77C0-2CB0-617F921651DD}"/>
              </a:ext>
            </a:extLst>
          </p:cNvPr>
          <p:cNvSpPr/>
          <p:nvPr/>
        </p:nvSpPr>
        <p:spPr>
          <a:xfrm>
            <a:off x="6350694" y="4955549"/>
            <a:ext cx="2942775" cy="29803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96975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1 </a:t>
            </a:r>
            <a:r>
              <a:rPr lang="en-US" sz="4800" b="0">
                <a:solidFill>
                  <a:srgbClr val="56C4CF"/>
                </a:solidFill>
              </a:rPr>
              <a:t>|</a:t>
            </a:r>
            <a:r>
              <a:rPr lang="en-US" sz="4800" b="0"/>
              <a:t> </a:t>
            </a:r>
            <a:r>
              <a:rPr lang="en-US" sz="4800"/>
              <a:t>Weekly </a:t>
            </a:r>
            <a:br>
              <a:rPr lang="en-US" sz="4800"/>
            </a:br>
            <a:r>
              <a:rPr lang="en-US" sz="4800"/>
              <a:t>pedagogic prompts</a:t>
            </a:r>
            <a:endParaRPr lang="en-AU" sz="4800"/>
          </a:p>
        </p:txBody>
      </p:sp>
      <p:pic>
        <p:nvPicPr>
          <p:cNvPr id="2" name="Picture 1">
            <a:extLst>
              <a:ext uri="{FF2B5EF4-FFF2-40B4-BE49-F238E27FC236}">
                <a16:creationId xmlns:a16="http://schemas.microsoft.com/office/drawing/2014/main" id="{A39E89EC-69DE-7EBB-F213-312C8930B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483421">
            <a:off x="7946531" y="2875866"/>
            <a:ext cx="1724386" cy="2433300"/>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51943" y="2358590"/>
            <a:ext cx="1724386" cy="2433301"/>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E49DF2C-7ACB-0570-9B4C-A7DA99BD3549}"/>
              </a:ext>
            </a:extLst>
          </p:cNvPr>
          <p:cNvSpPr txBox="1"/>
          <p:nvPr/>
        </p:nvSpPr>
        <p:spPr>
          <a:xfrm>
            <a:off x="7438070"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39 to 133</a:t>
            </a:r>
          </a:p>
        </p:txBody>
      </p:sp>
      <p:pic>
        <p:nvPicPr>
          <p:cNvPr id="5" name="Picture 4">
            <a:extLst>
              <a:ext uri="{FF2B5EF4-FFF2-40B4-BE49-F238E27FC236}">
                <a16:creationId xmlns:a16="http://schemas.microsoft.com/office/drawing/2014/main" id="{941AAA00-ECF2-3F29-64A7-2EACCC2699C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20883748">
            <a:off x="5484050" y="3052595"/>
            <a:ext cx="1717624" cy="2433301"/>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45456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B4A527-2348-F567-6178-5714256440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0879" y="2221370"/>
            <a:ext cx="2344959" cy="3054422"/>
          </a:xfrm>
          <a:prstGeom prst="rect">
            <a:avLst/>
          </a:prstGeom>
        </p:spPr>
      </p:pic>
      <p:pic>
        <p:nvPicPr>
          <p:cNvPr id="11" name="Picture 10">
            <a:extLst>
              <a:ext uri="{FF2B5EF4-FFF2-40B4-BE49-F238E27FC236}">
                <a16:creationId xmlns:a16="http://schemas.microsoft.com/office/drawing/2014/main" id="{051BA5BD-BA9A-61EF-4CA9-8E305CC47E2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83539" y="2186714"/>
            <a:ext cx="2518772" cy="1447666"/>
          </a:xfrm>
          <a:prstGeom prst="rect">
            <a:avLst/>
          </a:prstGeom>
        </p:spPr>
      </p:pic>
      <p:pic>
        <p:nvPicPr>
          <p:cNvPr id="12" name="Picture 11">
            <a:extLst>
              <a:ext uri="{FF2B5EF4-FFF2-40B4-BE49-F238E27FC236}">
                <a16:creationId xmlns:a16="http://schemas.microsoft.com/office/drawing/2014/main" id="{40219440-D8C0-9D05-D453-E5BEB95F288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063119" y="2198269"/>
            <a:ext cx="2340632" cy="1426192"/>
          </a:xfrm>
          <a:prstGeom prst="rect">
            <a:avLst/>
          </a:prstGeom>
        </p:spPr>
      </p:pic>
      <p:pic>
        <p:nvPicPr>
          <p:cNvPr id="13" name="Picture 12">
            <a:extLst>
              <a:ext uri="{FF2B5EF4-FFF2-40B4-BE49-F238E27FC236}">
                <a16:creationId xmlns:a16="http://schemas.microsoft.com/office/drawing/2014/main" id="{AD6FC0E2-178F-78DB-91F8-BD258DDB376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06245" y="2183347"/>
            <a:ext cx="2479914" cy="2969149"/>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0 to 2</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Building a strong learning culture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0	Week 1	Week 2</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39 to 43</a:t>
              </a:r>
            </a:p>
          </p:txBody>
        </p:sp>
      </p:grpSp>
    </p:spTree>
    <p:extLst>
      <p:ext uri="{BB962C8B-B14F-4D97-AF65-F5344CB8AC3E}">
        <p14:creationId xmlns:p14="http://schemas.microsoft.com/office/powerpoint/2010/main" val="3194709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263951"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3 to 5</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Exit slips, </a:t>
            </a:r>
            <a:r>
              <a:rPr lang="en-AU" sz="3200" b="1" err="1">
                <a:solidFill>
                  <a:srgbClr val="00295B"/>
                </a:solidFill>
              </a:rPr>
              <a:t>floorbooks</a:t>
            </a:r>
            <a:r>
              <a:rPr lang="en-AU" sz="3200" b="1">
                <a:solidFill>
                  <a:srgbClr val="00295B"/>
                </a:solidFill>
              </a:rPr>
              <a:t> or oral presentations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3	Week 4	Week 5</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45 to 49</a:t>
              </a:r>
            </a:p>
          </p:txBody>
        </p:sp>
      </p:grpSp>
      <p:pic>
        <p:nvPicPr>
          <p:cNvPr id="4" name="Picture 3">
            <a:extLst>
              <a:ext uri="{FF2B5EF4-FFF2-40B4-BE49-F238E27FC236}">
                <a16:creationId xmlns:a16="http://schemas.microsoft.com/office/drawing/2014/main" id="{17D0E1BD-EFA5-5E5F-9DB1-5B3ED8EB7A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9998" y="2221369"/>
            <a:ext cx="1309217" cy="3869467"/>
          </a:xfrm>
          <a:prstGeom prst="rect">
            <a:avLst/>
          </a:prstGeom>
        </p:spPr>
      </p:pic>
      <p:pic>
        <p:nvPicPr>
          <p:cNvPr id="13" name="Picture 12" descr="A white text on a white background&#10;&#10;Description automatically generated">
            <a:extLst>
              <a:ext uri="{FF2B5EF4-FFF2-40B4-BE49-F238E27FC236}">
                <a16:creationId xmlns:a16="http://schemas.microsoft.com/office/drawing/2014/main" id="{3C0C3982-47A0-4092-A2C3-8458F2DC2D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1317" y="2155451"/>
            <a:ext cx="2489488" cy="1330589"/>
          </a:xfrm>
          <a:prstGeom prst="rect">
            <a:avLst/>
          </a:prstGeom>
        </p:spPr>
      </p:pic>
      <p:pic>
        <p:nvPicPr>
          <p:cNvPr id="15" name="Picture 14" descr="A close-up of text&#10;&#10;Description automatically generated">
            <a:extLst>
              <a:ext uri="{FF2B5EF4-FFF2-40B4-BE49-F238E27FC236}">
                <a16:creationId xmlns:a16="http://schemas.microsoft.com/office/drawing/2014/main" id="{4C16DEF0-96DF-6307-8330-C8D9A28D7F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5334" y="2187201"/>
            <a:ext cx="2661177" cy="1287666"/>
          </a:xfrm>
          <a:prstGeom prst="rect">
            <a:avLst/>
          </a:prstGeom>
        </p:spPr>
      </p:pic>
      <p:pic>
        <p:nvPicPr>
          <p:cNvPr id="18" name="Picture 17" descr="A white background with blue text and blue text&#10;&#10;Description automatically generated">
            <a:extLst>
              <a:ext uri="{FF2B5EF4-FFF2-40B4-BE49-F238E27FC236}">
                <a16:creationId xmlns:a16="http://schemas.microsoft.com/office/drawing/2014/main" id="{A91C3643-8427-2B69-8CF4-803DDAB699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31007" y="2239204"/>
            <a:ext cx="2540995" cy="2575333"/>
          </a:xfrm>
          <a:prstGeom prst="rect">
            <a:avLst/>
          </a:prstGeom>
        </p:spPr>
      </p:pic>
    </p:spTree>
    <p:extLst>
      <p:ext uri="{BB962C8B-B14F-4D97-AF65-F5344CB8AC3E}">
        <p14:creationId xmlns:p14="http://schemas.microsoft.com/office/powerpoint/2010/main" val="1083155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text&#10;&#10;Description automatically generated">
            <a:extLst>
              <a:ext uri="{FF2B5EF4-FFF2-40B4-BE49-F238E27FC236}">
                <a16:creationId xmlns:a16="http://schemas.microsoft.com/office/drawing/2014/main" id="{8BD53C83-E222-42D1-9FBE-67C638D11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6368" y="2179418"/>
            <a:ext cx="2727524" cy="1315835"/>
          </a:xfrm>
          <a:prstGeom prst="rect">
            <a:avLst/>
          </a:prstGeom>
        </p:spPr>
      </p:pic>
      <p:pic>
        <p:nvPicPr>
          <p:cNvPr id="15" name="Picture 14" descr="A white text with blue and black text&#10;&#10;Description automatically generated">
            <a:extLst>
              <a:ext uri="{FF2B5EF4-FFF2-40B4-BE49-F238E27FC236}">
                <a16:creationId xmlns:a16="http://schemas.microsoft.com/office/drawing/2014/main" id="{B8FC86B4-ECCB-4C48-55F2-70C6A3429B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0437" y="2191945"/>
            <a:ext cx="2640383" cy="2195962"/>
          </a:xfrm>
          <a:prstGeom prst="rect">
            <a:avLst/>
          </a:prstGeom>
        </p:spPr>
      </p:pic>
      <p:pic>
        <p:nvPicPr>
          <p:cNvPr id="18" name="Picture 17" descr="A white and blue text with blue text&#10;&#10;Description automatically generated">
            <a:extLst>
              <a:ext uri="{FF2B5EF4-FFF2-40B4-BE49-F238E27FC236}">
                <a16:creationId xmlns:a16="http://schemas.microsoft.com/office/drawing/2014/main" id="{FB59F664-A7C7-936A-1961-C2CBA4E62C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17820" y="2204470"/>
            <a:ext cx="2727526" cy="2823381"/>
          </a:xfrm>
          <a:prstGeom prst="rect">
            <a:avLst/>
          </a:prstGeom>
        </p:spPr>
      </p:pic>
      <p:pic>
        <p:nvPicPr>
          <p:cNvPr id="4" name="Picture 3">
            <a:extLst>
              <a:ext uri="{FF2B5EF4-FFF2-40B4-BE49-F238E27FC236}">
                <a16:creationId xmlns:a16="http://schemas.microsoft.com/office/drawing/2014/main" id="{D10A4B5F-DCCA-29C7-2933-8746BE3879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07472" y="2233895"/>
            <a:ext cx="2135770" cy="3132461"/>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30498"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6 to 8</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The Learning Pit</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6	Week 7	Week 8</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51 to 55</a:t>
              </a:r>
            </a:p>
          </p:txBody>
        </p:sp>
      </p:grpSp>
    </p:spTree>
    <p:extLst>
      <p:ext uri="{BB962C8B-B14F-4D97-AF65-F5344CB8AC3E}">
        <p14:creationId xmlns:p14="http://schemas.microsoft.com/office/powerpoint/2010/main" val="4259369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FE750A44-ED47-424E-DC3A-D755E852F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8" y="2231828"/>
            <a:ext cx="2189602" cy="3667932"/>
          </a:xfrm>
          <a:prstGeom prst="rect">
            <a:avLst/>
          </a:prstGeom>
        </p:spPr>
      </p:pic>
      <p:pic>
        <p:nvPicPr>
          <p:cNvPr id="11" name="Picture 10" descr="A close up of text&#10;&#10;Description automatically generated">
            <a:extLst>
              <a:ext uri="{FF2B5EF4-FFF2-40B4-BE49-F238E27FC236}">
                <a16:creationId xmlns:a16="http://schemas.microsoft.com/office/drawing/2014/main" id="{D9F39F17-E4B6-A721-E68B-B9F7E00C9C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5428" y="2200476"/>
            <a:ext cx="2669743" cy="1043938"/>
          </a:xfrm>
          <a:prstGeom prst="rect">
            <a:avLst/>
          </a:prstGeom>
        </p:spPr>
      </p:pic>
      <p:pic>
        <p:nvPicPr>
          <p:cNvPr id="13" name="Picture 12" descr="A diagram of a learning process&#10;&#10;Description automatically generated with medium confidence">
            <a:extLst>
              <a:ext uri="{FF2B5EF4-FFF2-40B4-BE49-F238E27FC236}">
                <a16:creationId xmlns:a16="http://schemas.microsoft.com/office/drawing/2014/main" id="{1E41143E-74A5-3113-A1FF-7E595E8B5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779" y="2187950"/>
            <a:ext cx="2703971" cy="1976637"/>
          </a:xfrm>
          <a:prstGeom prst="rect">
            <a:avLst/>
          </a:prstGeom>
        </p:spPr>
      </p:pic>
      <p:pic>
        <p:nvPicPr>
          <p:cNvPr id="15" name="Picture 14" descr="A group of people with text&#10;&#10;Description automatically generated">
            <a:extLst>
              <a:ext uri="{FF2B5EF4-FFF2-40B4-BE49-F238E27FC236}">
                <a16:creationId xmlns:a16="http://schemas.microsoft.com/office/drawing/2014/main" id="{473F2B7B-C418-B841-4BAD-8FCC1102F9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0406" y="2191944"/>
            <a:ext cx="2729641" cy="2609845"/>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308556" cy="576319"/>
          </a:xfrm>
        </p:spPr>
        <p:txBody>
          <a:bodyPr lIns="0" tIns="0" rIns="0" bIns="0" anchor="t" anchorCtr="0">
            <a:noAutofit/>
          </a:bodyPr>
          <a:lstStyle/>
          <a:p>
            <a:r>
              <a:rPr lang="en-US" sz="3600">
                <a:solidFill>
                  <a:schemeClr val="accent1"/>
                </a:solidFill>
              </a:rPr>
              <a:t>TERM 1 </a:t>
            </a:r>
            <a:r>
              <a:rPr lang="en-US" sz="3600" b="1">
                <a:solidFill>
                  <a:srgbClr val="A1DDD9"/>
                </a:solidFill>
              </a:rPr>
              <a:t>|</a:t>
            </a:r>
            <a:r>
              <a:rPr lang="en-US" sz="3600">
                <a:solidFill>
                  <a:schemeClr val="accent1"/>
                </a:solidFill>
              </a:rPr>
              <a:t> </a:t>
            </a:r>
            <a:r>
              <a:rPr lang="en-US" sz="3600" b="1">
                <a:solidFill>
                  <a:srgbClr val="077981"/>
                </a:solidFill>
                <a:latin typeface="+mn-lt"/>
              </a:rPr>
              <a:t>Weeks 9 to 11</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Austin’s butterfly</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9	Week 10	Week 11</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199979"/>
            <a:ext cx="271714" cy="365125"/>
          </a:xfrm>
        </p:spPr>
        <p:txBody>
          <a:bodyPr/>
          <a:lstStyle/>
          <a:p>
            <a:fld id="{60086B51-FD67-4E4A-A057-C2FE25ADFE84}" type="slidenum">
              <a:rPr lang="en-US" smtClean="0"/>
              <a:pPr/>
              <a:t>9</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57 to 61</a:t>
              </a:r>
            </a:p>
          </p:txBody>
        </p:sp>
      </p:grpSp>
    </p:spTree>
    <p:extLst>
      <p:ext uri="{BB962C8B-B14F-4D97-AF65-F5344CB8AC3E}">
        <p14:creationId xmlns:p14="http://schemas.microsoft.com/office/powerpoint/2010/main" val="4294894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hite background with black text&#10;&#10;Description automatically generated">
            <a:extLst>
              <a:ext uri="{FF2B5EF4-FFF2-40B4-BE49-F238E27FC236}">
                <a16:creationId xmlns:a16="http://schemas.microsoft.com/office/drawing/2014/main" id="{30F8A5CF-E5ED-0B04-23DD-C95798A1F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4581" y="2223698"/>
            <a:ext cx="2640607" cy="825190"/>
          </a:xfrm>
          <a:prstGeom prst="rect">
            <a:avLst/>
          </a:prstGeom>
        </p:spPr>
      </p:pic>
      <p:pic>
        <p:nvPicPr>
          <p:cNvPr id="13" name="Picture 12" descr="A white text on a white background&#10;&#10;Description automatically generated">
            <a:extLst>
              <a:ext uri="{FF2B5EF4-FFF2-40B4-BE49-F238E27FC236}">
                <a16:creationId xmlns:a16="http://schemas.microsoft.com/office/drawing/2014/main" id="{35372B72-674A-6324-1A25-1DBFF0029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4361" y="2186119"/>
            <a:ext cx="2744841" cy="1572203"/>
          </a:xfrm>
          <a:prstGeom prst="rect">
            <a:avLst/>
          </a:prstGeom>
        </p:spPr>
      </p:pic>
      <p:pic>
        <p:nvPicPr>
          <p:cNvPr id="15" name="Picture 14" descr="A white background with blue text and blue text&#10;&#10;Description automatically generated">
            <a:extLst>
              <a:ext uri="{FF2B5EF4-FFF2-40B4-BE49-F238E27FC236}">
                <a16:creationId xmlns:a16="http://schemas.microsoft.com/office/drawing/2014/main" id="{F39A660F-B2D4-6624-5CA2-F7A20BFE27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5203" y="2198646"/>
            <a:ext cx="2631921" cy="2423452"/>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7F326B85-7F12-819B-AC70-A6687565B5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422" y="2223697"/>
            <a:ext cx="2280158" cy="3249043"/>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Weeks 1 to 3</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Wait time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	Week 2	Week 3</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67 to 71</a:t>
              </a:r>
            </a:p>
          </p:txBody>
        </p:sp>
      </p:grpSp>
    </p:spTree>
    <p:extLst>
      <p:ext uri="{BB962C8B-B14F-4D97-AF65-F5344CB8AC3E}">
        <p14:creationId xmlns:p14="http://schemas.microsoft.com/office/powerpoint/2010/main" val="1462543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59A54D93-6255-9B5C-677F-6A773D8FA0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19" y="2228678"/>
            <a:ext cx="1414979" cy="4100734"/>
          </a:xfrm>
          <a:prstGeom prst="rect">
            <a:avLst/>
          </a:prstGeom>
        </p:spPr>
      </p:pic>
      <p:pic>
        <p:nvPicPr>
          <p:cNvPr id="11" name="Picture 10" descr="A close-up of a white background&#10;&#10;Description automatically generated">
            <a:extLst>
              <a:ext uri="{FF2B5EF4-FFF2-40B4-BE49-F238E27FC236}">
                <a16:creationId xmlns:a16="http://schemas.microsoft.com/office/drawing/2014/main" id="{1F181D7F-A9E5-267C-8EF0-64DD2EC1AC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6557" y="2180818"/>
            <a:ext cx="2618223" cy="916819"/>
          </a:xfrm>
          <a:prstGeom prst="rect">
            <a:avLst/>
          </a:prstGeom>
        </p:spPr>
      </p:pic>
      <p:pic>
        <p:nvPicPr>
          <p:cNvPr id="13" name="Picture 12" descr="A close-up of a white background&#10;&#10;Description automatically generated">
            <a:extLst>
              <a:ext uri="{FF2B5EF4-FFF2-40B4-BE49-F238E27FC236}">
                <a16:creationId xmlns:a16="http://schemas.microsoft.com/office/drawing/2014/main" id="{676642A7-DBFE-72F5-CD84-F14CF62DBD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0393" y="2194646"/>
            <a:ext cx="2521252" cy="1110761"/>
          </a:xfrm>
          <a:prstGeom prst="rect">
            <a:avLst/>
          </a:prstGeom>
        </p:spPr>
      </p:pic>
      <p:pic>
        <p:nvPicPr>
          <p:cNvPr id="15" name="Picture 14" descr="A screen shot of a cell phone&#10;&#10;Description automatically generated">
            <a:extLst>
              <a:ext uri="{FF2B5EF4-FFF2-40B4-BE49-F238E27FC236}">
                <a16:creationId xmlns:a16="http://schemas.microsoft.com/office/drawing/2014/main" id="{8DDD4999-FFAB-21B2-5F31-AE61D3CD24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77258" y="2204470"/>
            <a:ext cx="2768088" cy="3288207"/>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Weeks 4 to 6</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Learning logs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4	Week 5	Week 6</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73 to 77</a:t>
              </a:r>
            </a:p>
          </p:txBody>
        </p:sp>
      </p:grpSp>
    </p:spTree>
    <p:extLst>
      <p:ext uri="{BB962C8B-B14F-4D97-AF65-F5344CB8AC3E}">
        <p14:creationId xmlns:p14="http://schemas.microsoft.com/office/powerpoint/2010/main" val="1964792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5A249584-21FF-D1D1-D460-A8EF8EAD6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9" y="2246422"/>
            <a:ext cx="1133851" cy="4027872"/>
          </a:xfrm>
          <a:prstGeom prst="rect">
            <a:avLst/>
          </a:prstGeom>
        </p:spPr>
      </p:pic>
      <p:pic>
        <p:nvPicPr>
          <p:cNvPr id="11" name="Picture 10" descr="A white background with black text&#10;&#10;Description automatically generated">
            <a:extLst>
              <a:ext uri="{FF2B5EF4-FFF2-40B4-BE49-F238E27FC236}">
                <a16:creationId xmlns:a16="http://schemas.microsoft.com/office/drawing/2014/main" id="{11CB37F4-130D-4EAB-EEBD-FC72B85E4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564" y="2186134"/>
            <a:ext cx="2648914" cy="1084044"/>
          </a:xfrm>
          <a:prstGeom prst="rect">
            <a:avLst/>
          </a:prstGeom>
        </p:spPr>
      </p:pic>
      <p:pic>
        <p:nvPicPr>
          <p:cNvPr id="13" name="Picture 12" descr="A close up of black text&#10;&#10;Description automatically generated">
            <a:extLst>
              <a:ext uri="{FF2B5EF4-FFF2-40B4-BE49-F238E27FC236}">
                <a16:creationId xmlns:a16="http://schemas.microsoft.com/office/drawing/2014/main" id="{D2E7F288-E0D7-1628-88E4-A1FC6839BF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3324" y="2207200"/>
            <a:ext cx="2613945" cy="1075302"/>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9E853F98-4547-B0B2-0A91-E9C73830CB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3978" y="2211688"/>
            <a:ext cx="2596460" cy="3663019"/>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Weeks 7 to 9</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Creating safety for challenge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7	Week 8	Week 9</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79 to 83</a:t>
              </a:r>
            </a:p>
          </p:txBody>
        </p:sp>
      </p:grpSp>
    </p:spTree>
    <p:extLst>
      <p:ext uri="{BB962C8B-B14F-4D97-AF65-F5344CB8AC3E}">
        <p14:creationId xmlns:p14="http://schemas.microsoft.com/office/powerpoint/2010/main" val="2333024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white text on a blue background&#10;&#10;Description automatically generated">
            <a:extLst>
              <a:ext uri="{FF2B5EF4-FFF2-40B4-BE49-F238E27FC236}">
                <a16:creationId xmlns:a16="http://schemas.microsoft.com/office/drawing/2014/main" id="{2A433A83-4825-BFB8-67D0-525686B142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0690" y="2183641"/>
            <a:ext cx="2746858" cy="1524063"/>
          </a:xfrm>
          <a:prstGeom prst="rect">
            <a:avLst/>
          </a:prstGeom>
        </p:spPr>
      </p:pic>
      <p:pic>
        <p:nvPicPr>
          <p:cNvPr id="10" name="Picture 9" descr="A screen shot of a cell phone&#10;&#10;Description automatically generated">
            <a:extLst>
              <a:ext uri="{FF2B5EF4-FFF2-40B4-BE49-F238E27FC236}">
                <a16:creationId xmlns:a16="http://schemas.microsoft.com/office/drawing/2014/main" id="{A51A8193-3437-822E-4E2B-7D3A71C90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245" y="2208693"/>
            <a:ext cx="2184937" cy="3014660"/>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2 </a:t>
            </a:r>
            <a:r>
              <a:rPr lang="en-US" sz="3600" b="1">
                <a:solidFill>
                  <a:srgbClr val="A1DDD9"/>
                </a:solidFill>
              </a:rPr>
              <a:t>|</a:t>
            </a:r>
            <a:r>
              <a:rPr lang="en-US" sz="3600">
                <a:solidFill>
                  <a:schemeClr val="accent1"/>
                </a:solidFill>
              </a:rPr>
              <a:t> </a:t>
            </a:r>
            <a:r>
              <a:rPr lang="en-US" sz="3600" b="1">
                <a:solidFill>
                  <a:srgbClr val="077981"/>
                </a:solidFill>
                <a:latin typeface="+mn-lt"/>
              </a:rPr>
              <a:t>Week 10</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Curiosity: Notice and wonder</a:t>
            </a:r>
          </a:p>
          <a:p>
            <a:pPr marL="0" indent="0">
              <a:lnSpc>
                <a:spcPct val="100000"/>
              </a:lnSpc>
              <a:spcBef>
                <a:spcPts val="0"/>
              </a:spcBef>
              <a:spcAft>
                <a:spcPts val="500"/>
              </a:spcAft>
              <a:buNone/>
              <a:tabLst>
                <a:tab pos="2476500" algn="l"/>
                <a:tab pos="5724525" algn="l"/>
                <a:tab pos="8615363" algn="l"/>
              </a:tabLst>
            </a:pPr>
            <a:r>
              <a:rPr lang="en-AU" b="1">
                <a:solidFill>
                  <a:srgbClr val="077981"/>
                </a:solidFill>
              </a:rPr>
              <a:t>Provocation	Week 10 	</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13</a:t>
            </a:fld>
            <a:endParaRPr lang="en-US"/>
          </a:p>
        </p:txBody>
      </p:sp>
      <p:grpSp>
        <p:nvGrpSpPr>
          <p:cNvPr id="3" name="Group 2">
            <a:extLst>
              <a:ext uri="{FF2B5EF4-FFF2-40B4-BE49-F238E27FC236}">
                <a16:creationId xmlns:a16="http://schemas.microsoft.com/office/drawing/2014/main" id="{A320BF17-4750-60E5-5682-E81695B0B310}"/>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763870"/>
              <a:ext cx="465158" cy="36512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dirty="0">
                  <a:solidFill>
                    <a:srgbClr val="077981"/>
                  </a:solidFill>
                  <a:ea typeface="Calibri"/>
                  <a:cs typeface="Calibri"/>
                </a:rPr>
                <a:t>PAGE</a:t>
              </a:r>
            </a:p>
            <a:p>
              <a:pPr marL="0" indent="0" algn="ctr">
                <a:lnSpc>
                  <a:spcPct val="100000"/>
                </a:lnSpc>
                <a:spcBef>
                  <a:spcPts val="0"/>
                </a:spcBef>
                <a:buNone/>
              </a:pPr>
              <a:r>
                <a:rPr lang="en-AU" sz="1100" b="1" dirty="0">
                  <a:solidFill>
                    <a:srgbClr val="077981"/>
                  </a:solidFill>
                  <a:ea typeface="Calibri"/>
                  <a:cs typeface="Calibri"/>
                </a:rPr>
                <a:t>85</a:t>
              </a:r>
            </a:p>
          </p:txBody>
        </p:sp>
      </p:grpSp>
    </p:spTree>
    <p:extLst>
      <p:ext uri="{BB962C8B-B14F-4D97-AF65-F5344CB8AC3E}">
        <p14:creationId xmlns:p14="http://schemas.microsoft.com/office/powerpoint/2010/main" val="3887251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screen shot of a computer&#10;&#10;Description automatically generated">
            <a:extLst>
              <a:ext uri="{FF2B5EF4-FFF2-40B4-BE49-F238E27FC236}">
                <a16:creationId xmlns:a16="http://schemas.microsoft.com/office/drawing/2014/main" id="{87AF29AE-BD7B-CA0C-360F-210D69669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421" y="2218656"/>
            <a:ext cx="2236143" cy="4009390"/>
          </a:xfrm>
          <a:prstGeom prst="rect">
            <a:avLst/>
          </a:prstGeom>
        </p:spPr>
      </p:pic>
      <p:pic>
        <p:nvPicPr>
          <p:cNvPr id="20" name="Picture 19" descr="A close-up of a white background&#10;&#10;Description automatically generated">
            <a:extLst>
              <a:ext uri="{FF2B5EF4-FFF2-40B4-BE49-F238E27FC236}">
                <a16:creationId xmlns:a16="http://schemas.microsoft.com/office/drawing/2014/main" id="{714A3B5C-B9A1-6885-CE2B-999C7769F3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9382" y="2180752"/>
            <a:ext cx="2459068" cy="1079591"/>
          </a:xfrm>
          <a:prstGeom prst="rect">
            <a:avLst/>
          </a:prstGeom>
        </p:spPr>
      </p:pic>
      <p:pic>
        <p:nvPicPr>
          <p:cNvPr id="22" name="Picture 21" descr="A white background with blue text and blue text&#10;&#10;Description automatically generated">
            <a:extLst>
              <a:ext uri="{FF2B5EF4-FFF2-40B4-BE49-F238E27FC236}">
                <a16:creationId xmlns:a16="http://schemas.microsoft.com/office/drawing/2014/main" id="{42301BBA-6A18-2D9B-68E0-5C14E29C1A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9580" y="2193604"/>
            <a:ext cx="2707546" cy="2133478"/>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3DC4246F-A8B7-0B92-4AD5-BF49CB98DC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2748" y="2218656"/>
            <a:ext cx="2707546" cy="3855683"/>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Weeks 1 to 3</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Noticing dispositions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	Week 2	Week 3</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14</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93 to 97</a:t>
              </a:r>
            </a:p>
          </p:txBody>
        </p:sp>
      </p:grpSp>
    </p:spTree>
    <p:extLst>
      <p:ext uri="{BB962C8B-B14F-4D97-AF65-F5344CB8AC3E}">
        <p14:creationId xmlns:p14="http://schemas.microsoft.com/office/powerpoint/2010/main" val="2653033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id="{7680F81A-B84D-C74C-DF0A-A437DB5B9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813" y="2233053"/>
            <a:ext cx="1727762" cy="4094408"/>
          </a:xfrm>
          <a:prstGeom prst="rect">
            <a:avLst/>
          </a:prstGeom>
        </p:spPr>
      </p:pic>
      <p:pic>
        <p:nvPicPr>
          <p:cNvPr id="8" name="Picture 7" descr="A white text on a white background&#10;&#10;Description automatically generated">
            <a:extLst>
              <a:ext uri="{FF2B5EF4-FFF2-40B4-BE49-F238E27FC236}">
                <a16:creationId xmlns:a16="http://schemas.microsoft.com/office/drawing/2014/main" id="{73089B58-C737-A4F0-A31D-0EE9DC1122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3700" y="2190706"/>
            <a:ext cx="2579068" cy="1238294"/>
          </a:xfrm>
          <a:prstGeom prst="rect">
            <a:avLst/>
          </a:prstGeom>
        </p:spPr>
      </p:pic>
      <p:pic>
        <p:nvPicPr>
          <p:cNvPr id="10" name="Picture 9" descr="A white text on a white background&#10;&#10;Description automatically generated">
            <a:extLst>
              <a:ext uri="{FF2B5EF4-FFF2-40B4-BE49-F238E27FC236}">
                <a16:creationId xmlns:a16="http://schemas.microsoft.com/office/drawing/2014/main" id="{6C510B5E-66AB-CECE-F747-8DDD38171E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8422" y="2204753"/>
            <a:ext cx="2638847" cy="1246834"/>
          </a:xfrm>
          <a:prstGeom prst="rect">
            <a:avLst/>
          </a:prstGeom>
        </p:spPr>
      </p:pic>
      <p:pic>
        <p:nvPicPr>
          <p:cNvPr id="11" name="Picture 10" descr="A white background with blue text and blue text&#10;&#10;Description automatically generated">
            <a:extLst>
              <a:ext uri="{FF2B5EF4-FFF2-40B4-BE49-F238E27FC236}">
                <a16:creationId xmlns:a16="http://schemas.microsoft.com/office/drawing/2014/main" id="{ABD1C2C2-A808-FF7F-5027-E76FB9CD87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25389" y="2211688"/>
            <a:ext cx="2621768" cy="2536368"/>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Weeks 4 to 6</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Mini whiteboards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4	Week 5	Week 6</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15</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99 to 103</a:t>
              </a:r>
            </a:p>
          </p:txBody>
        </p:sp>
      </p:grpSp>
    </p:spTree>
    <p:extLst>
      <p:ext uri="{BB962C8B-B14F-4D97-AF65-F5344CB8AC3E}">
        <p14:creationId xmlns:p14="http://schemas.microsoft.com/office/powerpoint/2010/main" val="3551458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 shot of a cell phone&#10;&#10;Description automatically generated">
            <a:extLst>
              <a:ext uri="{FF2B5EF4-FFF2-40B4-BE49-F238E27FC236}">
                <a16:creationId xmlns:a16="http://schemas.microsoft.com/office/drawing/2014/main" id="{491B16BE-3D59-A438-41D4-2505EB2FA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1361" y="2198924"/>
            <a:ext cx="2703985" cy="3260185"/>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FBC82771-10CC-8360-E0DC-6C4057C6D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534" y="2233896"/>
            <a:ext cx="1561277" cy="4084104"/>
          </a:xfrm>
          <a:prstGeom prst="rect">
            <a:avLst/>
          </a:prstGeom>
        </p:spPr>
      </p:pic>
      <p:pic>
        <p:nvPicPr>
          <p:cNvPr id="13" name="Picture 12" descr="A close-up of a message&#10;&#10;Description automatically generated">
            <a:extLst>
              <a:ext uri="{FF2B5EF4-FFF2-40B4-BE49-F238E27FC236}">
                <a16:creationId xmlns:a16="http://schemas.microsoft.com/office/drawing/2014/main" id="{A7B426A5-19DC-9816-E232-1FE085A289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8108" y="2202202"/>
            <a:ext cx="2455835" cy="1043944"/>
          </a:xfrm>
          <a:prstGeom prst="rect">
            <a:avLst/>
          </a:prstGeom>
        </p:spPr>
      </p:pic>
      <p:pic>
        <p:nvPicPr>
          <p:cNvPr id="15" name="Picture 14" descr="A close-up of a white background&#10;&#10;Description automatically generated">
            <a:extLst>
              <a:ext uri="{FF2B5EF4-FFF2-40B4-BE49-F238E27FC236}">
                <a16:creationId xmlns:a16="http://schemas.microsoft.com/office/drawing/2014/main" id="{5CAA219D-9E4E-93DF-13EA-ECB0A3E34E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70231" y="2214727"/>
            <a:ext cx="2686872" cy="1249310"/>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Weeks 7 to 9</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Check-in and act: Question shells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7	Week 8	Week 9</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16</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105 to 109</a:t>
              </a:r>
            </a:p>
          </p:txBody>
        </p:sp>
      </p:grpSp>
    </p:spTree>
    <p:extLst>
      <p:ext uri="{BB962C8B-B14F-4D97-AF65-F5344CB8AC3E}">
        <p14:creationId xmlns:p14="http://schemas.microsoft.com/office/powerpoint/2010/main" val="2715707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ell phone&#10;&#10;Description automatically generated">
            <a:extLst>
              <a:ext uri="{FF2B5EF4-FFF2-40B4-BE49-F238E27FC236}">
                <a16:creationId xmlns:a16="http://schemas.microsoft.com/office/drawing/2014/main" id="{F227109F-1AB4-9CB2-AE55-FCB7F3F87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74" y="2221370"/>
            <a:ext cx="2136114" cy="2651255"/>
          </a:xfrm>
          <a:prstGeom prst="rect">
            <a:avLst/>
          </a:prstGeom>
        </p:spPr>
      </p:pic>
      <p:pic>
        <p:nvPicPr>
          <p:cNvPr id="12" name="Picture 11" descr="A white text on a white background&#10;&#10;Description automatically generated">
            <a:extLst>
              <a:ext uri="{FF2B5EF4-FFF2-40B4-BE49-F238E27FC236}">
                <a16:creationId xmlns:a16="http://schemas.microsoft.com/office/drawing/2014/main" id="{82D77B86-A816-65A3-908A-27DC92EF89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931" y="2211450"/>
            <a:ext cx="2647822" cy="2400122"/>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3 </a:t>
            </a:r>
            <a:r>
              <a:rPr lang="en-US" sz="3600" b="1">
                <a:solidFill>
                  <a:srgbClr val="A1DDD9"/>
                </a:solidFill>
              </a:rPr>
              <a:t>|</a:t>
            </a:r>
            <a:r>
              <a:rPr lang="en-US" sz="3600">
                <a:solidFill>
                  <a:schemeClr val="accent1"/>
                </a:solidFill>
              </a:rPr>
              <a:t> </a:t>
            </a:r>
            <a:r>
              <a:rPr lang="en-US" sz="3600" b="1">
                <a:solidFill>
                  <a:srgbClr val="077981"/>
                </a:solidFill>
                <a:latin typeface="+mn-lt"/>
              </a:rPr>
              <a:t>Week 10</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Cognitive engagement: Growth mindsets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10</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17</a:t>
            </a:fld>
            <a:endParaRPr lang="en-US"/>
          </a:p>
        </p:txBody>
      </p:sp>
      <p:grpSp>
        <p:nvGrpSpPr>
          <p:cNvPr id="3" name="Group 2">
            <a:extLst>
              <a:ext uri="{FF2B5EF4-FFF2-40B4-BE49-F238E27FC236}">
                <a16:creationId xmlns:a16="http://schemas.microsoft.com/office/drawing/2014/main" id="{3ACC251D-CD2A-4ADC-9E7E-539AE70215A3}"/>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03BDA979-4C31-8C6D-B291-9813A254B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334BC16-0761-B459-612E-63F0F4BAA139}"/>
                </a:ext>
              </a:extLst>
            </p:cNvPr>
            <p:cNvSpPr txBox="1">
              <a:spLocks/>
            </p:cNvSpPr>
            <p:nvPr/>
          </p:nvSpPr>
          <p:spPr>
            <a:xfrm>
              <a:off x="11180189" y="763870"/>
              <a:ext cx="465158" cy="36512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111</a:t>
              </a:r>
            </a:p>
          </p:txBody>
        </p:sp>
      </p:grpSp>
    </p:spTree>
    <p:extLst>
      <p:ext uri="{BB962C8B-B14F-4D97-AF65-F5344CB8AC3E}">
        <p14:creationId xmlns:p14="http://schemas.microsoft.com/office/powerpoint/2010/main" val="47435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person's face&#10;&#10;Description automatically generated">
            <a:extLst>
              <a:ext uri="{FF2B5EF4-FFF2-40B4-BE49-F238E27FC236}">
                <a16:creationId xmlns:a16="http://schemas.microsoft.com/office/drawing/2014/main" id="{B9C2D3B0-BF64-E414-DEBA-01332B43DC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48" y="2226634"/>
            <a:ext cx="2143284" cy="3923646"/>
          </a:xfrm>
          <a:prstGeom prst="rect">
            <a:avLst/>
          </a:prstGeom>
        </p:spPr>
      </p:pic>
      <p:pic>
        <p:nvPicPr>
          <p:cNvPr id="11" name="Picture 10" descr="A white background with black text&#10;&#10;Description automatically generated">
            <a:extLst>
              <a:ext uri="{FF2B5EF4-FFF2-40B4-BE49-F238E27FC236}">
                <a16:creationId xmlns:a16="http://schemas.microsoft.com/office/drawing/2014/main" id="{5CC1A222-6D93-CBFD-305C-3C70D765CA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2269" y="2208843"/>
            <a:ext cx="2638847" cy="1041875"/>
          </a:xfrm>
          <a:prstGeom prst="rect">
            <a:avLst/>
          </a:prstGeom>
        </p:spPr>
      </p:pic>
      <p:pic>
        <p:nvPicPr>
          <p:cNvPr id="13" name="Picture 12" descr="A white text with blue and green text&#10;&#10;Description automatically generated with medium confidence">
            <a:extLst>
              <a:ext uri="{FF2B5EF4-FFF2-40B4-BE49-F238E27FC236}">
                <a16:creationId xmlns:a16="http://schemas.microsoft.com/office/drawing/2014/main" id="{C6683989-605A-847C-28F6-D2B4FA8813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7787" y="2211546"/>
            <a:ext cx="2579068" cy="1733612"/>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38E3B6F3-5D94-6D03-FFE9-5ED2B1F168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7396" y="2196318"/>
            <a:ext cx="2570528" cy="3356204"/>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4 </a:t>
            </a:r>
            <a:r>
              <a:rPr lang="en-US" sz="3600" b="1">
                <a:solidFill>
                  <a:srgbClr val="A1DDD9"/>
                </a:solidFill>
              </a:rPr>
              <a:t>|</a:t>
            </a:r>
            <a:r>
              <a:rPr lang="en-US" sz="3600">
                <a:solidFill>
                  <a:schemeClr val="accent1"/>
                </a:solidFill>
              </a:rPr>
              <a:t> </a:t>
            </a:r>
            <a:r>
              <a:rPr lang="en-US" sz="3600" b="1">
                <a:solidFill>
                  <a:srgbClr val="077981"/>
                </a:solidFill>
                <a:latin typeface="+mn-lt"/>
              </a:rPr>
              <a:t>Weeks 1 to 3</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Creating a culture of critique</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1	Week 2	Week 3</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18</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117 to 121</a:t>
              </a:r>
            </a:p>
          </p:txBody>
        </p:sp>
      </p:grpSp>
    </p:spTree>
    <p:extLst>
      <p:ext uri="{BB962C8B-B14F-4D97-AF65-F5344CB8AC3E}">
        <p14:creationId xmlns:p14="http://schemas.microsoft.com/office/powerpoint/2010/main" val="2127020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qr code on a screen&#10;&#10;Description automatically generated">
            <a:extLst>
              <a:ext uri="{FF2B5EF4-FFF2-40B4-BE49-F238E27FC236}">
                <a16:creationId xmlns:a16="http://schemas.microsoft.com/office/drawing/2014/main" id="{B7B85C61-43DC-FD88-37B3-F97BD02AD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298" y="2229127"/>
            <a:ext cx="2194315" cy="3494133"/>
          </a:xfrm>
          <a:prstGeom prst="rect">
            <a:avLst/>
          </a:prstGeom>
        </p:spPr>
      </p:pic>
      <p:pic>
        <p:nvPicPr>
          <p:cNvPr id="11" name="Picture 10" descr="A white text with blue and black outline&#10;&#10;Description automatically generated">
            <a:extLst>
              <a:ext uri="{FF2B5EF4-FFF2-40B4-BE49-F238E27FC236}">
                <a16:creationId xmlns:a16="http://schemas.microsoft.com/office/drawing/2014/main" id="{449CBF2D-A375-A7D7-78F4-3727CC4FD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032" y="2229127"/>
            <a:ext cx="2629048" cy="1925624"/>
          </a:xfrm>
          <a:prstGeom prst="rect">
            <a:avLst/>
          </a:prstGeom>
        </p:spPr>
      </p:pic>
      <p:pic>
        <p:nvPicPr>
          <p:cNvPr id="13" name="Picture 12" descr="A close up of black text&#10;&#10;Description automatically generated">
            <a:extLst>
              <a:ext uri="{FF2B5EF4-FFF2-40B4-BE49-F238E27FC236}">
                <a16:creationId xmlns:a16="http://schemas.microsoft.com/office/drawing/2014/main" id="{04A3F9B8-F408-C776-FDE8-076F44933E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8422" y="2238666"/>
            <a:ext cx="2488362" cy="1055136"/>
          </a:xfrm>
          <a:prstGeom prst="rect">
            <a:avLst/>
          </a:prstGeom>
        </p:spPr>
      </p:pic>
      <p:pic>
        <p:nvPicPr>
          <p:cNvPr id="15" name="Picture 14" descr="A screen shot of a cell phone&#10;&#10;Description automatically generated">
            <a:extLst>
              <a:ext uri="{FF2B5EF4-FFF2-40B4-BE49-F238E27FC236}">
                <a16:creationId xmlns:a16="http://schemas.microsoft.com/office/drawing/2014/main" id="{D2E31DAB-4252-8DBF-A246-56E921F8D8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0785" y="2216601"/>
            <a:ext cx="2734561" cy="3534706"/>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4 </a:t>
            </a:r>
            <a:r>
              <a:rPr lang="en-US" sz="3600" b="1">
                <a:solidFill>
                  <a:srgbClr val="A1DDD9"/>
                </a:solidFill>
              </a:rPr>
              <a:t>|</a:t>
            </a:r>
            <a:r>
              <a:rPr lang="en-US" sz="3600">
                <a:solidFill>
                  <a:schemeClr val="accent1"/>
                </a:solidFill>
              </a:rPr>
              <a:t> </a:t>
            </a:r>
            <a:r>
              <a:rPr lang="en-US" sz="3600" b="1">
                <a:solidFill>
                  <a:srgbClr val="077981"/>
                </a:solidFill>
                <a:latin typeface="+mn-lt"/>
              </a:rPr>
              <a:t>Weeks 4 to 6</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Curiosity: Community partnerships</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4	Week 5	Week 6</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19</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123 to 127</a:t>
              </a:r>
            </a:p>
          </p:txBody>
        </p:sp>
      </p:grpSp>
    </p:spTree>
    <p:extLst>
      <p:ext uri="{BB962C8B-B14F-4D97-AF65-F5344CB8AC3E}">
        <p14:creationId xmlns:p14="http://schemas.microsoft.com/office/powerpoint/2010/main" val="4069725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08A3E971-DF4F-81C0-A401-D98D112D7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468" y="2226214"/>
            <a:ext cx="2221622" cy="3834774"/>
          </a:xfrm>
          <a:prstGeom prst="rect">
            <a:avLst/>
          </a:prstGeom>
        </p:spPr>
      </p:pic>
      <p:pic>
        <p:nvPicPr>
          <p:cNvPr id="11" name="Picture 10" descr="A close-up of a white background&#10;&#10;Description automatically generated">
            <a:extLst>
              <a:ext uri="{FF2B5EF4-FFF2-40B4-BE49-F238E27FC236}">
                <a16:creationId xmlns:a16="http://schemas.microsoft.com/office/drawing/2014/main" id="{8AF9A23E-7419-814B-2AB3-25AC054D71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5601" y="2233895"/>
            <a:ext cx="2681547" cy="1041875"/>
          </a:xfrm>
          <a:prstGeom prst="rect">
            <a:avLst/>
          </a:prstGeom>
        </p:spPr>
      </p:pic>
      <p:pic>
        <p:nvPicPr>
          <p:cNvPr id="13" name="Picture 12" descr="A white text on a blue background&#10;&#10;Description automatically generated">
            <a:extLst>
              <a:ext uri="{FF2B5EF4-FFF2-40B4-BE49-F238E27FC236}">
                <a16:creationId xmlns:a16="http://schemas.microsoft.com/office/drawing/2014/main" id="{929C54D0-A5D7-BE5D-CB7B-CDDF00EE35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1091" y="2211688"/>
            <a:ext cx="2570527" cy="1819011"/>
          </a:xfrm>
          <a:prstGeom prst="rect">
            <a:avLst/>
          </a:prstGeom>
        </p:spPr>
      </p:pic>
      <p:pic>
        <p:nvPicPr>
          <p:cNvPr id="15" name="Picture 14" descr="A close up of text&#10;&#10;Description automatically generated">
            <a:extLst>
              <a:ext uri="{FF2B5EF4-FFF2-40B4-BE49-F238E27FC236}">
                <a16:creationId xmlns:a16="http://schemas.microsoft.com/office/drawing/2014/main" id="{8A8A67FD-69D5-F01E-D7F2-CA87FB650B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6367" y="2211688"/>
            <a:ext cx="2613227" cy="1622592"/>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219346" cy="576319"/>
          </a:xfrm>
        </p:spPr>
        <p:txBody>
          <a:bodyPr lIns="0" tIns="0" rIns="0" bIns="0" anchor="t" anchorCtr="0">
            <a:noAutofit/>
          </a:bodyPr>
          <a:lstStyle/>
          <a:p>
            <a:r>
              <a:rPr lang="en-US" sz="3600">
                <a:solidFill>
                  <a:schemeClr val="accent1"/>
                </a:solidFill>
              </a:rPr>
              <a:t>TERM 4 </a:t>
            </a:r>
            <a:r>
              <a:rPr lang="en-US" sz="3600" b="1">
                <a:solidFill>
                  <a:srgbClr val="A1DDD9"/>
                </a:solidFill>
              </a:rPr>
              <a:t>|</a:t>
            </a:r>
            <a:r>
              <a:rPr lang="en-US" sz="3600">
                <a:solidFill>
                  <a:schemeClr val="accent1"/>
                </a:solidFill>
              </a:rPr>
              <a:t> </a:t>
            </a:r>
            <a:r>
              <a:rPr lang="en-US" sz="3600" b="1">
                <a:solidFill>
                  <a:srgbClr val="077981"/>
                </a:solidFill>
                <a:latin typeface="+mn-lt"/>
              </a:rPr>
              <a:t>Weeks 7 to 9</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4740"/>
            <a:ext cx="10925347" cy="100818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Partners in learning</a:t>
            </a:r>
          </a:p>
          <a:p>
            <a:pPr marL="0" indent="0">
              <a:lnSpc>
                <a:spcPct val="100000"/>
              </a:lnSpc>
              <a:spcBef>
                <a:spcPts val="0"/>
              </a:spcBef>
              <a:spcAft>
                <a:spcPts val="500"/>
              </a:spcAft>
              <a:buNone/>
              <a:tabLst>
                <a:tab pos="2476500" algn="l"/>
                <a:tab pos="5365750" algn="l"/>
                <a:tab pos="8266113" algn="l"/>
              </a:tabLst>
            </a:pPr>
            <a:r>
              <a:rPr lang="en-AU" b="1">
                <a:solidFill>
                  <a:srgbClr val="077981"/>
                </a:solidFill>
              </a:rPr>
              <a:t>Provocation	Week 7	Week 8	Week 9</a:t>
            </a:r>
            <a:endParaRPr lang="en-AU">
              <a:solidFill>
                <a:srgbClr val="07798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20</a:t>
            </a:fld>
            <a:endParaRPr lang="en-US"/>
          </a:p>
        </p:txBody>
      </p:sp>
      <p:grpSp>
        <p:nvGrpSpPr>
          <p:cNvPr id="16" name="Group 15">
            <a:extLst>
              <a:ext uri="{FF2B5EF4-FFF2-40B4-BE49-F238E27FC236}">
                <a16:creationId xmlns:a16="http://schemas.microsoft.com/office/drawing/2014/main" id="{2E97F816-1672-0AAB-9229-A30918863121}"/>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129 to 133</a:t>
              </a:r>
            </a:p>
          </p:txBody>
        </p:sp>
      </p:grpSp>
    </p:spTree>
    <p:extLst>
      <p:ext uri="{BB962C8B-B14F-4D97-AF65-F5344CB8AC3E}">
        <p14:creationId xmlns:p14="http://schemas.microsoft.com/office/powerpoint/2010/main" val="51141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2 </a:t>
            </a:r>
            <a:r>
              <a:rPr lang="en-US" sz="4800" b="0">
                <a:solidFill>
                  <a:srgbClr val="56C4CF"/>
                </a:solidFill>
              </a:rPr>
              <a:t>|</a:t>
            </a:r>
            <a:r>
              <a:rPr lang="en-US" sz="4800" b="0"/>
              <a:t> </a:t>
            </a:r>
            <a:r>
              <a:rPr lang="en-US" sz="4800"/>
              <a:t>Our learners</a:t>
            </a:r>
            <a:endParaRPr lang="en-AU" sz="4800"/>
          </a:p>
        </p:txBody>
      </p:sp>
      <p:pic>
        <p:nvPicPr>
          <p:cNvPr id="2" name="Picture 1">
            <a:extLst>
              <a:ext uri="{FF2B5EF4-FFF2-40B4-BE49-F238E27FC236}">
                <a16:creationId xmlns:a16="http://schemas.microsoft.com/office/drawing/2014/main" id="{A39E89EC-69DE-7EBB-F213-312C8930B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483421">
            <a:off x="7946532" y="2804013"/>
            <a:ext cx="1724386" cy="2433301"/>
          </a:xfrm>
          <a:prstGeom prst="rect">
            <a:avLst/>
          </a:prstGeom>
          <a:ln>
            <a:no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941AAA00-ECF2-3F29-64A7-2EACCC2699C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83748">
            <a:off x="5480670" y="2980742"/>
            <a:ext cx="1724387"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20590" y="2286737"/>
            <a:ext cx="1724387" cy="2433301"/>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EE49DF2C-7ACB-0570-9B4C-A7DA99BD3549}"/>
              </a:ext>
            </a:extLst>
          </p:cNvPr>
          <p:cNvSpPr txBox="1"/>
          <p:nvPr/>
        </p:nvSpPr>
        <p:spPr>
          <a:xfrm>
            <a:off x="7438070"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6, 7 and 8 </a:t>
            </a:r>
          </a:p>
        </p:txBody>
      </p:sp>
    </p:spTree>
    <p:extLst>
      <p:ext uri="{BB962C8B-B14F-4D97-AF65-F5344CB8AC3E}">
        <p14:creationId xmlns:p14="http://schemas.microsoft.com/office/powerpoint/2010/main" val="346692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1"/>
            <a:ext cx="10925348" cy="558238"/>
          </a:xfrm>
        </p:spPr>
        <p:txBody>
          <a:bodyPr lIns="0" tIns="0" rIns="0" bIns="0" anchor="t" anchorCtr="0">
            <a:normAutofit/>
          </a:bodyPr>
          <a:lstStyle/>
          <a:p>
            <a:r>
              <a:rPr lang="en-US" sz="3600">
                <a:solidFill>
                  <a:schemeClr val="accent1"/>
                </a:solidFill>
              </a:rPr>
              <a:t>2.1 </a:t>
            </a:r>
            <a:r>
              <a:rPr lang="en-US" sz="3600" b="1">
                <a:solidFill>
                  <a:srgbClr val="A1DDD9"/>
                </a:solidFill>
              </a:rPr>
              <a:t>|</a:t>
            </a:r>
            <a:r>
              <a:rPr lang="en-US" sz="3600">
                <a:solidFill>
                  <a:schemeClr val="accent1"/>
                </a:solidFill>
              </a:rPr>
              <a:t> </a:t>
            </a:r>
            <a:r>
              <a:rPr lang="en-US" sz="3600" b="1">
                <a:solidFill>
                  <a:srgbClr val="077981"/>
                </a:solidFill>
                <a:latin typeface="+mn-lt"/>
              </a:rPr>
              <a:t>The voices of our SA learners</a:t>
            </a:r>
            <a:endParaRPr lang="en-AU" sz="3600" b="1">
              <a:solidFill>
                <a:srgbClr val="077981"/>
              </a:solidFill>
              <a:latin typeface="+mn-lt"/>
            </a:endParaRP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471999" y="6325239"/>
            <a:ext cx="173347" cy="365125"/>
          </a:xfrm>
        </p:spPr>
        <p:txBody>
          <a:bodyPr/>
          <a:lstStyle/>
          <a:p>
            <a:fld id="{60086B51-FD67-4E4A-A057-C2FE25ADFE84}" type="slidenum">
              <a:rPr lang="en-US" smtClean="0"/>
              <a:pPr/>
              <a:t>22</a:t>
            </a:fld>
            <a:endParaRPr lang="en-US"/>
          </a:p>
        </p:txBody>
      </p:sp>
      <p:sp>
        <p:nvSpPr>
          <p:cNvPr id="8" name="Rectangle: Rounded Corners 13">
            <a:extLst>
              <a:ext uri="{FF2B5EF4-FFF2-40B4-BE49-F238E27FC236}">
                <a16:creationId xmlns:a16="http://schemas.microsoft.com/office/drawing/2014/main" id="{A0DD8A5D-4AF1-0DE4-902B-943E8D192077}"/>
              </a:ext>
            </a:extLst>
          </p:cNvPr>
          <p:cNvSpPr/>
          <p:nvPr/>
        </p:nvSpPr>
        <p:spPr>
          <a:xfrm>
            <a:off x="667339" y="1308380"/>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reeform: Shape 14">
            <a:extLst>
              <a:ext uri="{FF2B5EF4-FFF2-40B4-BE49-F238E27FC236}">
                <a16:creationId xmlns:a16="http://schemas.microsoft.com/office/drawing/2014/main" id="{277723F5-8082-3525-B9B6-5A1082A860A8}"/>
              </a:ext>
            </a:extLst>
          </p:cNvPr>
          <p:cNvSpPr/>
          <p:nvPr/>
        </p:nvSpPr>
        <p:spPr>
          <a:xfrm>
            <a:off x="660437" y="2438437"/>
            <a:ext cx="3509479" cy="1152000"/>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F15B997-869D-F405-E167-C3415EBE6824}"/>
              </a:ext>
            </a:extLst>
          </p:cNvPr>
          <p:cNvSpPr txBox="1"/>
          <p:nvPr/>
        </p:nvSpPr>
        <p:spPr>
          <a:xfrm>
            <a:off x="779898" y="1419598"/>
            <a:ext cx="2936389" cy="98524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desire more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active learning</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and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opportunities beyond the classroom.</a:t>
            </a:r>
            <a:endParaRPr kumimoji="0" lang="en-AU"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1" name="TextBox 10">
            <a:extLst>
              <a:ext uri="{FF2B5EF4-FFF2-40B4-BE49-F238E27FC236}">
                <a16:creationId xmlns:a16="http://schemas.microsoft.com/office/drawing/2014/main" id="{BD97E921-4953-8427-0563-B0C610B1E8C4}"/>
              </a:ext>
            </a:extLst>
          </p:cNvPr>
          <p:cNvSpPr txBox="1"/>
          <p:nvPr/>
        </p:nvSpPr>
        <p:spPr>
          <a:xfrm>
            <a:off x="1068353" y="2527986"/>
            <a:ext cx="315034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Discussed is the somewhat perceived outdated education delivery and assessment methods.</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B431AC9-AB0C-3179-8BAC-B74ADB2E1C6D}"/>
              </a:ext>
            </a:extLst>
          </p:cNvPr>
          <p:cNvSpPr txBox="1"/>
          <p:nvPr/>
        </p:nvSpPr>
        <p:spPr>
          <a:xfrm>
            <a:off x="699379" y="2506533"/>
            <a:ext cx="470000" cy="7829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1</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Rounded Corners 19">
            <a:extLst>
              <a:ext uri="{FF2B5EF4-FFF2-40B4-BE49-F238E27FC236}">
                <a16:creationId xmlns:a16="http://schemas.microsoft.com/office/drawing/2014/main" id="{93EA1884-F064-DAC4-E33F-B158A34A5E58}"/>
              </a:ext>
            </a:extLst>
          </p:cNvPr>
          <p:cNvSpPr/>
          <p:nvPr/>
        </p:nvSpPr>
        <p:spPr>
          <a:xfrm>
            <a:off x="4314930" y="1304437"/>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Freeform: Shape 20">
            <a:extLst>
              <a:ext uri="{FF2B5EF4-FFF2-40B4-BE49-F238E27FC236}">
                <a16:creationId xmlns:a16="http://schemas.microsoft.com/office/drawing/2014/main" id="{6BECE862-30FB-8ED8-D740-5DD578A29684}"/>
              </a:ext>
            </a:extLst>
          </p:cNvPr>
          <p:cNvSpPr/>
          <p:nvPr/>
        </p:nvSpPr>
        <p:spPr>
          <a:xfrm>
            <a:off x="4308028" y="2428152"/>
            <a:ext cx="3509479" cy="1144278"/>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9D3C02A1-83E3-EED5-8CAF-53019CDEAFF2}"/>
              </a:ext>
            </a:extLst>
          </p:cNvPr>
          <p:cNvSpPr txBox="1"/>
          <p:nvPr/>
        </p:nvSpPr>
        <p:spPr>
          <a:xfrm>
            <a:off x="4355404" y="1423362"/>
            <a:ext cx="2973879"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value collaboration and discussions</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with their peers.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18" name="TextBox 17">
            <a:extLst>
              <a:ext uri="{FF2B5EF4-FFF2-40B4-BE49-F238E27FC236}">
                <a16:creationId xmlns:a16="http://schemas.microsoft.com/office/drawing/2014/main" id="{49B624D7-2EE4-6633-7D3E-BCFABE8E8508}"/>
              </a:ext>
            </a:extLst>
          </p:cNvPr>
          <p:cNvSpPr txBox="1"/>
          <p:nvPr/>
        </p:nvSpPr>
        <p:spPr>
          <a:xfrm>
            <a:off x="4745327" y="2547742"/>
            <a:ext cx="312131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But often feel they don’t get </a:t>
            </a:r>
            <a:b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b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the opportunity to work through problems and tasks in this manner.</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5C8701E-7434-E409-510C-7EE3B08D4EC5}"/>
              </a:ext>
            </a:extLst>
          </p:cNvPr>
          <p:cNvSpPr txBox="1"/>
          <p:nvPr/>
        </p:nvSpPr>
        <p:spPr>
          <a:xfrm>
            <a:off x="4355404" y="2508488"/>
            <a:ext cx="470000" cy="7625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2</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Rounded Corners 25">
            <a:extLst>
              <a:ext uri="{FF2B5EF4-FFF2-40B4-BE49-F238E27FC236}">
                <a16:creationId xmlns:a16="http://schemas.microsoft.com/office/drawing/2014/main" id="{B355A087-F081-6669-7D30-E8B9ADA4C6EB}"/>
              </a:ext>
            </a:extLst>
          </p:cNvPr>
          <p:cNvSpPr/>
          <p:nvPr/>
        </p:nvSpPr>
        <p:spPr>
          <a:xfrm>
            <a:off x="7969423" y="1289018"/>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Freeform: Shape 26">
            <a:extLst>
              <a:ext uri="{FF2B5EF4-FFF2-40B4-BE49-F238E27FC236}">
                <a16:creationId xmlns:a16="http://schemas.microsoft.com/office/drawing/2014/main" id="{A3C385B7-6F72-E5D2-A4FE-2FC284F2054B}"/>
              </a:ext>
            </a:extLst>
          </p:cNvPr>
          <p:cNvSpPr/>
          <p:nvPr/>
        </p:nvSpPr>
        <p:spPr>
          <a:xfrm>
            <a:off x="7962521" y="2411991"/>
            <a:ext cx="3509479" cy="1144241"/>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C9B8C069-A319-4249-63BD-D76DE8914881}"/>
              </a:ext>
            </a:extLst>
          </p:cNvPr>
          <p:cNvSpPr txBox="1"/>
          <p:nvPr/>
        </p:nvSpPr>
        <p:spPr>
          <a:xfrm>
            <a:off x="8100633" y="1376534"/>
            <a:ext cx="2524525"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seek</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 flexibility in learning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connected to their world and passions.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25" name="TextBox 24">
            <a:extLst>
              <a:ext uri="{FF2B5EF4-FFF2-40B4-BE49-F238E27FC236}">
                <a16:creationId xmlns:a16="http://schemas.microsoft.com/office/drawing/2014/main" id="{9F1FFB50-C2FD-D7BA-FDE7-113A0D98FAE9}"/>
              </a:ext>
            </a:extLst>
          </p:cNvPr>
          <p:cNvSpPr txBox="1"/>
          <p:nvPr/>
        </p:nvSpPr>
        <p:spPr>
          <a:xfrm>
            <a:off x="8382744" y="2522682"/>
            <a:ext cx="2950500" cy="10497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As suggestions to increase student engagement and motivation to learn.</a:t>
            </a:r>
            <a:endParaRPr kumimoji="0" lang="en-AU"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5AF10E39-FE8C-5B7D-FC32-4249D95BD314}"/>
              </a:ext>
            </a:extLst>
          </p:cNvPr>
          <p:cNvSpPr txBox="1"/>
          <p:nvPr/>
        </p:nvSpPr>
        <p:spPr>
          <a:xfrm>
            <a:off x="8016586" y="2461660"/>
            <a:ext cx="470000" cy="9727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3</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Rounded Corners 6">
            <a:extLst>
              <a:ext uri="{FF2B5EF4-FFF2-40B4-BE49-F238E27FC236}">
                <a16:creationId xmlns:a16="http://schemas.microsoft.com/office/drawing/2014/main" id="{BFDEB2F6-B557-0529-9EEF-FB3E817159EC}"/>
              </a:ext>
            </a:extLst>
          </p:cNvPr>
          <p:cNvSpPr/>
          <p:nvPr/>
        </p:nvSpPr>
        <p:spPr>
          <a:xfrm>
            <a:off x="5679399" y="3737434"/>
            <a:ext cx="4674374"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Freeform: Shape 9">
            <a:extLst>
              <a:ext uri="{FF2B5EF4-FFF2-40B4-BE49-F238E27FC236}">
                <a16:creationId xmlns:a16="http://schemas.microsoft.com/office/drawing/2014/main" id="{2BB89093-EAAC-E1F4-D390-0D5F896746FA}"/>
              </a:ext>
            </a:extLst>
          </p:cNvPr>
          <p:cNvSpPr/>
          <p:nvPr/>
        </p:nvSpPr>
        <p:spPr>
          <a:xfrm>
            <a:off x="5672998" y="4883948"/>
            <a:ext cx="4680775" cy="1127502"/>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E9A63C94-CEF6-439E-0F62-EAFE991B4ECB}"/>
              </a:ext>
            </a:extLst>
          </p:cNvPr>
          <p:cNvSpPr txBox="1"/>
          <p:nvPr/>
        </p:nvSpPr>
        <p:spPr>
          <a:xfrm>
            <a:off x="5755933" y="3846334"/>
            <a:ext cx="3335905" cy="671915"/>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crave the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belonging and curiosity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present in earlier years.</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32" name="TextBox 31">
            <a:extLst>
              <a:ext uri="{FF2B5EF4-FFF2-40B4-BE49-F238E27FC236}">
                <a16:creationId xmlns:a16="http://schemas.microsoft.com/office/drawing/2014/main" id="{E9D5CDB4-26B4-1815-F40D-78D76D3C4D11}"/>
              </a:ext>
            </a:extLst>
          </p:cNvPr>
          <p:cNvSpPr txBox="1"/>
          <p:nvPr/>
        </p:nvSpPr>
        <p:spPr>
          <a:xfrm>
            <a:off x="6081943" y="4890800"/>
            <a:ext cx="4271830" cy="1077218"/>
          </a:xfrm>
          <a:prstGeom prst="rect">
            <a:avLst/>
          </a:prstGeom>
          <a:noFill/>
        </p:spPr>
        <p:txBody>
          <a:bodyPr wrap="square" rtlCol="0">
            <a:spAutoFit/>
          </a:bodyPr>
          <a:lstStyle/>
          <a:p>
            <a:r>
              <a:rPr lang="en-AU" sz="1600">
                <a:solidFill>
                  <a:schemeClr val="bg1"/>
                </a:solidFill>
                <a:effectLst/>
              </a:rPr>
              <a:t>A strong undertone in student feedback includes added pressures, changes in ‘delivery’ and support mechanisms. This is particularly prevalent in relation to transition to high school.</a:t>
            </a:r>
          </a:p>
        </p:txBody>
      </p:sp>
      <p:sp>
        <p:nvSpPr>
          <p:cNvPr id="28" name="TextBox 27">
            <a:extLst>
              <a:ext uri="{FF2B5EF4-FFF2-40B4-BE49-F238E27FC236}">
                <a16:creationId xmlns:a16="http://schemas.microsoft.com/office/drawing/2014/main" id="{621BE149-1648-ADF3-2D67-57FA4E955827}"/>
              </a:ext>
            </a:extLst>
          </p:cNvPr>
          <p:cNvSpPr txBox="1"/>
          <p:nvPr/>
        </p:nvSpPr>
        <p:spPr>
          <a:xfrm>
            <a:off x="5704633" y="5099384"/>
            <a:ext cx="470000" cy="7647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5</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Freeform: Shape 32">
            <a:extLst>
              <a:ext uri="{FF2B5EF4-FFF2-40B4-BE49-F238E27FC236}">
                <a16:creationId xmlns:a16="http://schemas.microsoft.com/office/drawing/2014/main" id="{FF07AADB-D6A5-1BA9-7FF1-BE17F572B8EB}"/>
              </a:ext>
            </a:extLst>
          </p:cNvPr>
          <p:cNvSpPr/>
          <p:nvPr/>
        </p:nvSpPr>
        <p:spPr>
          <a:xfrm>
            <a:off x="2032309" y="4885955"/>
            <a:ext cx="3509479" cy="1126717"/>
          </a:xfrm>
          <a:custGeom>
            <a:avLst/>
            <a:gdLst>
              <a:gd name="connsiteX0" fmla="*/ 0 w 3495675"/>
              <a:gd name="connsiteY0" fmla="*/ 0 h 812336"/>
              <a:gd name="connsiteX1" fmla="*/ 3495675 w 3495675"/>
              <a:gd name="connsiteY1" fmla="*/ 0 h 812336"/>
              <a:gd name="connsiteX2" fmla="*/ 3495675 w 3495675"/>
              <a:gd name="connsiteY2" fmla="*/ 717078 h 812336"/>
              <a:gd name="connsiteX3" fmla="*/ 3400417 w 3495675"/>
              <a:gd name="connsiteY3" fmla="*/ 812336 h 812336"/>
              <a:gd name="connsiteX4" fmla="*/ 95258 w 3495675"/>
              <a:gd name="connsiteY4" fmla="*/ 812336 h 812336"/>
              <a:gd name="connsiteX5" fmla="*/ 0 w 3495675"/>
              <a:gd name="connsiteY5" fmla="*/ 717078 h 81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5675" h="812336">
                <a:moveTo>
                  <a:pt x="0" y="0"/>
                </a:moveTo>
                <a:lnTo>
                  <a:pt x="3495675" y="0"/>
                </a:lnTo>
                <a:lnTo>
                  <a:pt x="3495675" y="717078"/>
                </a:lnTo>
                <a:cubicBezTo>
                  <a:pt x="3495675" y="769688"/>
                  <a:pt x="3453027" y="812336"/>
                  <a:pt x="3400417" y="812336"/>
                </a:cubicBezTo>
                <a:lnTo>
                  <a:pt x="95258" y="812336"/>
                </a:lnTo>
                <a:cubicBezTo>
                  <a:pt x="42648" y="812336"/>
                  <a:pt x="0" y="769688"/>
                  <a:pt x="0" y="717078"/>
                </a:cubicBezTo>
                <a:close/>
              </a:path>
            </a:pathLst>
          </a:custGeom>
          <a:solidFill>
            <a:srgbClr val="077981"/>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C049500C-66B2-C67D-D2E1-BC36A14EA06D}"/>
              </a:ext>
            </a:extLst>
          </p:cNvPr>
          <p:cNvSpPr txBox="1"/>
          <p:nvPr/>
        </p:nvSpPr>
        <p:spPr>
          <a:xfrm>
            <a:off x="2551234" y="5027440"/>
            <a:ext cx="29828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00" cap="none" spc="0" normalizeH="0" baseline="0" noProof="0">
                <a:ln>
                  <a:noFill/>
                </a:ln>
                <a:solidFill>
                  <a:srgbClr val="FFFFFF"/>
                </a:solidFill>
                <a:effectLst/>
                <a:uLnTx/>
                <a:uFillTx/>
                <a:latin typeface="Calibri" panose="020F0502020204030204" pitchFamily="34" charset="0"/>
                <a:ea typeface="Yu Mincho" panose="02020400000000000000" pitchFamily="18" charset="-128"/>
                <a:cs typeface="Times New Roman" panose="02020603050405020304" pitchFamily="18" charset="0"/>
              </a:rPr>
              <a:t>Safety to take risks, to voice their thinking and opportunities to develop and demonstrate agency.</a:t>
            </a:r>
            <a:endParaRPr kumimoji="0" lang="en-AU"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Rounded Corners 31">
            <a:extLst>
              <a:ext uri="{FF2B5EF4-FFF2-40B4-BE49-F238E27FC236}">
                <a16:creationId xmlns:a16="http://schemas.microsoft.com/office/drawing/2014/main" id="{5558EC11-B55B-30F3-08D5-612F813870BB}"/>
              </a:ext>
            </a:extLst>
          </p:cNvPr>
          <p:cNvSpPr/>
          <p:nvPr/>
        </p:nvSpPr>
        <p:spPr>
          <a:xfrm>
            <a:off x="2039712" y="3737595"/>
            <a:ext cx="3495675" cy="2268000"/>
          </a:xfrm>
          <a:prstGeom prst="roundRect">
            <a:avLst>
              <a:gd name="adj" fmla="val 4167"/>
            </a:avLst>
          </a:prstGeom>
          <a:noFill/>
          <a:ln w="15875">
            <a:solidFill>
              <a:srgbClr val="0779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4CB0B5D4-054F-9B30-E401-6CF52BA44782}"/>
              </a:ext>
            </a:extLst>
          </p:cNvPr>
          <p:cNvSpPr txBox="1"/>
          <p:nvPr/>
        </p:nvSpPr>
        <p:spPr>
          <a:xfrm>
            <a:off x="2139849" y="3837582"/>
            <a:ext cx="2701289" cy="968278"/>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Students all want to have </a:t>
            </a:r>
            <a:r>
              <a:rPr kumimoji="0" lang="en-US" sz="1800" b="1"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agency in learning </a:t>
            </a:r>
            <a:r>
              <a:rPr kumimoji="0" lang="en-US"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rPr>
              <a:t>and the confidence to participate.</a:t>
            </a:r>
            <a:endParaRPr kumimoji="0" lang="en-AU" sz="1800" b="0" i="0" u="none" strike="noStrike" kern="100" cap="none" spc="0" normalizeH="0" baseline="0" noProof="0">
              <a:ln>
                <a:noFill/>
              </a:ln>
              <a:solidFill>
                <a:srgbClr val="000000"/>
              </a:solidFill>
              <a:effectLst/>
              <a:uLnTx/>
              <a:uFillTx/>
              <a:latin typeface="Calibri" panose="020F0502020204030204" pitchFamily="34" charset="0"/>
              <a:ea typeface="Yu Mincho" panose="02020400000000000000" pitchFamily="18" charset="-128"/>
              <a:cs typeface="Times New Roman" panose="02020603050405020304" pitchFamily="18" charset="0"/>
            </a:endParaRPr>
          </a:p>
        </p:txBody>
      </p:sp>
      <p:sp>
        <p:nvSpPr>
          <p:cNvPr id="35" name="TextBox 34">
            <a:extLst>
              <a:ext uri="{FF2B5EF4-FFF2-40B4-BE49-F238E27FC236}">
                <a16:creationId xmlns:a16="http://schemas.microsoft.com/office/drawing/2014/main" id="{B5203183-A796-5D0E-ABC5-ED63E919881E}"/>
              </a:ext>
            </a:extLst>
          </p:cNvPr>
          <p:cNvSpPr txBox="1"/>
          <p:nvPr/>
        </p:nvSpPr>
        <p:spPr>
          <a:xfrm>
            <a:off x="2117127" y="5023593"/>
            <a:ext cx="470000" cy="9237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Calibri" panose="020F0502020204030204"/>
                <a:ea typeface="+mn-ea"/>
                <a:cs typeface="+mn-cs"/>
              </a:rPr>
              <a:t>4</a:t>
            </a:r>
            <a:endParaRPr kumimoji="0" lang="en-AU" sz="4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2DFC2D14-BD1A-F912-BB2A-B0B0AC8E24F0}"/>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Square Holes</a:t>
            </a:r>
            <a:r>
              <a:rPr kumimoji="0" lang="en-AU" sz="1100" b="0" i="0" u="none" strike="noStrike" kern="1200" cap="none" spc="0" normalizeH="0" baseline="0" noProof="0" dirty="0">
                <a:ln>
                  <a:noFill/>
                </a:ln>
                <a:solidFill>
                  <a:schemeClr val="bg1">
                    <a:lumMod val="50000"/>
                  </a:schemeClr>
                </a:solidFill>
                <a:effectLst/>
                <a:uLnTx/>
                <a:uFillTx/>
                <a:latin typeface="Calibri" panose="020F0502020204030204"/>
                <a:ea typeface="+mn-ea"/>
                <a:cs typeface="+mn-cs"/>
              </a:rPr>
              <a:t> (2022)</a:t>
            </a:r>
          </a:p>
        </p:txBody>
      </p:sp>
      <p:grpSp>
        <p:nvGrpSpPr>
          <p:cNvPr id="42" name="Group 41">
            <a:extLst>
              <a:ext uri="{FF2B5EF4-FFF2-40B4-BE49-F238E27FC236}">
                <a16:creationId xmlns:a16="http://schemas.microsoft.com/office/drawing/2014/main" id="{668C0715-CDB8-797D-1520-356AC836F8D3}"/>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22D90A24-D251-AF10-5A69-E24C5667BE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41" name="Content Placeholder 6">
              <a:extLst>
                <a:ext uri="{FF2B5EF4-FFF2-40B4-BE49-F238E27FC236}">
                  <a16:creationId xmlns:a16="http://schemas.microsoft.com/office/drawing/2014/main" id="{F0516C7D-8D4A-3C41-7421-C80FFD31EAE8}"/>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6</a:t>
              </a:r>
            </a:p>
          </p:txBody>
        </p:sp>
      </p:grpSp>
      <p:pic>
        <p:nvPicPr>
          <p:cNvPr id="44" name="Picture 43" descr="A blue and black circle with a black background&#10;&#10;Description automatically generated">
            <a:extLst>
              <a:ext uri="{FF2B5EF4-FFF2-40B4-BE49-F238E27FC236}">
                <a16:creationId xmlns:a16="http://schemas.microsoft.com/office/drawing/2014/main" id="{08136844-8A81-8467-C9E3-B86686FBF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8238" y="1617009"/>
            <a:ext cx="566093" cy="566093"/>
          </a:xfrm>
          <a:prstGeom prst="rect">
            <a:avLst/>
          </a:prstGeom>
        </p:spPr>
      </p:pic>
      <p:pic>
        <p:nvPicPr>
          <p:cNvPr id="46" name="Picture 45" descr="A group of people with a question mark and speech bubbles&#10;&#10;Description automatically generated">
            <a:extLst>
              <a:ext uri="{FF2B5EF4-FFF2-40B4-BE49-F238E27FC236}">
                <a16:creationId xmlns:a16="http://schemas.microsoft.com/office/drawing/2014/main" id="{767A8986-0ACF-0D0C-333D-964948E438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66359" y="1617009"/>
            <a:ext cx="463167" cy="566093"/>
          </a:xfrm>
          <a:prstGeom prst="rect">
            <a:avLst/>
          </a:prstGeom>
        </p:spPr>
      </p:pic>
      <p:pic>
        <p:nvPicPr>
          <p:cNvPr id="48" name="Picture 47" descr="A heart with a group of people in it&#10;&#10;Description automatically generated">
            <a:extLst>
              <a:ext uri="{FF2B5EF4-FFF2-40B4-BE49-F238E27FC236}">
                <a16:creationId xmlns:a16="http://schemas.microsoft.com/office/drawing/2014/main" id="{872C7036-9BD2-4607-E1F0-EBB4EF46BF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70374" y="1617009"/>
            <a:ext cx="626133" cy="566093"/>
          </a:xfrm>
          <a:prstGeom prst="rect">
            <a:avLst/>
          </a:prstGeom>
        </p:spPr>
      </p:pic>
      <p:pic>
        <p:nvPicPr>
          <p:cNvPr id="50" name="Picture 49" descr="A blue line art of a megaphone&#10;&#10;Description automatically generated">
            <a:extLst>
              <a:ext uri="{FF2B5EF4-FFF2-40B4-BE49-F238E27FC236}">
                <a16:creationId xmlns:a16="http://schemas.microsoft.com/office/drawing/2014/main" id="{DC070386-6397-CA2D-5E25-2EC55AD6A2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08288" y="4058172"/>
            <a:ext cx="647597" cy="502840"/>
          </a:xfrm>
          <a:prstGeom prst="rect">
            <a:avLst/>
          </a:prstGeom>
        </p:spPr>
      </p:pic>
      <p:pic>
        <p:nvPicPr>
          <p:cNvPr id="52" name="Picture 51" descr="A group of blue speech bubbles with a person with question marks above them&#10;&#10;Description automatically generated">
            <a:extLst>
              <a:ext uri="{FF2B5EF4-FFF2-40B4-BE49-F238E27FC236}">
                <a16:creationId xmlns:a16="http://schemas.microsoft.com/office/drawing/2014/main" id="{1386BB40-FA99-DB26-CAC7-9453762B39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08155" y="4058172"/>
            <a:ext cx="600402" cy="566093"/>
          </a:xfrm>
          <a:prstGeom prst="rect">
            <a:avLst/>
          </a:prstGeom>
        </p:spPr>
      </p:pic>
    </p:spTree>
    <p:extLst>
      <p:ext uri="{BB962C8B-B14F-4D97-AF65-F5344CB8AC3E}">
        <p14:creationId xmlns:p14="http://schemas.microsoft.com/office/powerpoint/2010/main" val="3410966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8" cy="702391"/>
          </a:xfrm>
        </p:spPr>
        <p:txBody>
          <a:bodyPr lIns="0" tIns="0" rIns="0" bIns="0" anchor="t" anchorCtr="0">
            <a:normAutofit/>
          </a:bodyPr>
          <a:lstStyle/>
          <a:p>
            <a:r>
              <a:rPr lang="en-US" sz="3600">
                <a:solidFill>
                  <a:schemeClr val="accent1"/>
                </a:solidFill>
              </a:rPr>
              <a:t>2.1 </a:t>
            </a:r>
            <a:r>
              <a:rPr lang="en-US" sz="3600" b="1">
                <a:solidFill>
                  <a:srgbClr val="A1DDD9"/>
                </a:solidFill>
              </a:rPr>
              <a:t>|</a:t>
            </a:r>
            <a:r>
              <a:rPr lang="en-US" sz="3600">
                <a:solidFill>
                  <a:schemeClr val="accent1"/>
                </a:solidFill>
              </a:rPr>
              <a:t> </a:t>
            </a:r>
            <a:r>
              <a:rPr lang="en-US" sz="3600" b="1">
                <a:solidFill>
                  <a:srgbClr val="077981"/>
                </a:solidFill>
                <a:latin typeface="+mn-lt"/>
              </a:rPr>
              <a:t>The voices of our learners</a:t>
            </a:r>
            <a:endParaRPr lang="en-AU" sz="3600" b="1">
              <a:solidFill>
                <a:srgbClr val="077981"/>
              </a:solidFill>
              <a:latin typeface="+mn-lt"/>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032523" cy="4277200"/>
          </a:xfrm>
        </p:spPr>
        <p:txBody>
          <a:bodyPr lIns="0" tIns="0" rIns="0" bIns="0">
            <a:noAutofit/>
          </a:bodyPr>
          <a:lstStyle/>
          <a:p>
            <a:r>
              <a:rPr lang="en-AU"/>
              <a:t>What might </a:t>
            </a:r>
            <a:r>
              <a:rPr lang="en-AU" b="1"/>
              <a:t>our</a:t>
            </a:r>
            <a:r>
              <a:rPr lang="en-AU"/>
              <a:t> learners say about </a:t>
            </a:r>
            <a:r>
              <a:rPr lang="en-AU">
                <a:solidFill>
                  <a:srgbClr val="000000"/>
                </a:solidFill>
                <a:effectLst/>
              </a:rPr>
              <a:t>how they want to experience learning for it to be most effective for them?</a:t>
            </a:r>
          </a:p>
          <a:p>
            <a:pPr>
              <a:lnSpc>
                <a:spcPct val="100000"/>
              </a:lnSpc>
              <a:spcBef>
                <a:spcPts val="0"/>
              </a:spcBef>
              <a:spcAft>
                <a:spcPts val="500"/>
              </a:spcAft>
            </a:pPr>
            <a:r>
              <a:rPr lang="en-AU"/>
              <a:t>How do we know that?</a:t>
            </a:r>
            <a:endParaRPr lang="en-AU">
              <a:ea typeface="Calibri"/>
              <a:cs typeface="Calibri"/>
            </a:endParaRP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23</a:t>
            </a:fld>
            <a:endParaRPr lang="en-US"/>
          </a:p>
        </p:txBody>
      </p:sp>
      <p:pic>
        <p:nvPicPr>
          <p:cNvPr id="5" name="Picture 4">
            <a:extLst>
              <a:ext uri="{FF2B5EF4-FFF2-40B4-BE49-F238E27FC236}">
                <a16:creationId xmlns:a16="http://schemas.microsoft.com/office/drawing/2014/main" id="{934410A4-9D68-889E-F92F-028CC14E98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01255" y="1260001"/>
            <a:ext cx="2296062" cy="323999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6218D943-6B7D-3B37-98ED-DBC34F8175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13" name="TextBox 12">
            <a:extLst>
              <a:ext uri="{FF2B5EF4-FFF2-40B4-BE49-F238E27FC236}">
                <a16:creationId xmlns:a16="http://schemas.microsoft.com/office/drawing/2014/main" id="{5A465861-B1FD-65D1-0806-79AA8B7AD410}"/>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6</a:t>
            </a:r>
          </a:p>
        </p:txBody>
      </p:sp>
    </p:spTree>
    <p:extLst>
      <p:ext uri="{BB962C8B-B14F-4D97-AF65-F5344CB8AC3E}">
        <p14:creationId xmlns:p14="http://schemas.microsoft.com/office/powerpoint/2010/main" val="1414634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925348" cy="559595"/>
          </a:xfrm>
        </p:spPr>
        <p:txBody>
          <a:bodyPr lIns="0" tIns="0" rIns="0" bIns="0" anchor="t" anchorCtr="0">
            <a:normAutofit/>
          </a:bodyPr>
          <a:lstStyle/>
          <a:p>
            <a:r>
              <a:rPr lang="en-US" sz="3600">
                <a:solidFill>
                  <a:schemeClr val="accent1"/>
                </a:solidFill>
              </a:rPr>
              <a:t>2.2 </a:t>
            </a:r>
            <a:r>
              <a:rPr lang="en-US" sz="3600" b="1">
                <a:solidFill>
                  <a:srgbClr val="A1DDD9"/>
                </a:solidFill>
              </a:rPr>
              <a:t>|</a:t>
            </a:r>
            <a:r>
              <a:rPr lang="en-US" sz="3600">
                <a:solidFill>
                  <a:schemeClr val="accent1"/>
                </a:solidFill>
              </a:rPr>
              <a:t> </a:t>
            </a:r>
            <a:r>
              <a:rPr lang="en-US" sz="3600" b="1">
                <a:solidFill>
                  <a:srgbClr val="077981"/>
                </a:solidFill>
                <a:latin typeface="+mn-lt"/>
              </a:rPr>
              <a:t>The aspirations of my learners</a:t>
            </a:r>
            <a:endParaRPr lang="en-AU" sz="3600" b="1">
              <a:solidFill>
                <a:srgbClr val="077981"/>
              </a:solidFill>
              <a:latin typeface="+mn-lt"/>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069826" cy="4277200"/>
          </a:xfrm>
        </p:spPr>
        <p:txBody>
          <a:bodyPr lIns="0" tIns="0" rIns="0" bIns="0">
            <a:noAutofit/>
          </a:bodyPr>
          <a:lstStyle/>
          <a:p>
            <a:pPr>
              <a:lnSpc>
                <a:spcPct val="100000"/>
              </a:lnSpc>
              <a:spcBef>
                <a:spcPts val="0"/>
              </a:spcBef>
              <a:spcAft>
                <a:spcPts val="500"/>
              </a:spcAft>
            </a:pPr>
            <a:r>
              <a:rPr lang="en-AU"/>
              <a:t>How might we gain insight into the aspirations of our learners this year? </a:t>
            </a:r>
          </a:p>
          <a:p>
            <a:pPr>
              <a:lnSpc>
                <a:spcPct val="100000"/>
              </a:lnSpc>
              <a:spcBef>
                <a:spcPts val="0"/>
              </a:spcBef>
              <a:spcAft>
                <a:spcPts val="500"/>
              </a:spcAft>
            </a:pPr>
            <a:r>
              <a:rPr lang="en-AU"/>
              <a:t>How might we capture their perceptions of themselves as learners? </a:t>
            </a:r>
          </a:p>
          <a:p>
            <a:pPr>
              <a:lnSpc>
                <a:spcPct val="100000"/>
              </a:lnSpc>
              <a:spcBef>
                <a:spcPts val="0"/>
              </a:spcBef>
              <a:spcAft>
                <a:spcPts val="500"/>
              </a:spcAft>
            </a:pPr>
            <a:r>
              <a:rPr lang="en-AU"/>
              <a:t>How might we incorporate these insights into the choices we make in our learning design? </a:t>
            </a:r>
          </a:p>
        </p:txBody>
      </p:sp>
      <p:sp>
        <p:nvSpPr>
          <p:cNvPr id="4" name="Slide Number Placeholder 3">
            <a:extLst>
              <a:ext uri="{FF2B5EF4-FFF2-40B4-BE49-F238E27FC236}">
                <a16:creationId xmlns:a16="http://schemas.microsoft.com/office/drawing/2014/main" id="{A64E47A2-DE26-E2F1-1A37-895D76AD0437}"/>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24</a:t>
            </a:fld>
            <a:endParaRPr lang="en-US"/>
          </a:p>
        </p:txBody>
      </p:sp>
      <p:pic>
        <p:nvPicPr>
          <p:cNvPr id="5" name="Picture 4">
            <a:extLst>
              <a:ext uri="{FF2B5EF4-FFF2-40B4-BE49-F238E27FC236}">
                <a16:creationId xmlns:a16="http://schemas.microsoft.com/office/drawing/2014/main" id="{28D320F1-233B-B92A-F94A-BABCF1BD87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01255" y="1260001"/>
            <a:ext cx="2296061" cy="3239998"/>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oup of people with speech bubbles&#10;&#10;Description automatically generated">
            <a:extLst>
              <a:ext uri="{FF2B5EF4-FFF2-40B4-BE49-F238E27FC236}">
                <a16:creationId xmlns:a16="http://schemas.microsoft.com/office/drawing/2014/main" id="{E8E4969F-65E2-E23A-9706-EFD035FD4B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347507"/>
            <a:ext cx="578418" cy="837709"/>
          </a:xfrm>
          <a:prstGeom prst="rect">
            <a:avLst/>
          </a:prstGeom>
        </p:spPr>
      </p:pic>
      <p:grpSp>
        <p:nvGrpSpPr>
          <p:cNvPr id="8" name="Group 7">
            <a:extLst>
              <a:ext uri="{FF2B5EF4-FFF2-40B4-BE49-F238E27FC236}">
                <a16:creationId xmlns:a16="http://schemas.microsoft.com/office/drawing/2014/main" id="{B16F813E-4BE6-E981-4CFD-81D0906A858A}"/>
              </a:ext>
            </a:extLst>
          </p:cNvPr>
          <p:cNvGrpSpPr/>
          <p:nvPr/>
        </p:nvGrpSpPr>
        <p:grpSpPr>
          <a:xfrm>
            <a:off x="11180189" y="545258"/>
            <a:ext cx="465158" cy="653197"/>
            <a:chOff x="11180189" y="545258"/>
            <a:chExt cx="465158" cy="653197"/>
          </a:xfrm>
        </p:grpSpPr>
        <p:pic>
          <p:nvPicPr>
            <p:cNvPr id="9" name="Picture 8" descr="A black and blue rectangle with a corner&#10;&#10;Description automatically generated">
              <a:extLst>
                <a:ext uri="{FF2B5EF4-FFF2-40B4-BE49-F238E27FC236}">
                  <a16:creationId xmlns:a16="http://schemas.microsoft.com/office/drawing/2014/main" id="{90F549BA-8D7F-F90B-1C7D-0B96391288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83B7C5BB-CDD8-7B3A-22E0-A770853F2A6D}"/>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7</a:t>
              </a:r>
            </a:p>
          </p:txBody>
        </p:sp>
      </p:grpSp>
    </p:spTree>
    <p:extLst>
      <p:ext uri="{BB962C8B-B14F-4D97-AF65-F5344CB8AC3E}">
        <p14:creationId xmlns:p14="http://schemas.microsoft.com/office/powerpoint/2010/main" val="2505259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0">
            <a:extLst>
              <a:ext uri="{FF2B5EF4-FFF2-40B4-BE49-F238E27FC236}">
                <a16:creationId xmlns:a16="http://schemas.microsoft.com/office/drawing/2014/main" id="{B03EB319-478C-BDDF-7ABA-35920030A819}"/>
              </a:ext>
            </a:extLst>
          </p:cNvPr>
          <p:cNvSpPr>
            <a:spLocks noGrp="1"/>
          </p:cNvSpPr>
          <p:nvPr>
            <p:ph idx="1"/>
          </p:nvPr>
        </p:nvSpPr>
        <p:spPr>
          <a:xfrm>
            <a:off x="3006237" y="1260000"/>
            <a:ext cx="8639110" cy="4925788"/>
          </a:xfrm>
        </p:spPr>
        <p:txBody>
          <a:bodyPr>
            <a:normAutofit fontScale="92500" lnSpcReduction="20000"/>
          </a:bodyPr>
          <a:lstStyle/>
          <a:p>
            <a:pPr marL="0" indent="0">
              <a:buNone/>
            </a:pPr>
            <a:r>
              <a:rPr lang="en-AU" sz="1900" b="1">
                <a:solidFill>
                  <a:srgbClr val="00295B"/>
                </a:solidFill>
              </a:rPr>
              <a:t>Purpose-driven, data-informed </a:t>
            </a:r>
          </a:p>
          <a:p>
            <a:pPr marL="0" indent="0">
              <a:lnSpc>
                <a:spcPct val="110000"/>
              </a:lnSpc>
              <a:buNone/>
            </a:pPr>
            <a:r>
              <a:rPr lang="en-AU" sz="1700"/>
              <a:t>The first big choice is to be a purpose-driven, data-informed education system. Being purpose-driven, </a:t>
            </a:r>
            <a:br>
              <a:rPr lang="en-AU" sz="1700"/>
            </a:br>
            <a:r>
              <a:rPr lang="en-AU" sz="1700"/>
              <a:t>we keep children and young people at the centre when we make decisions and deeply consider what improvement looks like as we work towards our purpose. Data informs us, learner outcomes define us.</a:t>
            </a:r>
          </a:p>
          <a:p>
            <a:pPr marL="0" indent="0">
              <a:buNone/>
            </a:pPr>
            <a:r>
              <a:rPr lang="en-AU" sz="1100">
                <a:solidFill>
                  <a:schemeClr val="accent2"/>
                </a:solidFill>
              </a:rPr>
              <a:t>………………………………………………………………………………………………………………………………………………………………………………………………………………………………........................................</a:t>
            </a:r>
          </a:p>
          <a:p>
            <a:pPr marL="0" indent="0">
              <a:buNone/>
            </a:pPr>
            <a:r>
              <a:rPr lang="en-AU" sz="1900" b="1">
                <a:solidFill>
                  <a:srgbClr val="00295B"/>
                </a:solidFill>
              </a:rPr>
              <a:t>Areas of impact </a:t>
            </a:r>
          </a:p>
          <a:p>
            <a:pPr marL="0" indent="0">
              <a:lnSpc>
                <a:spcPct val="120000"/>
              </a:lnSpc>
              <a:buNone/>
            </a:pPr>
            <a:r>
              <a:rPr lang="en-AU" sz="1700"/>
              <a:t>The second big choice is to define our areas of impact. We can do anything, but we can’t do everything, so we have made choices as a system based on evidence about what makes the biggest difference to students’ learning and lives. Because context matters, schools will identify their focus within these choices. As schools work on their focus area of impact/domain(s) they will open up opportunities to intentionally pursue other areas over time. </a:t>
            </a:r>
          </a:p>
          <a:p>
            <a:pPr marL="0" indent="0">
              <a:buNone/>
            </a:pPr>
            <a:r>
              <a:rPr lang="en-AU" sz="1100">
                <a:solidFill>
                  <a:schemeClr val="accent2"/>
                </a:solidFill>
              </a:rPr>
              <a:t>………………………………………………………………………………………………………………………………………………………………………………………………………………………………........................................</a:t>
            </a:r>
          </a:p>
          <a:p>
            <a:pPr marL="0" indent="0">
              <a:buNone/>
            </a:pPr>
            <a:r>
              <a:rPr lang="en-AU" sz="1900" b="1">
                <a:solidFill>
                  <a:srgbClr val="00295B"/>
                </a:solidFill>
              </a:rPr>
              <a:t>The SA Curriculum for public education</a:t>
            </a:r>
          </a:p>
          <a:p>
            <a:pPr marL="0" indent="0">
              <a:lnSpc>
                <a:spcPct val="110000"/>
              </a:lnSpc>
              <a:buNone/>
            </a:pPr>
            <a:r>
              <a:rPr lang="en-AU" sz="1700"/>
              <a:t>The third big choice is to ensure the curriculum aligns with our purpose and areas of impact. The SA Curriculum</a:t>
            </a:r>
            <a:r>
              <a:rPr lang="en-AU" sz="1500"/>
              <a:t>*</a:t>
            </a:r>
            <a:r>
              <a:rPr lang="en-AU" sz="1700"/>
              <a:t> will help guide teachers on what to focus on and emphasise as they intentionally design learning that develops dispositions, capabilities and knowledge to support our children and young people to learn and thrive.</a:t>
            </a:r>
          </a:p>
          <a:p>
            <a:pPr marL="0" indent="0">
              <a:buNone/>
            </a:pPr>
            <a:r>
              <a:rPr lang="en-AU" sz="1500"/>
              <a:t>* The SA Curriculum is an adaptation of the Australian Curriculum version 9.0.</a:t>
            </a: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25</a:t>
            </a:fld>
            <a:endParaRPr lang="en-US"/>
          </a:p>
        </p:txBody>
      </p:sp>
      <p:pic>
        <p:nvPicPr>
          <p:cNvPr id="14" name="Picture 13" descr="A colorful stripes on a black background&#10;&#10;Description automatically generated">
            <a:extLst>
              <a:ext uri="{FF2B5EF4-FFF2-40B4-BE49-F238E27FC236}">
                <a16:creationId xmlns:a16="http://schemas.microsoft.com/office/drawing/2014/main" id="{1B746B5D-42D6-0E5C-AC6B-7AA034E72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00" y="1260000"/>
            <a:ext cx="2090192" cy="873513"/>
          </a:xfrm>
          <a:prstGeom prst="rect">
            <a:avLst/>
          </a:prstGeom>
        </p:spPr>
      </p:pic>
      <p:pic>
        <p:nvPicPr>
          <p:cNvPr id="16" name="Picture 15" descr="A diagram of a diagram&#10;&#10;Description automatically generated with medium confidence">
            <a:extLst>
              <a:ext uri="{FF2B5EF4-FFF2-40B4-BE49-F238E27FC236}">
                <a16:creationId xmlns:a16="http://schemas.microsoft.com/office/drawing/2014/main" id="{E9DA92D7-7452-E047-C756-2397D80D47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00" y="2585175"/>
            <a:ext cx="2090192" cy="1469343"/>
          </a:xfrm>
          <a:prstGeom prst="rect">
            <a:avLst/>
          </a:prstGeom>
        </p:spPr>
      </p:pic>
      <p:pic>
        <p:nvPicPr>
          <p:cNvPr id="18" name="Picture 17" descr="A diagram of a child's understanding&#10;&#10;Description automatically generated">
            <a:extLst>
              <a:ext uri="{FF2B5EF4-FFF2-40B4-BE49-F238E27FC236}">
                <a16:creationId xmlns:a16="http://schemas.microsoft.com/office/drawing/2014/main" id="{4D9012A3-ECFF-07C6-8D62-5C592C544B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28" y="4419328"/>
            <a:ext cx="2205664" cy="1512455"/>
          </a:xfrm>
          <a:prstGeom prst="rect">
            <a:avLst/>
          </a:prstGeom>
        </p:spPr>
      </p:pic>
      <p:grpSp>
        <p:nvGrpSpPr>
          <p:cNvPr id="4" name="Group 3">
            <a:extLst>
              <a:ext uri="{FF2B5EF4-FFF2-40B4-BE49-F238E27FC236}">
                <a16:creationId xmlns:a16="http://schemas.microsoft.com/office/drawing/2014/main" id="{034449A9-BBB0-BF7C-82D9-74051E7A5447}"/>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7DB43E2B-D35A-3E2C-3DB6-34EBC2F978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253D5998-A865-61C8-84B7-82A3DDFAC827}"/>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8</a:t>
              </a:r>
            </a:p>
          </p:txBody>
        </p:sp>
      </p:grpSp>
    </p:spTree>
    <p:extLst>
      <p:ext uri="{BB962C8B-B14F-4D97-AF65-F5344CB8AC3E}">
        <p14:creationId xmlns:p14="http://schemas.microsoft.com/office/powerpoint/2010/main" val="2145933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1: Purpose-driven, data-informed</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26</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pic>
        <p:nvPicPr>
          <p:cNvPr id="12" name="Picture 11" descr="A computer screen with a play button&#10;&#10;Description automatically generated">
            <a:extLst>
              <a:ext uri="{FF2B5EF4-FFF2-40B4-BE49-F238E27FC236}">
                <a16:creationId xmlns:a16="http://schemas.microsoft.com/office/drawing/2014/main" id="{ABBD0A06-9621-4393-176E-DD1D138B03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
        <p:nvSpPr>
          <p:cNvPr id="13" name="TextBox 12">
            <a:extLst>
              <a:ext uri="{FF2B5EF4-FFF2-40B4-BE49-F238E27FC236}">
                <a16:creationId xmlns:a16="http://schemas.microsoft.com/office/drawing/2014/main" id="{257C9E21-831C-57E3-967F-0384B28701A1}"/>
              </a:ext>
            </a:extLst>
          </p:cNvPr>
          <p:cNvSpPr txBox="1"/>
          <p:nvPr/>
        </p:nvSpPr>
        <p:spPr>
          <a:xfrm>
            <a:off x="7426960" y="6376996"/>
            <a:ext cx="4038138" cy="261610"/>
          </a:xfrm>
          <a:prstGeom prst="rect">
            <a:avLst/>
          </a:prstGeom>
          <a:noFill/>
          <a:ln>
            <a:noFill/>
          </a:ln>
        </p:spPr>
        <p:txBody>
          <a:bodyPr wrap="square" rtlCol="0">
            <a:spAutoFit/>
          </a:bodyPr>
          <a:lstStyle/>
          <a:p>
            <a:pPr algn="r">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a:t>
            </a:r>
          </a:p>
        </p:txBody>
      </p:sp>
    </p:spTree>
    <p:extLst>
      <p:ext uri="{BB962C8B-B14F-4D97-AF65-F5344CB8AC3E}">
        <p14:creationId xmlns:p14="http://schemas.microsoft.com/office/powerpoint/2010/main" val="3095958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2: Areas of impact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27</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15006"/>
            <a:ext cx="8702676" cy="4351338"/>
          </a:xfrm>
          <a:prstGeom prst="rect">
            <a:avLst/>
          </a:prstGeom>
        </p:spPr>
      </p:pic>
      <p:sp>
        <p:nvSpPr>
          <p:cNvPr id="3" name="TextBox 2">
            <a:extLst>
              <a:ext uri="{FF2B5EF4-FFF2-40B4-BE49-F238E27FC236}">
                <a16:creationId xmlns:a16="http://schemas.microsoft.com/office/drawing/2014/main" id="{D42B3933-CEBA-5481-7668-5777F662CC76}"/>
              </a:ext>
            </a:extLst>
          </p:cNvPr>
          <p:cNvSpPr txBox="1"/>
          <p:nvPr/>
        </p:nvSpPr>
        <p:spPr>
          <a:xfrm>
            <a:off x="7660640" y="6376996"/>
            <a:ext cx="3804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2024a</a:t>
            </a:r>
          </a:p>
        </p:txBody>
      </p:sp>
      <p:pic>
        <p:nvPicPr>
          <p:cNvPr id="4" name="Picture 3" descr="A computer screen with a play button&#10;&#10;Description automatically generated">
            <a:extLst>
              <a:ext uri="{FF2B5EF4-FFF2-40B4-BE49-F238E27FC236}">
                <a16:creationId xmlns:a16="http://schemas.microsoft.com/office/drawing/2014/main" id="{4BC0E68B-C6A1-D825-B304-6C4067672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1370380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Choice 3: SA Curriculum for public education</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28</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stretch>
            <a:fillRect/>
          </a:stretch>
        </p:blipFill>
        <p:spPr>
          <a:xfrm>
            <a:off x="1744662" y="1406214"/>
            <a:ext cx="8702676" cy="4351338"/>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2024b</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639025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29</a:t>
            </a:fld>
            <a:endParaRPr lang="en-US"/>
          </a:p>
        </p:txBody>
      </p:sp>
      <p:sp>
        <p:nvSpPr>
          <p:cNvPr id="5" name="Content Placeholder 6">
            <a:extLst>
              <a:ext uri="{FF2B5EF4-FFF2-40B4-BE49-F238E27FC236}">
                <a16:creationId xmlns:a16="http://schemas.microsoft.com/office/drawing/2014/main" id="{5DFCF6C3-7615-FA1B-FD8D-2C1BF38D702F}"/>
              </a:ext>
            </a:extLst>
          </p:cNvPr>
          <p:cNvSpPr txBox="1">
            <a:spLocks/>
          </p:cNvSpPr>
          <p:nvPr/>
        </p:nvSpPr>
        <p:spPr>
          <a:xfrm>
            <a:off x="719999" y="1260001"/>
            <a:ext cx="10925347" cy="506523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AU" dirty="0">
                <a:solidFill>
                  <a:srgbClr val="000000"/>
                </a:solidFill>
                <a:effectLst/>
              </a:rPr>
              <a:t>Why is it important to be purpose-driven and data-informed?</a:t>
            </a:r>
          </a:p>
          <a:p>
            <a:pPr>
              <a:spcBef>
                <a:spcPts val="500"/>
              </a:spcBef>
            </a:pPr>
            <a:r>
              <a:rPr lang="en-AU" dirty="0">
                <a:solidFill>
                  <a:srgbClr val="000000"/>
                </a:solidFill>
                <a:effectLst/>
              </a:rPr>
              <a:t>What do we see as the difference between being ‘purpose-driven </a:t>
            </a:r>
            <a:br>
              <a:rPr lang="en-AU" dirty="0">
                <a:solidFill>
                  <a:srgbClr val="000000"/>
                </a:solidFill>
                <a:effectLst/>
              </a:rPr>
            </a:br>
            <a:r>
              <a:rPr lang="en-AU" dirty="0">
                <a:solidFill>
                  <a:srgbClr val="000000"/>
                </a:solidFill>
                <a:effectLst/>
              </a:rPr>
              <a:t>and data-informed’ rather than ‘data-driven’? </a:t>
            </a:r>
          </a:p>
          <a:p>
            <a:pPr>
              <a:spcBef>
                <a:spcPts val="500"/>
              </a:spcBef>
            </a:pPr>
            <a:r>
              <a:rPr lang="en-AU" dirty="0">
                <a:solidFill>
                  <a:srgbClr val="000000"/>
                </a:solidFill>
                <a:effectLst/>
              </a:rPr>
              <a:t>Being</a:t>
            </a:r>
            <a:r>
              <a:rPr lang="en-AU" b="1" dirty="0">
                <a:solidFill>
                  <a:srgbClr val="000000"/>
                </a:solidFill>
                <a:effectLst/>
              </a:rPr>
              <a:t> purpose-driven </a:t>
            </a:r>
            <a:r>
              <a:rPr lang="en-AU" dirty="0">
                <a:solidFill>
                  <a:srgbClr val="000000"/>
                </a:solidFill>
                <a:effectLst/>
              </a:rPr>
              <a:t>and </a:t>
            </a:r>
            <a:r>
              <a:rPr lang="en-AU" b="1" dirty="0">
                <a:solidFill>
                  <a:srgbClr val="000000"/>
                </a:solidFill>
                <a:effectLst/>
              </a:rPr>
              <a:t>data-informed</a:t>
            </a:r>
            <a:r>
              <a:rPr lang="en-AU" dirty="0">
                <a:solidFill>
                  <a:srgbClr val="000000"/>
                </a:solidFill>
                <a:effectLst/>
              </a:rPr>
              <a:t> guides us to think beyond standardised measures. Why does this matter for us and our learners?</a:t>
            </a:r>
          </a:p>
          <a:p>
            <a:pPr marL="0" indent="0">
              <a:spcBef>
                <a:spcPts val="500"/>
              </a:spcBef>
              <a:buNone/>
            </a:pPr>
            <a:endParaRPr lang="en-AU" dirty="0">
              <a:solidFill>
                <a:srgbClr val="000000"/>
              </a:solidFill>
              <a:effectLst/>
            </a:endParaRPr>
          </a:p>
        </p:txBody>
      </p:sp>
      <p:pic>
        <p:nvPicPr>
          <p:cNvPr id="3" name="Picture 2" descr="A group of people with speech bubbles&#10;&#10;Description automatically generated">
            <a:extLst>
              <a:ext uri="{FF2B5EF4-FFF2-40B4-BE49-F238E27FC236}">
                <a16:creationId xmlns:a16="http://schemas.microsoft.com/office/drawing/2014/main" id="{E73EA6F9-60F6-4412-A3F4-3307F2833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7AAD9ED1-7176-9EC2-3D10-0AAACEC10AB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849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2.3 </a:t>
            </a:r>
            <a:r>
              <a:rPr lang="en-US" sz="3600" b="1">
                <a:solidFill>
                  <a:srgbClr val="A1DDD9"/>
                </a:solidFill>
              </a:rPr>
              <a:t>|</a:t>
            </a:r>
            <a:r>
              <a:rPr lang="en-US" sz="3600">
                <a:solidFill>
                  <a:schemeClr val="accent1"/>
                </a:solidFill>
              </a:rPr>
              <a:t> </a:t>
            </a:r>
            <a:r>
              <a:rPr lang="en-US" sz="3600" b="1">
                <a:solidFill>
                  <a:srgbClr val="077981"/>
                </a:solidFill>
                <a:latin typeface="+mn-lt"/>
              </a:rPr>
              <a:t>The choices we have made as a system</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30</a:t>
            </a:fld>
            <a:endParaRPr lang="en-US"/>
          </a:p>
        </p:txBody>
      </p:sp>
      <p:sp>
        <p:nvSpPr>
          <p:cNvPr id="5" name="Content Placeholder 6">
            <a:extLst>
              <a:ext uri="{FF2B5EF4-FFF2-40B4-BE49-F238E27FC236}">
                <a16:creationId xmlns:a16="http://schemas.microsoft.com/office/drawing/2014/main" id="{5DFCF6C3-7615-FA1B-FD8D-2C1BF38D702F}"/>
              </a:ext>
            </a:extLst>
          </p:cNvPr>
          <p:cNvSpPr txBox="1">
            <a:spLocks/>
          </p:cNvSpPr>
          <p:nvPr/>
        </p:nvSpPr>
        <p:spPr>
          <a:xfrm>
            <a:off x="719999" y="1260001"/>
            <a:ext cx="10925348" cy="430082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pPr>
            <a:r>
              <a:rPr lang="en-AU" dirty="0">
                <a:solidFill>
                  <a:srgbClr val="000000"/>
                </a:solidFill>
                <a:effectLst/>
              </a:rPr>
              <a:t>We can choose our focus area of impact/domain(s). Our focus will </a:t>
            </a:r>
            <a:br>
              <a:rPr lang="en-AU" dirty="0">
                <a:solidFill>
                  <a:srgbClr val="000000"/>
                </a:solidFill>
                <a:effectLst/>
              </a:rPr>
            </a:br>
            <a:r>
              <a:rPr lang="en-AU" dirty="0">
                <a:solidFill>
                  <a:srgbClr val="000000"/>
                </a:solidFill>
                <a:effectLst/>
              </a:rPr>
              <a:t>guide and inform our work in curriculum </a:t>
            </a:r>
            <a:r>
              <a:rPr lang="en-AU" i="1" dirty="0">
                <a:solidFill>
                  <a:srgbClr val="000000"/>
                </a:solidFill>
                <a:effectLst/>
              </a:rPr>
              <a:t>and</a:t>
            </a:r>
            <a:r>
              <a:rPr lang="en-AU" dirty="0">
                <a:solidFill>
                  <a:srgbClr val="000000"/>
                </a:solidFill>
                <a:effectLst/>
              </a:rPr>
              <a:t> in the broader aspects </a:t>
            </a:r>
            <a:br>
              <a:rPr lang="en-AU" dirty="0">
                <a:solidFill>
                  <a:srgbClr val="000000"/>
                </a:solidFill>
                <a:effectLst/>
              </a:rPr>
            </a:br>
            <a:r>
              <a:rPr lang="en-AU" dirty="0">
                <a:solidFill>
                  <a:srgbClr val="000000"/>
                </a:solidFill>
                <a:effectLst/>
              </a:rPr>
              <a:t>of students’ experiences of school. How might this benefit us and </a:t>
            </a:r>
            <a:br>
              <a:rPr lang="en-AU" dirty="0">
                <a:solidFill>
                  <a:srgbClr val="000000"/>
                </a:solidFill>
                <a:effectLst/>
              </a:rPr>
            </a:br>
            <a:r>
              <a:rPr lang="en-AU" dirty="0">
                <a:solidFill>
                  <a:srgbClr val="000000"/>
                </a:solidFill>
                <a:effectLst/>
              </a:rPr>
              <a:t>our learners?</a:t>
            </a:r>
          </a:p>
          <a:p>
            <a:pPr marL="0" indent="0">
              <a:spcBef>
                <a:spcPts val="500"/>
              </a:spcBef>
              <a:buNone/>
            </a:pPr>
            <a:endParaRPr lang="en-AU" dirty="0">
              <a:solidFill>
                <a:srgbClr val="000000"/>
              </a:solidFill>
              <a:effectLst/>
            </a:endParaRPr>
          </a:p>
          <a:p>
            <a:pPr>
              <a:spcBef>
                <a:spcPts val="500"/>
              </a:spcBef>
            </a:pPr>
            <a:r>
              <a:rPr lang="en-AU" dirty="0">
                <a:solidFill>
                  <a:srgbClr val="000000"/>
                </a:solidFill>
                <a:effectLst/>
              </a:rPr>
              <a:t>Our purpose statement says that </a:t>
            </a:r>
            <a:r>
              <a:rPr lang="en-AU" i="1" dirty="0">
                <a:solidFill>
                  <a:srgbClr val="000000"/>
                </a:solidFill>
                <a:effectLst/>
              </a:rPr>
              <a:t>‘...we are relentless in our ambition for all children and young people to enter the world beyond the classroom ready to learn and to create opportunities to live a satisfying and fulfilling life of their choosing</a:t>
            </a:r>
            <a:r>
              <a:rPr lang="en-AU" dirty="0">
                <a:solidFill>
                  <a:srgbClr val="000000"/>
                </a:solidFill>
                <a:effectLst/>
              </a:rPr>
              <a:t>.’ How do we see the presence of dispositions and capabilities in the curriculum supporting this ambition?</a:t>
            </a:r>
          </a:p>
        </p:txBody>
      </p:sp>
      <p:pic>
        <p:nvPicPr>
          <p:cNvPr id="3" name="Picture 2" descr="A group of people with speech bubbles&#10;&#10;Description automatically generated">
            <a:extLst>
              <a:ext uri="{FF2B5EF4-FFF2-40B4-BE49-F238E27FC236}">
                <a16:creationId xmlns:a16="http://schemas.microsoft.com/office/drawing/2014/main" id="{E73EA6F9-60F6-4412-A3F4-3307F2833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7AAD9ED1-7176-9EC2-3D10-0AAACEC10AB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015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922498"/>
            <a:ext cx="1717624" cy="2433300"/>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3 </a:t>
            </a:r>
            <a:r>
              <a:rPr lang="en-US" sz="4800" b="0">
                <a:solidFill>
                  <a:srgbClr val="56C4CF"/>
                </a:solidFill>
              </a:rPr>
              <a:t>|</a:t>
            </a:r>
            <a:r>
              <a:rPr lang="en-US" sz="4800" b="0"/>
              <a:t> </a:t>
            </a:r>
            <a:r>
              <a:rPr lang="en-US" sz="4800"/>
              <a:t>Unpacking our strategy for public education</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471244" y="2974152"/>
            <a:ext cx="1724386"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506657"/>
            <a:ext cx="1717624" cy="2433301"/>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4DDEC209-47A1-14A0-20D5-1C8C2739F66C}"/>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dirty="0">
                <a:ln>
                  <a:noFill/>
                </a:ln>
                <a:solidFill>
                  <a:srgbClr val="077981"/>
                </a:solidFill>
                <a:effectLst/>
                <a:uLnTx/>
                <a:uFillTx/>
                <a:latin typeface="Calibri" panose="020F0502020204030204"/>
                <a:ea typeface="+mn-ea"/>
                <a:cs typeface="+mn-cs"/>
              </a:rPr>
              <a:t>REFER TO COMPANION PAGES 12 to 19, 22, 27 to 29, 39 to 43, 51 to 55 and 79 to 83</a:t>
            </a:r>
          </a:p>
        </p:txBody>
      </p:sp>
    </p:spTree>
    <p:extLst>
      <p:ext uri="{BB962C8B-B14F-4D97-AF65-F5344CB8AC3E}">
        <p14:creationId xmlns:p14="http://schemas.microsoft.com/office/powerpoint/2010/main" val="2638456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066938" cy="1106404"/>
          </a:xfrm>
        </p:spPr>
        <p:txBody>
          <a:bodyPr lIns="0" tIns="0" rIns="0" bIns="0" anchor="t" anchorCtr="0">
            <a:noAutofit/>
          </a:bodyPr>
          <a:lstStyle/>
          <a:p>
            <a:r>
              <a:rPr lang="en-US" sz="3600">
                <a:solidFill>
                  <a:schemeClr val="accent1"/>
                </a:solidFill>
              </a:rPr>
              <a:t>3.1 </a:t>
            </a:r>
            <a:r>
              <a:rPr lang="en-US" sz="3600" b="1">
                <a:solidFill>
                  <a:srgbClr val="A1DDD9"/>
                </a:solidFill>
              </a:rPr>
              <a:t>|</a:t>
            </a:r>
            <a:r>
              <a:rPr lang="en-US" sz="3600">
                <a:solidFill>
                  <a:schemeClr val="accent1"/>
                </a:solidFill>
              </a:rPr>
              <a:t> </a:t>
            </a:r>
            <a:r>
              <a:rPr lang="en-US" sz="3600" b="1">
                <a:solidFill>
                  <a:srgbClr val="077981"/>
                </a:solidFill>
                <a:latin typeface="+mn-lt"/>
              </a:rPr>
              <a:t>Deepening our understanding of the areas of impact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32</a:t>
            </a:fld>
            <a:endParaRPr lang="en-US"/>
          </a:p>
        </p:txBody>
      </p:sp>
      <p:sp>
        <p:nvSpPr>
          <p:cNvPr id="4" name="Content Placeholder 6">
            <a:extLst>
              <a:ext uri="{FF2B5EF4-FFF2-40B4-BE49-F238E27FC236}">
                <a16:creationId xmlns:a16="http://schemas.microsoft.com/office/drawing/2014/main" id="{4F3D69AF-90A1-C1EA-37D1-0960773C36B0}"/>
              </a:ext>
            </a:extLst>
          </p:cNvPr>
          <p:cNvSpPr txBox="1">
            <a:spLocks/>
          </p:cNvSpPr>
          <p:nvPr/>
        </p:nvSpPr>
        <p:spPr>
          <a:xfrm>
            <a:off x="720000" y="1689222"/>
            <a:ext cx="7934438" cy="301105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000"/>
              </a:spcAft>
              <a:buFont typeface="Arial" panose="020B0604020202020204" pitchFamily="34" charset="0"/>
              <a:buNone/>
            </a:pPr>
            <a:r>
              <a:rPr lang="en-AU" sz="3200" b="1">
                <a:solidFill>
                  <a:srgbClr val="00295B"/>
                </a:solidFill>
              </a:rPr>
              <a:t>Reflecting on practice</a:t>
            </a:r>
          </a:p>
          <a:p>
            <a:pPr marL="0" indent="0">
              <a:lnSpc>
                <a:spcPct val="100000"/>
              </a:lnSpc>
              <a:spcBef>
                <a:spcPts val="0"/>
              </a:spcBef>
              <a:spcAft>
                <a:spcPts val="500"/>
              </a:spcAft>
              <a:buNone/>
            </a:pPr>
            <a:r>
              <a:rPr lang="en-AU"/>
              <a:t>Using the areas of impact action cards:</a:t>
            </a:r>
          </a:p>
          <a:p>
            <a:pPr>
              <a:lnSpc>
                <a:spcPct val="100000"/>
              </a:lnSpc>
              <a:spcBef>
                <a:spcPts val="0"/>
              </a:spcBef>
              <a:spcAft>
                <a:spcPts val="500"/>
              </a:spcAft>
            </a:pPr>
            <a:r>
              <a:rPr lang="en-AU"/>
              <a:t>What are our existing strengths?</a:t>
            </a:r>
          </a:p>
          <a:p>
            <a:pPr>
              <a:lnSpc>
                <a:spcPct val="100000"/>
              </a:lnSpc>
              <a:spcBef>
                <a:spcPts val="0"/>
              </a:spcBef>
              <a:spcAft>
                <a:spcPts val="500"/>
              </a:spcAft>
            </a:pPr>
            <a:r>
              <a:rPr lang="en-AU"/>
              <a:t>What could benefit from further development?</a:t>
            </a:r>
          </a:p>
          <a:p>
            <a:pPr>
              <a:lnSpc>
                <a:spcPct val="100000"/>
              </a:lnSpc>
              <a:spcBef>
                <a:spcPts val="0"/>
              </a:spcBef>
              <a:spcAft>
                <a:spcPts val="500"/>
              </a:spcAft>
            </a:pPr>
            <a:r>
              <a:rPr lang="en-AU"/>
              <a:t>What could be our ‘step in’ to this space?</a:t>
            </a:r>
          </a:p>
        </p:txBody>
      </p:sp>
      <p:sp>
        <p:nvSpPr>
          <p:cNvPr id="16" name="Round Diagonal Corner of Rectangle 15">
            <a:extLst>
              <a:ext uri="{FF2B5EF4-FFF2-40B4-BE49-F238E27FC236}">
                <a16:creationId xmlns:a16="http://schemas.microsoft.com/office/drawing/2014/main" id="{1100740F-A44A-372B-E926-CA7E635BDABB}"/>
              </a:ext>
            </a:extLst>
          </p:cNvPr>
          <p:cNvSpPr/>
          <p:nvPr/>
        </p:nvSpPr>
        <p:spPr>
          <a:xfrm>
            <a:off x="6520132" y="4444921"/>
            <a:ext cx="5125215" cy="1445346"/>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400" b="1">
                <a:solidFill>
                  <a:srgbClr val="077981"/>
                </a:solidFill>
              </a:rPr>
              <a:t>PARTNERS IN LEARNING</a:t>
            </a:r>
          </a:p>
          <a:p>
            <a:r>
              <a:rPr lang="en-AU" sz="2400" b="1">
                <a:solidFill>
                  <a:srgbClr val="00295B"/>
                </a:solidFill>
              </a:rPr>
              <a:t>How could we use these cards </a:t>
            </a:r>
            <a:br>
              <a:rPr lang="en-AU" sz="2400" b="1">
                <a:solidFill>
                  <a:srgbClr val="00295B"/>
                </a:solidFill>
              </a:rPr>
            </a:br>
            <a:r>
              <a:rPr lang="en-AU" sz="2400" b="1">
                <a:solidFill>
                  <a:srgbClr val="00295B"/>
                </a:solidFill>
              </a:rPr>
              <a:t>to partner with learners?</a:t>
            </a:r>
          </a:p>
        </p:txBody>
      </p:sp>
      <p:pic>
        <p:nvPicPr>
          <p:cNvPr id="14" name="Picture 13">
            <a:extLst>
              <a:ext uri="{FF2B5EF4-FFF2-40B4-BE49-F238E27FC236}">
                <a16:creationId xmlns:a16="http://schemas.microsoft.com/office/drawing/2014/main" id="{43A5FC15-6CCE-B11C-C4E1-EDE19781DE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84486" y="4799750"/>
            <a:ext cx="578040" cy="735687"/>
          </a:xfrm>
          <a:prstGeom prst="rect">
            <a:avLst/>
          </a:prstGeom>
        </p:spPr>
      </p:pic>
      <p:pic>
        <p:nvPicPr>
          <p:cNvPr id="21" name="Picture 20" descr="A group of colorful cards&#10;&#10;Description automatically generated">
            <a:extLst>
              <a:ext uri="{FF2B5EF4-FFF2-40B4-BE49-F238E27FC236}">
                <a16:creationId xmlns:a16="http://schemas.microsoft.com/office/drawing/2014/main" id="{97801856-F4A8-0405-B214-FF04778F1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3252" y="2267787"/>
            <a:ext cx="2522095" cy="1853928"/>
          </a:xfrm>
          <a:prstGeom prst="rect">
            <a:avLst/>
          </a:prstGeom>
        </p:spPr>
      </p:pic>
      <p:pic>
        <p:nvPicPr>
          <p:cNvPr id="3" name="Picture 2" descr="A question mark and light bulb&#10;&#10;Description automatically generated">
            <a:extLst>
              <a:ext uri="{FF2B5EF4-FFF2-40B4-BE49-F238E27FC236}">
                <a16:creationId xmlns:a16="http://schemas.microsoft.com/office/drawing/2014/main" id="{51528615-70AA-F704-4822-5A7491779A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391330"/>
            <a:ext cx="581597" cy="595783"/>
          </a:xfrm>
          <a:prstGeom prst="rect">
            <a:avLst/>
          </a:prstGeom>
        </p:spPr>
      </p:pic>
      <p:grpSp>
        <p:nvGrpSpPr>
          <p:cNvPr id="5" name="Group 4">
            <a:extLst>
              <a:ext uri="{FF2B5EF4-FFF2-40B4-BE49-F238E27FC236}">
                <a16:creationId xmlns:a16="http://schemas.microsoft.com/office/drawing/2014/main" id="{CFD9146C-9DB6-3260-9DC0-261EA583371C}"/>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C3EB180C-38B8-209E-B365-0934AEA9FB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F955F43E-C205-0305-22AF-31FEC2006479}"/>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12</a:t>
              </a:r>
            </a:p>
          </p:txBody>
        </p:sp>
      </p:grpSp>
    </p:spTree>
    <p:extLst>
      <p:ext uri="{BB962C8B-B14F-4D97-AF65-F5344CB8AC3E}">
        <p14:creationId xmlns:p14="http://schemas.microsoft.com/office/powerpoint/2010/main" val="3233676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3.2 </a:t>
            </a:r>
            <a:r>
              <a:rPr lang="en-US" sz="3600" b="1">
                <a:solidFill>
                  <a:srgbClr val="A1DDD9"/>
                </a:solidFill>
              </a:rPr>
              <a:t>|</a:t>
            </a:r>
            <a:r>
              <a:rPr lang="en-US" sz="3600">
                <a:solidFill>
                  <a:schemeClr val="accent1"/>
                </a:solidFill>
              </a:rPr>
              <a:t> </a:t>
            </a:r>
            <a:r>
              <a:rPr lang="en-US" sz="3600" b="1">
                <a:solidFill>
                  <a:srgbClr val="077981"/>
                </a:solidFill>
                <a:latin typeface="+mn-lt"/>
              </a:rPr>
              <a:t>Areas of impact – our school’s choices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183353" cy="465466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Getting familiar with our focus area of impact/domain(s)</a:t>
            </a:r>
          </a:p>
          <a:p>
            <a:pPr marL="0" indent="0">
              <a:lnSpc>
                <a:spcPct val="100000"/>
              </a:lnSpc>
              <a:spcBef>
                <a:spcPts val="0"/>
              </a:spcBef>
              <a:spcAft>
                <a:spcPts val="500"/>
              </a:spcAft>
              <a:buNone/>
            </a:pPr>
            <a:r>
              <a:rPr lang="en-AU" b="1">
                <a:solidFill>
                  <a:srgbClr val="077981"/>
                </a:solidFill>
              </a:rPr>
              <a:t>Photo challenge</a:t>
            </a:r>
            <a:endParaRPr lang="en-AU">
              <a:solidFill>
                <a:srgbClr val="077981"/>
              </a:solidFill>
            </a:endParaRPr>
          </a:p>
          <a:p>
            <a:pPr>
              <a:spcBef>
                <a:spcPts val="0"/>
              </a:spcBef>
            </a:pPr>
            <a:r>
              <a:rPr lang="en-US"/>
              <a:t>Take out your phone and open the photos app.</a:t>
            </a:r>
          </a:p>
          <a:p>
            <a:r>
              <a:rPr lang="en-US"/>
              <a:t>Randomly select a month and year.</a:t>
            </a:r>
          </a:p>
          <a:p>
            <a:r>
              <a:rPr lang="en-AU"/>
              <a:t>Select a photo that connects to one or more area of impact/domain.</a:t>
            </a:r>
          </a:p>
          <a:p>
            <a:r>
              <a:rPr lang="en-AU"/>
              <a:t>Explain the connection to a colleague, describing:</a:t>
            </a:r>
          </a:p>
          <a:p>
            <a:pPr marL="541338" lvl="1" indent="-311150"/>
            <a:r>
              <a:rPr lang="en-AU" sz="2800"/>
              <a:t>the specific area of impact/domain(s) your photo relates to and </a:t>
            </a:r>
            <a:br>
              <a:rPr lang="en-AU" sz="2800"/>
            </a:br>
            <a:r>
              <a:rPr lang="en-AU" sz="2800"/>
              <a:t>if it relates to more than one – describe the connection(s)</a:t>
            </a:r>
          </a:p>
          <a:p>
            <a:pPr marL="541338" lvl="1" indent="-311150"/>
            <a:r>
              <a:rPr lang="en-AU" sz="2800"/>
              <a:t>how your learners demonstrate this in your classroom.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33</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48D8E10D-CB52-E405-6294-F4C20913F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31440"/>
            <a:ext cx="578418" cy="837709"/>
          </a:xfrm>
          <a:prstGeom prst="rect">
            <a:avLst/>
          </a:prstGeom>
        </p:spPr>
      </p:pic>
      <p:grpSp>
        <p:nvGrpSpPr>
          <p:cNvPr id="3" name="Group 2">
            <a:extLst>
              <a:ext uri="{FF2B5EF4-FFF2-40B4-BE49-F238E27FC236}">
                <a16:creationId xmlns:a16="http://schemas.microsoft.com/office/drawing/2014/main" id="{F7527181-6DF2-EDFD-7785-B25CC763D479}"/>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8193D740-5405-6AE2-F049-D370E233A6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D5DC6456-49E3-126B-F489-C1F8C7161AAA}"/>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13</a:t>
              </a:r>
            </a:p>
          </p:txBody>
        </p:sp>
      </p:grpSp>
      <p:sp>
        <p:nvSpPr>
          <p:cNvPr id="10" name="TextBox 9">
            <a:extLst>
              <a:ext uri="{FF2B5EF4-FFF2-40B4-BE49-F238E27FC236}">
                <a16:creationId xmlns:a16="http://schemas.microsoft.com/office/drawing/2014/main" id="{68B3C710-C211-D260-1446-E076BC073CC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094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3.2 </a:t>
            </a:r>
            <a:r>
              <a:rPr lang="en-US" sz="3600" b="1">
                <a:solidFill>
                  <a:srgbClr val="A1DDD9"/>
                </a:solidFill>
              </a:rPr>
              <a:t>|</a:t>
            </a:r>
            <a:r>
              <a:rPr lang="en-US" sz="3600">
                <a:solidFill>
                  <a:schemeClr val="accent1"/>
                </a:solidFill>
              </a:rPr>
              <a:t> </a:t>
            </a:r>
            <a:r>
              <a:rPr lang="en-US" sz="3600" b="1">
                <a:solidFill>
                  <a:srgbClr val="077981"/>
                </a:solidFill>
                <a:latin typeface="+mn-lt"/>
              </a:rPr>
              <a:t>Photo challenge example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4537091" cy="4256709"/>
          </a:xfrm>
        </p:spPr>
        <p:txBody>
          <a:bodyPr lIns="0" tIns="0" rIns="0" bIns="0">
            <a:noAutofit/>
          </a:bodyPr>
          <a:lstStyle/>
          <a:p>
            <a:pPr marL="0" indent="0">
              <a:lnSpc>
                <a:spcPct val="100000"/>
              </a:lnSpc>
              <a:buNone/>
            </a:pPr>
            <a:r>
              <a:rPr lang="en-AU"/>
              <a:t>Jade selected a photo of her dog, Max, digging under the neighbour’s fence. She explains how Max, fuelled by curiosity, endured with his digging for days, changing strategies on several occasions until he </a:t>
            </a:r>
            <a:br>
              <a:rPr lang="en-AU"/>
            </a:br>
            <a:r>
              <a:rPr lang="en-AU"/>
              <a:t>was able to squeeze his head through the hole, laying eyes on the neighbour’s yard.</a:t>
            </a:r>
            <a:endParaRPr lang="en-AU" sz="28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34</a:t>
            </a:fld>
            <a:endParaRPr lang="en-US"/>
          </a:p>
        </p:txBody>
      </p:sp>
      <p:pic>
        <p:nvPicPr>
          <p:cNvPr id="3" name="Graphic 2" descr="Link with solid fill">
            <a:extLst>
              <a:ext uri="{FF2B5EF4-FFF2-40B4-BE49-F238E27FC236}">
                <a16:creationId xmlns:a16="http://schemas.microsoft.com/office/drawing/2014/main" id="{26E9899A-9C50-FD4E-2027-448743C260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939568">
            <a:off x="5575634" y="1780172"/>
            <a:ext cx="914400" cy="914400"/>
          </a:xfrm>
          <a:prstGeom prst="rect">
            <a:avLst/>
          </a:prstGeom>
        </p:spPr>
      </p:pic>
      <p:sp>
        <p:nvSpPr>
          <p:cNvPr id="5" name="TextBox 4">
            <a:extLst>
              <a:ext uri="{FF2B5EF4-FFF2-40B4-BE49-F238E27FC236}">
                <a16:creationId xmlns:a16="http://schemas.microsoft.com/office/drawing/2014/main" id="{69670C0C-50A4-AA8C-C8F6-4465E5731AE3}"/>
              </a:ext>
            </a:extLst>
          </p:cNvPr>
          <p:cNvSpPr txBox="1"/>
          <p:nvPr/>
        </p:nvSpPr>
        <p:spPr>
          <a:xfrm>
            <a:off x="7750509" y="1341291"/>
            <a:ext cx="4020038" cy="1723549"/>
          </a:xfrm>
          <a:prstGeom prst="rect">
            <a:avLst/>
          </a:prstGeom>
          <a:noFill/>
        </p:spPr>
        <p:txBody>
          <a:bodyPr wrap="square" lIns="0" tIns="0" rIns="0" bIns="0">
            <a:noAutofit/>
          </a:bodyPr>
          <a:lstStyle/>
          <a:p>
            <a:pPr marL="0" indent="0">
              <a:buNone/>
            </a:pPr>
            <a:r>
              <a:rPr lang="en-AU" sz="2800"/>
              <a:t>Max showed </a:t>
            </a:r>
            <a:r>
              <a:rPr lang="en-AU" sz="2800" b="1"/>
              <a:t>curiosity</a:t>
            </a:r>
            <a:r>
              <a:rPr lang="en-AU" sz="2800"/>
              <a:t> because he wanted to know what was on the other side of the fence.</a:t>
            </a:r>
          </a:p>
        </p:txBody>
      </p:sp>
      <p:sp>
        <p:nvSpPr>
          <p:cNvPr id="6" name="TextBox 5">
            <a:extLst>
              <a:ext uri="{FF2B5EF4-FFF2-40B4-BE49-F238E27FC236}">
                <a16:creationId xmlns:a16="http://schemas.microsoft.com/office/drawing/2014/main" id="{281689E0-663A-FE48-50DE-7A0D5F79FD33}"/>
              </a:ext>
            </a:extLst>
          </p:cNvPr>
          <p:cNvSpPr txBox="1"/>
          <p:nvPr/>
        </p:nvSpPr>
        <p:spPr>
          <a:xfrm>
            <a:off x="7750510" y="3289812"/>
            <a:ext cx="3896194" cy="2244497"/>
          </a:xfrm>
          <a:prstGeom prst="rect">
            <a:avLst/>
          </a:prstGeom>
          <a:noFill/>
        </p:spPr>
        <p:txBody>
          <a:bodyPr wrap="square" lIns="0" tIns="0" rIns="0" bIns="0">
            <a:noAutofit/>
          </a:bodyPr>
          <a:lstStyle/>
          <a:p>
            <a:pPr marL="0" indent="0">
              <a:buNone/>
            </a:pPr>
            <a:r>
              <a:rPr lang="en-AU" sz="2800"/>
              <a:t>Max showed </a:t>
            </a:r>
            <a:r>
              <a:rPr lang="en-AU" sz="2800" b="1"/>
              <a:t>resilience and persistence </a:t>
            </a:r>
            <a:r>
              <a:rPr lang="en-AU" sz="2800"/>
              <a:t>because he kept going for days </a:t>
            </a:r>
            <a:br>
              <a:rPr lang="en-AU" sz="2800"/>
            </a:br>
            <a:r>
              <a:rPr lang="en-AU" sz="2800"/>
              <a:t>on end until he achieved his goal.</a:t>
            </a:r>
          </a:p>
        </p:txBody>
      </p:sp>
      <p:pic>
        <p:nvPicPr>
          <p:cNvPr id="8" name="Picture 7" descr="A pink and black owl&#10;&#10;Description automatically generated">
            <a:extLst>
              <a:ext uri="{FF2B5EF4-FFF2-40B4-BE49-F238E27FC236}">
                <a16:creationId xmlns:a16="http://schemas.microsoft.com/office/drawing/2014/main" id="{DE8B67BD-B8C1-0BF9-9842-42849DCF21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2345" y="1675014"/>
            <a:ext cx="862586" cy="1124714"/>
          </a:xfrm>
          <a:prstGeom prst="rect">
            <a:avLst/>
          </a:prstGeom>
        </p:spPr>
      </p:pic>
      <p:pic>
        <p:nvPicPr>
          <p:cNvPr id="10" name="Picture 9" descr="An apple with leaves in the shape of an apple&#10;&#10;Description automatically generated">
            <a:extLst>
              <a:ext uri="{FF2B5EF4-FFF2-40B4-BE49-F238E27FC236}">
                <a16:creationId xmlns:a16="http://schemas.microsoft.com/office/drawing/2014/main" id="{1E79E448-D74A-CAB4-D3B1-F96C406440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1865" y="3753646"/>
            <a:ext cx="923546" cy="1124714"/>
          </a:xfrm>
          <a:prstGeom prst="rect">
            <a:avLst/>
          </a:prstGeom>
        </p:spPr>
      </p:pic>
      <p:pic>
        <p:nvPicPr>
          <p:cNvPr id="11" name="Graphic 10" descr="Link with solid fill">
            <a:extLst>
              <a:ext uri="{FF2B5EF4-FFF2-40B4-BE49-F238E27FC236}">
                <a16:creationId xmlns:a16="http://schemas.microsoft.com/office/drawing/2014/main" id="{ACD75EEF-40F7-1BE5-7576-D997277C32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rot="18939568">
            <a:off x="5575634" y="3942980"/>
            <a:ext cx="914400" cy="914400"/>
          </a:xfrm>
          <a:prstGeom prst="rect">
            <a:avLst/>
          </a:prstGeom>
        </p:spPr>
      </p:pic>
      <p:sp>
        <p:nvSpPr>
          <p:cNvPr id="4" name="TextBox 3">
            <a:extLst>
              <a:ext uri="{FF2B5EF4-FFF2-40B4-BE49-F238E27FC236}">
                <a16:creationId xmlns:a16="http://schemas.microsoft.com/office/drawing/2014/main" id="{F01F65FA-00CF-F6F3-5356-FD77EC16E44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511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b="1">
                <a:solidFill>
                  <a:schemeClr val="accent1"/>
                </a:solidFill>
              </a:rPr>
              <a:t>3.2</a:t>
            </a:r>
            <a:r>
              <a:rPr lang="en-US" sz="3600" b="1">
                <a:solidFill>
                  <a:srgbClr val="A1DDD9"/>
                </a:solidFill>
              </a:rPr>
              <a:t>|</a:t>
            </a:r>
            <a:r>
              <a:rPr lang="en-US" sz="3600">
                <a:solidFill>
                  <a:schemeClr val="accent1"/>
                </a:solidFill>
              </a:rPr>
              <a:t> </a:t>
            </a:r>
            <a:r>
              <a:rPr lang="en-US" sz="3600" b="1">
                <a:solidFill>
                  <a:srgbClr val="077981"/>
                </a:solidFill>
                <a:latin typeface="+mn-lt"/>
              </a:rPr>
              <a:t>Connections to other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5854420" cy="4391150"/>
          </a:xfrm>
        </p:spPr>
        <p:txBody>
          <a:bodyPr lIns="0" tIns="0" rIns="0" bIns="0">
            <a:noAutofit/>
          </a:bodyPr>
          <a:lstStyle/>
          <a:p>
            <a:pPr marL="0" indent="0">
              <a:buNone/>
            </a:pPr>
            <a:r>
              <a:rPr lang="en-AU" sz="2800" b="1"/>
              <a:t>What connections do you see between our school’s chosen area of impact/</a:t>
            </a:r>
            <a:br>
              <a:rPr lang="en-AU" sz="2800" b="1"/>
            </a:br>
            <a:r>
              <a:rPr lang="en-AU" sz="2800" b="1"/>
              <a:t>domain(s) and others?</a:t>
            </a:r>
          </a:p>
          <a:p>
            <a:pPr marL="0" indent="0">
              <a:buNone/>
            </a:pPr>
            <a:r>
              <a:rPr lang="en-AU" sz="1800"/>
              <a:t>See examples on page 13 of the companion.</a:t>
            </a:r>
          </a:p>
          <a:p>
            <a:pPr marL="0" indent="0">
              <a:buNone/>
            </a:pPr>
            <a:endParaRPr lang="en-AU" sz="2800" b="1"/>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35</a:t>
            </a:fld>
            <a:endParaRPr lang="en-US"/>
          </a:p>
        </p:txBody>
      </p:sp>
      <p:pic>
        <p:nvPicPr>
          <p:cNvPr id="3" name="Picture 2">
            <a:extLst>
              <a:ext uri="{FF2B5EF4-FFF2-40B4-BE49-F238E27FC236}">
                <a16:creationId xmlns:a16="http://schemas.microsoft.com/office/drawing/2014/main" id="{DA64E448-D9C4-73BF-6D56-096215A8E4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13106" y="1260000"/>
            <a:ext cx="3111838" cy="4391150"/>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descr="A group of people with speech bubbles&#10;&#10;Description automatically generated">
            <a:extLst>
              <a:ext uri="{FF2B5EF4-FFF2-40B4-BE49-F238E27FC236}">
                <a16:creationId xmlns:a16="http://schemas.microsoft.com/office/drawing/2014/main" id="{7F196BD3-5110-9712-9649-DA7865531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8" name="Picture 7" descr="A question mark and light bulb&#10;&#10;Description automatically generated">
            <a:extLst>
              <a:ext uri="{FF2B5EF4-FFF2-40B4-BE49-F238E27FC236}">
                <a16:creationId xmlns:a16="http://schemas.microsoft.com/office/drawing/2014/main" id="{B87BAE44-E39D-5D2B-26B8-D1F9BE656D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3749" y="1525334"/>
            <a:ext cx="581597" cy="595783"/>
          </a:xfrm>
          <a:prstGeom prst="rect">
            <a:avLst/>
          </a:prstGeom>
        </p:spPr>
      </p:pic>
      <p:sp>
        <p:nvSpPr>
          <p:cNvPr id="4" name="TextBox 3">
            <a:extLst>
              <a:ext uri="{FF2B5EF4-FFF2-40B4-BE49-F238E27FC236}">
                <a16:creationId xmlns:a16="http://schemas.microsoft.com/office/drawing/2014/main" id="{92CE0F21-7643-E7F0-A4D3-0FE87BF002D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141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FF8D78"/>
                </a:solidFill>
              </a:rPr>
              <a:t>Wellbeing</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36</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0001"/>
            <a:ext cx="2287057" cy="3239998"/>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D87637A7-ECF4-A6EA-9F83-7B5F214AB265}"/>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526E4594-E978-9D00-C7AC-B840616A0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86633CC-A223-4010-DFD9-6BD611D48F75}"/>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15</a:t>
              </a:r>
            </a:p>
          </p:txBody>
        </p:sp>
      </p:grpSp>
    </p:spTree>
    <p:extLst>
      <p:ext uri="{BB962C8B-B14F-4D97-AF65-F5344CB8AC3E}">
        <p14:creationId xmlns:p14="http://schemas.microsoft.com/office/powerpoint/2010/main" val="2833623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a:t>
            </a:r>
            <a:r>
              <a:rPr lang="en-AU" sz="2800" b="0" i="0">
                <a:solidFill>
                  <a:srgbClr val="000000"/>
                </a:solidFill>
                <a:effectLst/>
                <a:latin typeface="Calibri"/>
                <a:ea typeface="Calibri"/>
                <a:cs typeface="Calibri"/>
              </a:rPr>
              <a:t> your learners? Why? </a:t>
            </a: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37</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4E76E17E-5996-636D-50A9-E61F74516EC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134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B383DC-969D-169C-DC4A-523592623C2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2472980"/>
            <a:ext cx="2287057" cy="3239997"/>
          </a:xfrm>
          <a:prstGeom prst="rect">
            <a:avLst/>
          </a:prstGeom>
          <a:ln>
            <a:solidFill>
              <a:schemeClr val="bg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DE4668"/>
                </a:solidFill>
              </a:rPr>
              <a:t>Effective learners</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38</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5"/>
          <a:stretch>
            <a:fillRect/>
          </a:stretch>
        </p:blipFill>
        <p:spPr>
          <a:xfrm>
            <a:off x="10743862" y="1876452"/>
            <a:ext cx="901485" cy="888570"/>
          </a:xfrm>
          <a:prstGeom prst="rect">
            <a:avLst/>
          </a:prstGeom>
        </p:spPr>
      </p:pic>
      <p:grpSp>
        <p:nvGrpSpPr>
          <p:cNvPr id="5" name="Group 4">
            <a:extLst>
              <a:ext uri="{FF2B5EF4-FFF2-40B4-BE49-F238E27FC236}">
                <a16:creationId xmlns:a16="http://schemas.microsoft.com/office/drawing/2014/main" id="{33E054FC-3F75-8201-9B64-A7D7AF62CEE4}"/>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3E9B9EE1-BA9B-FC07-C4A3-970E3805BA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B0ACC074-4843-8D3C-5C10-C3456689A5E7}"/>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16–17</a:t>
              </a:r>
            </a:p>
          </p:txBody>
        </p:sp>
      </p:grpSp>
    </p:spTree>
    <p:extLst>
      <p:ext uri="{BB962C8B-B14F-4D97-AF65-F5344CB8AC3E}">
        <p14:creationId xmlns:p14="http://schemas.microsoft.com/office/powerpoint/2010/main" val="3398044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a:t>
            </a:r>
            <a:r>
              <a:rPr lang="en-AU" sz="2800" b="0" i="0">
                <a:solidFill>
                  <a:srgbClr val="000000"/>
                </a:solidFill>
                <a:effectLst/>
                <a:latin typeface="Calibri"/>
                <a:ea typeface="Calibri"/>
                <a:cs typeface="Calibri"/>
              </a:rPr>
              <a:t> 1, 2 or </a:t>
            </a:r>
            <a:r>
              <a:rPr lang="en-AU">
                <a:solidFill>
                  <a:srgbClr val="000000"/>
                </a:solidFill>
                <a:latin typeface="Calibri"/>
                <a:ea typeface="Calibri"/>
                <a:cs typeface="Calibri"/>
              </a:rPr>
              <a:t>3 </a:t>
            </a:r>
            <a:r>
              <a:rPr lang="en-AU">
                <a:solidFill>
                  <a:srgbClr val="000000"/>
                </a:solidFill>
                <a:ea typeface="+mn-lt"/>
                <a:cs typeface="+mn-lt"/>
              </a:rPr>
              <a:t>actions do you believe will have the greatest impact on your learners? </a:t>
            </a:r>
            <a:r>
              <a:rPr lang="en-AU" sz="2800" b="0" i="0">
                <a:solidFill>
                  <a:srgbClr val="000000"/>
                </a:solidFill>
                <a:effectLst/>
                <a:latin typeface="Calibri"/>
                <a:ea typeface="Calibri"/>
                <a:cs typeface="Calibri"/>
              </a:rPr>
              <a:t>Why? </a:t>
            </a: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39</a:t>
            </a:fld>
            <a:endParaRPr lang="en-US"/>
          </a:p>
        </p:txBody>
      </p:sp>
      <p:sp>
        <p:nvSpPr>
          <p:cNvPr id="3" name="TextBox 2">
            <a:extLst>
              <a:ext uri="{FF2B5EF4-FFF2-40B4-BE49-F238E27FC236}">
                <a16:creationId xmlns:a16="http://schemas.microsoft.com/office/drawing/2014/main" id="{5B657F83-907D-5E60-FC2E-6E6897935C7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16 and 17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10C1EC9-D372-3D51-5E4A-6DA2AAD734C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2472980"/>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B157BE7-6305-FE31-1EE2-735DA846D5E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09216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8866C5"/>
                </a:solidFill>
              </a:rPr>
              <a:t>Learner agency</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40</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343F00EE-9F5D-7623-2180-DF97A011B98B}"/>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352815E3-4FD7-1CEA-58A0-3C4147219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763BD34F-3039-A995-39F5-35AF0EB8485C}"/>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18</a:t>
              </a:r>
            </a:p>
          </p:txBody>
        </p:sp>
      </p:grpSp>
    </p:spTree>
    <p:extLst>
      <p:ext uri="{BB962C8B-B14F-4D97-AF65-F5344CB8AC3E}">
        <p14:creationId xmlns:p14="http://schemas.microsoft.com/office/powerpoint/2010/main" val="32658395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a:t>
            </a:r>
            <a:r>
              <a:rPr lang="en-AU" sz="2800" b="0" i="0">
                <a:solidFill>
                  <a:srgbClr val="000000"/>
                </a:solidFill>
                <a:effectLst/>
                <a:latin typeface="Calibri"/>
                <a:ea typeface="Calibri"/>
                <a:cs typeface="Calibri"/>
              </a:rPr>
              <a:t> your learners? Why? </a:t>
            </a: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41</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49559DE-2793-613C-9961-CBDE564438A7}"/>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18</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908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3200" b="1">
                <a:solidFill>
                  <a:srgbClr val="339999"/>
                </a:solidFill>
              </a:rPr>
              <a:t>Equity and excellence</a:t>
            </a:r>
          </a:p>
          <a:p>
            <a:pPr marL="0" indent="0">
              <a:buNone/>
            </a:pPr>
            <a:r>
              <a:rPr lang="en-AU"/>
              <a:t>Imagine an observer spent a day in your learning environment. Highlight each action according to </a:t>
            </a:r>
            <a:br>
              <a:rPr lang="en-AU"/>
            </a:br>
            <a:r>
              <a:rPr lang="en-AU"/>
              <a:t>the following criteria.  </a:t>
            </a:r>
          </a:p>
          <a:p>
            <a:r>
              <a:rPr lang="en-AU" b="1"/>
              <a:t>Green </a:t>
            </a:r>
            <a:r>
              <a:rPr lang="en-AU"/>
              <a:t>– This would be hard to miss in my learning environment. </a:t>
            </a:r>
          </a:p>
          <a:p>
            <a:r>
              <a:rPr lang="en-AU" b="1"/>
              <a:t>Yellow</a:t>
            </a:r>
            <a:r>
              <a:rPr lang="en-AU"/>
              <a:t> – This might be observed on occasion. </a:t>
            </a:r>
          </a:p>
          <a:p>
            <a:r>
              <a:rPr lang="en-AU" b="1"/>
              <a:t>Pink </a:t>
            </a:r>
            <a:r>
              <a:rPr lang="en-AU"/>
              <a:t>– This is not likely to be seen.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42</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5894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descr="A green highlighter pen&#10;&#10;Description automatically generated">
            <a:extLst>
              <a:ext uri="{FF2B5EF4-FFF2-40B4-BE49-F238E27FC236}">
                <a16:creationId xmlns:a16="http://schemas.microsoft.com/office/drawing/2014/main" id="{D3103D11-FD65-56CE-A7D6-FA56039BD9AB}"/>
              </a:ext>
            </a:extLst>
          </p:cNvPr>
          <p:cNvPicPr>
            <a:picLocks noChangeAspect="1"/>
          </p:cNvPicPr>
          <p:nvPr/>
        </p:nvPicPr>
        <p:blipFill>
          <a:blip r:embed="rId4"/>
          <a:stretch>
            <a:fillRect/>
          </a:stretch>
        </p:blipFill>
        <p:spPr>
          <a:xfrm>
            <a:off x="10743862" y="1876452"/>
            <a:ext cx="901485" cy="888570"/>
          </a:xfrm>
          <a:prstGeom prst="rect">
            <a:avLst/>
          </a:prstGeom>
        </p:spPr>
      </p:pic>
      <p:grpSp>
        <p:nvGrpSpPr>
          <p:cNvPr id="3" name="Group 2">
            <a:extLst>
              <a:ext uri="{FF2B5EF4-FFF2-40B4-BE49-F238E27FC236}">
                <a16:creationId xmlns:a16="http://schemas.microsoft.com/office/drawing/2014/main" id="{B39F2062-D366-4F3F-7AD2-17C0D167E310}"/>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E141E767-4240-821B-21A8-2EFFF5579F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B3D0B790-3CA3-D1ED-0D3F-A1BD62EAEE75}"/>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19</a:t>
              </a:r>
            </a:p>
          </p:txBody>
        </p:sp>
      </p:grpSp>
    </p:spTree>
    <p:extLst>
      <p:ext uri="{BB962C8B-B14F-4D97-AF65-F5344CB8AC3E}">
        <p14:creationId xmlns:p14="http://schemas.microsoft.com/office/powerpoint/2010/main" val="2047562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802870"/>
          </a:xfrm>
        </p:spPr>
        <p:txBody>
          <a:bodyPr vert="horz" lIns="0" tIns="0" rIns="0" bIns="0" rtlCol="0" anchor="t">
            <a:noAutofit/>
          </a:bodyPr>
          <a:lstStyle/>
          <a:p>
            <a:pPr marL="0" indent="0" algn="l" rtl="0" fontAlgn="base">
              <a:spcBef>
                <a:spcPts val="500"/>
              </a:spcBef>
              <a:buNone/>
            </a:pPr>
            <a:r>
              <a:rPr lang="en-AU" sz="2800">
                <a:solidFill>
                  <a:srgbClr val="000000"/>
                </a:solidFill>
                <a:latin typeface="Calibri" panose="020F0502020204030204" pitchFamily="34" charset="0"/>
              </a:rPr>
              <a:t>Individually, consider:</a:t>
            </a:r>
            <a:endParaRPr lang="en-AU" sz="2800" b="0" i="0">
              <a:solidFill>
                <a:srgbClr val="000000"/>
              </a:solidFill>
              <a:effectLst/>
              <a:latin typeface="Calibri" panose="020F0502020204030204" pitchFamily="34" charset="0"/>
            </a:endParaRPr>
          </a:p>
          <a:p>
            <a:pPr fontAlgn="base">
              <a:spcBef>
                <a:spcPts val="500"/>
              </a:spcBef>
            </a:pPr>
            <a:r>
              <a:rPr lang="en-AU">
                <a:solidFill>
                  <a:srgbClr val="000000"/>
                </a:solidFill>
                <a:latin typeface="Calibri"/>
                <a:ea typeface="Calibri"/>
                <a:cs typeface="Calibri"/>
              </a:rPr>
              <a:t>Which </a:t>
            </a:r>
            <a:r>
              <a:rPr lang="en-AU" sz="2800" b="0" i="0">
                <a:solidFill>
                  <a:srgbClr val="000000"/>
                </a:solidFill>
                <a:effectLst/>
                <a:latin typeface="Calibri"/>
                <a:ea typeface="Calibri"/>
                <a:cs typeface="Calibri"/>
              </a:rPr>
              <a:t>1, 2 or 3 actions do you </a:t>
            </a:r>
            <a:r>
              <a:rPr lang="en-AU">
                <a:solidFill>
                  <a:srgbClr val="000000"/>
                </a:solidFill>
                <a:latin typeface="Calibri"/>
                <a:ea typeface="Calibri"/>
                <a:cs typeface="Calibri"/>
              </a:rPr>
              <a:t>believe will have the greatest impact on</a:t>
            </a:r>
            <a:r>
              <a:rPr lang="en-AU" sz="2800" b="0" i="0">
                <a:solidFill>
                  <a:srgbClr val="000000"/>
                </a:solidFill>
                <a:effectLst/>
                <a:latin typeface="Calibri"/>
                <a:ea typeface="Calibri"/>
                <a:cs typeface="Calibri"/>
              </a:rPr>
              <a:t> your learners? Why? </a:t>
            </a:r>
          </a:p>
          <a:p>
            <a:pPr algn="l" rtl="0" fontAlgn="base">
              <a:spcBef>
                <a:spcPts val="500"/>
              </a:spcBef>
              <a:buFont typeface="Arial" panose="020B0604020202020204" pitchFamily="34" charset="0"/>
              <a:buChar char="•"/>
            </a:pPr>
            <a:r>
              <a:rPr lang="en-AU" sz="2800" b="0" i="0">
                <a:solidFill>
                  <a:srgbClr val="000000"/>
                </a:solidFill>
                <a:effectLst/>
                <a:latin typeface="Calibri" panose="020F0502020204030204" pitchFamily="34" charset="0"/>
              </a:rPr>
              <a:t>What other actions (not listed on the page) might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be impactful for your learners? Why? </a:t>
            </a:r>
            <a:endParaRPr lang="en-AU" sz="2800">
              <a:solidFill>
                <a:srgbClr val="000000"/>
              </a:solidFill>
              <a:latin typeface="Calibri" panose="020F0502020204030204" pitchFamily="34" charset="0"/>
            </a:endParaRPr>
          </a:p>
          <a:p>
            <a:pPr marL="0" indent="0" algn="l" rtl="0" fontAlgn="base">
              <a:spcBef>
                <a:spcPts val="1500"/>
              </a:spcBef>
              <a:buNone/>
            </a:pPr>
            <a:r>
              <a:rPr lang="en-AU" sz="2800">
                <a:solidFill>
                  <a:srgbClr val="000000"/>
                </a:solidFill>
                <a:latin typeface="Calibri" panose="020F0502020204030204" pitchFamily="34" charset="0"/>
              </a:rPr>
              <a:t>Share your </a:t>
            </a:r>
            <a:r>
              <a:rPr lang="en-AU" sz="2800" b="0" i="0">
                <a:solidFill>
                  <a:srgbClr val="000000"/>
                </a:solidFill>
                <a:effectLst/>
                <a:latin typeface="Calibri" panose="020F0502020204030204" pitchFamily="34" charset="0"/>
              </a:rPr>
              <a:t>perspective with the wider group,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then discuss and record:  </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the consistencies that are evident within the </a:t>
            </a:r>
            <a:br>
              <a:rPr lang="en-AU" sz="2800" b="0" i="0">
                <a:solidFill>
                  <a:srgbClr val="000000"/>
                </a:solidFill>
                <a:effectLst/>
                <a:latin typeface="Calibri" panose="020F0502020204030204" pitchFamily="34" charset="0"/>
              </a:rPr>
            </a:br>
            <a:r>
              <a:rPr lang="en-AU" sz="2800" b="0" i="0">
                <a:solidFill>
                  <a:srgbClr val="000000"/>
                </a:solidFill>
                <a:effectLst/>
                <a:latin typeface="Calibri" panose="020F0502020204030204" pitchFamily="34" charset="0"/>
              </a:rPr>
              <a:t>group’s discussion</a:t>
            </a:r>
            <a:endParaRPr lang="en-AU" sz="4000" b="0" i="0">
              <a:solidFill>
                <a:srgbClr val="000000"/>
              </a:solidFill>
              <a:effectLst/>
              <a:latin typeface="Segoe UI" panose="020B0502040204020203" pitchFamily="34" charset="0"/>
            </a:endParaRPr>
          </a:p>
          <a:p>
            <a:pPr algn="l" rtl="0" fontAlgn="base">
              <a:spcBef>
                <a:spcPts val="500"/>
              </a:spcBef>
            </a:pPr>
            <a:r>
              <a:rPr lang="en-AU" sz="2800" b="0" i="0">
                <a:solidFill>
                  <a:srgbClr val="000000"/>
                </a:solidFill>
                <a:effectLst/>
                <a:latin typeface="Calibri" panose="020F0502020204030204" pitchFamily="34" charset="0"/>
              </a:rPr>
              <a:t>how this might inform the next steps for your team. </a:t>
            </a:r>
            <a:endParaRPr lang="en-AU" sz="40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43</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829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00D2C79-25E0-5734-FB12-721F01570E8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805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479F51-0407-BE94-F614-783696955D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30260" y="2334355"/>
            <a:ext cx="1515087" cy="2146374"/>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7F83E31-2359-B2C6-3E20-61029D544EF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15935" y="2813504"/>
            <a:ext cx="1515087" cy="2146374"/>
          </a:xfrm>
          <a:prstGeom prst="rect">
            <a:avLst/>
          </a:prstGeom>
          <a:ln>
            <a:solidFill>
              <a:schemeClr val="bg2"/>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20C60CD1-21B1-A25F-DF7A-D1DCBD6061C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912487" y="3240571"/>
            <a:ext cx="1515087" cy="2146374"/>
          </a:xfrm>
          <a:prstGeom prst="rect">
            <a:avLst/>
          </a:prstGeom>
          <a:ln>
            <a:solidFill>
              <a:schemeClr val="bg2"/>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3.3</a:t>
            </a:r>
            <a:r>
              <a:rPr lang="en-US" sz="3600" b="1">
                <a:solidFill>
                  <a:srgbClr val="A1DDD9"/>
                </a:solidFill>
              </a:rPr>
              <a:t>|</a:t>
            </a:r>
            <a:r>
              <a:rPr lang="en-US" sz="3600">
                <a:solidFill>
                  <a:schemeClr val="accent1"/>
                </a:solidFill>
              </a:rPr>
              <a:t> </a:t>
            </a:r>
            <a:r>
              <a:rPr lang="en-US" sz="3600" b="1">
                <a:solidFill>
                  <a:srgbClr val="077981"/>
                </a:solidFill>
                <a:latin typeface="+mn-lt"/>
              </a:rPr>
              <a:t>Identifying actions to activate the areas of impact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909127"/>
          </a:xfrm>
        </p:spPr>
        <p:txBody>
          <a:bodyPr lIns="0" tIns="0" rIns="0" bIns="0">
            <a:noAutofit/>
          </a:bodyPr>
          <a:lstStyle/>
          <a:p>
            <a:pPr marL="0" indent="0" algn="l" rtl="0" fontAlgn="base">
              <a:buNone/>
            </a:pPr>
            <a:r>
              <a:rPr lang="en-AU" sz="2800" b="0" i="0">
                <a:solidFill>
                  <a:srgbClr val="000000"/>
                </a:solidFill>
                <a:effectLst/>
                <a:latin typeface="Calibri" panose="020F0502020204030204" pitchFamily="34" charset="0"/>
              </a:rPr>
              <a:t>What student actions (cards) might manifest from the listed teacher actions in the companion?</a:t>
            </a:r>
            <a:endParaRPr lang="en-AU" sz="4800" b="0" i="0">
              <a:solidFill>
                <a:srgbClr val="000000"/>
              </a:solidFill>
              <a:effectLst/>
              <a:latin typeface="Segoe UI" panose="020B0502040204020203" pitchFamily="34"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44</a:t>
            </a:fld>
            <a:endParaRPr lang="en-US"/>
          </a:p>
        </p:txBody>
      </p:sp>
      <p:pic>
        <p:nvPicPr>
          <p:cNvPr id="3" name="Picture 2">
            <a:extLst>
              <a:ext uri="{FF2B5EF4-FFF2-40B4-BE49-F238E27FC236}">
                <a16:creationId xmlns:a16="http://schemas.microsoft.com/office/drawing/2014/main" id="{E8D8E583-3CC8-A8BB-7FA4-FBA7E4DBE93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05147" y="3748925"/>
            <a:ext cx="1515088" cy="2146374"/>
          </a:xfrm>
          <a:prstGeom prst="rect">
            <a:avLst/>
          </a:prstGeom>
          <a:ln>
            <a:solidFill>
              <a:schemeClr val="bg2"/>
            </a:solidFill>
          </a:ln>
          <a:effectLst>
            <a:outerShdw blurRad="50800" dist="38100" dir="2700000" algn="tl" rotWithShape="0">
              <a:prstClr val="black">
                <a:alpha val="40000"/>
              </a:prstClr>
            </a:outerShdw>
          </a:effectLst>
        </p:spPr>
      </p:pic>
      <p:pic>
        <p:nvPicPr>
          <p:cNvPr id="10" name="Graphic 9" descr="Link with solid fill">
            <a:extLst>
              <a:ext uri="{FF2B5EF4-FFF2-40B4-BE49-F238E27FC236}">
                <a16:creationId xmlns:a16="http://schemas.microsoft.com/office/drawing/2014/main" id="{5A8F0582-06A2-50CC-FC1F-643FFA0BEA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rot="18939568">
            <a:off x="6772948" y="2960368"/>
            <a:ext cx="914400" cy="914400"/>
          </a:xfrm>
          <a:prstGeom prst="rect">
            <a:avLst/>
          </a:prstGeom>
        </p:spPr>
      </p:pic>
      <p:pic>
        <p:nvPicPr>
          <p:cNvPr id="11" name="Picture 10">
            <a:extLst>
              <a:ext uri="{FF2B5EF4-FFF2-40B4-BE49-F238E27FC236}">
                <a16:creationId xmlns:a16="http://schemas.microsoft.com/office/drawing/2014/main" id="{F311EA46-8D74-2C0B-284F-82F9322566B2}"/>
              </a:ext>
            </a:extLst>
          </p:cNvPr>
          <p:cNvPicPr>
            <a:picLocks noChangeAspect="1"/>
          </p:cNvPicPr>
          <p:nvPr/>
        </p:nvPicPr>
        <p:blipFill>
          <a:blip r:embed="rId9"/>
          <a:stretch>
            <a:fillRect/>
          </a:stretch>
        </p:blipFill>
        <p:spPr>
          <a:xfrm rot="20888508">
            <a:off x="2365561" y="2392801"/>
            <a:ext cx="1525087" cy="1080000"/>
          </a:xfrm>
          <a:prstGeom prst="rect">
            <a:avLst/>
          </a:prstGeom>
          <a:ln>
            <a:noFill/>
          </a:ln>
          <a:effectLst>
            <a:outerShdw blurRad="50800" dist="38100" dir="2700000" algn="tl" rotWithShape="0">
              <a:srgbClr val="333333">
                <a:alpha val="40000"/>
              </a:srgbClr>
            </a:outerShdw>
          </a:effectLst>
        </p:spPr>
      </p:pic>
      <p:pic>
        <p:nvPicPr>
          <p:cNvPr id="12" name="Picture 11">
            <a:extLst>
              <a:ext uri="{FF2B5EF4-FFF2-40B4-BE49-F238E27FC236}">
                <a16:creationId xmlns:a16="http://schemas.microsoft.com/office/drawing/2014/main" id="{BB0198A4-D3C1-1578-0A79-158D04A33D79}"/>
              </a:ext>
            </a:extLst>
          </p:cNvPr>
          <p:cNvPicPr>
            <a:picLocks noChangeAspect="1"/>
          </p:cNvPicPr>
          <p:nvPr/>
        </p:nvPicPr>
        <p:blipFill>
          <a:blip r:embed="rId10"/>
          <a:stretch>
            <a:fillRect/>
          </a:stretch>
        </p:blipFill>
        <p:spPr>
          <a:xfrm rot="391907">
            <a:off x="1588596" y="4920820"/>
            <a:ext cx="1518544" cy="1080000"/>
          </a:xfrm>
          <a:prstGeom prst="rect">
            <a:avLst/>
          </a:prstGeom>
          <a:ln>
            <a:noFill/>
          </a:ln>
          <a:effectLst>
            <a:outerShdw blurRad="50800" dist="38100" dir="2700000" algn="tl" rotWithShape="0">
              <a:srgbClr val="333333">
                <a:alpha val="40000"/>
              </a:srgbClr>
            </a:outerShdw>
          </a:effectLst>
        </p:spPr>
      </p:pic>
      <p:pic>
        <p:nvPicPr>
          <p:cNvPr id="13" name="Picture 12">
            <a:extLst>
              <a:ext uri="{FF2B5EF4-FFF2-40B4-BE49-F238E27FC236}">
                <a16:creationId xmlns:a16="http://schemas.microsoft.com/office/drawing/2014/main" id="{414308F4-3C5C-5D3B-4BA6-5D63AA1BD8E7}"/>
              </a:ext>
            </a:extLst>
          </p:cNvPr>
          <p:cNvPicPr>
            <a:picLocks noChangeAspect="1"/>
          </p:cNvPicPr>
          <p:nvPr/>
        </p:nvPicPr>
        <p:blipFill>
          <a:blip r:embed="rId11"/>
          <a:stretch>
            <a:fillRect/>
          </a:stretch>
        </p:blipFill>
        <p:spPr>
          <a:xfrm rot="272555">
            <a:off x="4143787" y="2392959"/>
            <a:ext cx="1522710" cy="1080000"/>
          </a:xfrm>
          <a:prstGeom prst="rect">
            <a:avLst/>
          </a:prstGeom>
          <a:ln>
            <a:noFill/>
          </a:ln>
          <a:effectLst>
            <a:outerShdw blurRad="50800" dist="38100" dir="2700000" algn="tl" rotWithShape="0">
              <a:srgbClr val="333333">
                <a:alpha val="40000"/>
              </a:srgbClr>
            </a:outerShdw>
          </a:effectLst>
        </p:spPr>
      </p:pic>
      <p:pic>
        <p:nvPicPr>
          <p:cNvPr id="14" name="Picture 13">
            <a:extLst>
              <a:ext uri="{FF2B5EF4-FFF2-40B4-BE49-F238E27FC236}">
                <a16:creationId xmlns:a16="http://schemas.microsoft.com/office/drawing/2014/main" id="{F31990D9-3B9F-FF07-E997-B575608E6D52}"/>
              </a:ext>
            </a:extLst>
          </p:cNvPr>
          <p:cNvPicPr>
            <a:picLocks noChangeAspect="1"/>
          </p:cNvPicPr>
          <p:nvPr/>
        </p:nvPicPr>
        <p:blipFill>
          <a:blip r:embed="rId12"/>
          <a:stretch>
            <a:fillRect/>
          </a:stretch>
        </p:blipFill>
        <p:spPr>
          <a:xfrm rot="21351772">
            <a:off x="3238823" y="3229006"/>
            <a:ext cx="1528700" cy="1080000"/>
          </a:xfrm>
          <a:prstGeom prst="rect">
            <a:avLst/>
          </a:prstGeom>
          <a:ln>
            <a:noFill/>
          </a:ln>
          <a:effectLst>
            <a:outerShdw blurRad="50800" dist="38100" dir="2700000" algn="tl" rotWithShape="0">
              <a:srgbClr val="333333">
                <a:alpha val="40000"/>
              </a:srgbClr>
            </a:outerShdw>
          </a:effectLst>
        </p:spPr>
      </p:pic>
      <p:pic>
        <p:nvPicPr>
          <p:cNvPr id="15" name="Picture 14">
            <a:extLst>
              <a:ext uri="{FF2B5EF4-FFF2-40B4-BE49-F238E27FC236}">
                <a16:creationId xmlns:a16="http://schemas.microsoft.com/office/drawing/2014/main" id="{D76CC71C-6D19-67E8-EABB-0FC87A64AE19}"/>
              </a:ext>
            </a:extLst>
          </p:cNvPr>
          <p:cNvPicPr>
            <a:picLocks noChangeAspect="1"/>
          </p:cNvPicPr>
          <p:nvPr/>
        </p:nvPicPr>
        <p:blipFill>
          <a:blip r:embed="rId13"/>
          <a:stretch>
            <a:fillRect/>
          </a:stretch>
        </p:blipFill>
        <p:spPr>
          <a:xfrm rot="21057129">
            <a:off x="3150081" y="4008286"/>
            <a:ext cx="1511736" cy="1080000"/>
          </a:xfrm>
          <a:prstGeom prst="rect">
            <a:avLst/>
          </a:prstGeom>
          <a:ln>
            <a:noFill/>
          </a:ln>
          <a:effectLst>
            <a:outerShdw blurRad="50800" dist="38100" dir="2700000" algn="tl" rotWithShape="0">
              <a:srgbClr val="333333">
                <a:alpha val="40000"/>
              </a:srgbClr>
            </a:outerShdw>
          </a:effectLst>
        </p:spPr>
      </p:pic>
      <p:pic>
        <p:nvPicPr>
          <p:cNvPr id="16" name="Picture 15">
            <a:extLst>
              <a:ext uri="{FF2B5EF4-FFF2-40B4-BE49-F238E27FC236}">
                <a16:creationId xmlns:a16="http://schemas.microsoft.com/office/drawing/2014/main" id="{A628CD9E-A233-2CF7-2379-34A9BB7C30AB}"/>
              </a:ext>
            </a:extLst>
          </p:cNvPr>
          <p:cNvPicPr>
            <a:picLocks noChangeAspect="1"/>
          </p:cNvPicPr>
          <p:nvPr/>
        </p:nvPicPr>
        <p:blipFill>
          <a:blip r:embed="rId14"/>
          <a:stretch>
            <a:fillRect/>
          </a:stretch>
        </p:blipFill>
        <p:spPr>
          <a:xfrm rot="20879707">
            <a:off x="1653786" y="3738131"/>
            <a:ext cx="1522409" cy="1080000"/>
          </a:xfrm>
          <a:prstGeom prst="rect">
            <a:avLst/>
          </a:prstGeom>
          <a:ln>
            <a:noFill/>
          </a:ln>
          <a:effectLst>
            <a:outerShdw blurRad="50800" dist="38100" dir="2700000" algn="tl" rotWithShape="0">
              <a:srgbClr val="333333">
                <a:alpha val="40000"/>
              </a:srgbClr>
            </a:outerShdw>
          </a:effectLst>
        </p:spPr>
      </p:pic>
      <p:pic>
        <p:nvPicPr>
          <p:cNvPr id="17" name="Picture 16">
            <a:extLst>
              <a:ext uri="{FF2B5EF4-FFF2-40B4-BE49-F238E27FC236}">
                <a16:creationId xmlns:a16="http://schemas.microsoft.com/office/drawing/2014/main" id="{1AD235D7-EA27-135C-C90F-684BFF777C1E}"/>
              </a:ext>
            </a:extLst>
          </p:cNvPr>
          <p:cNvPicPr>
            <a:picLocks noChangeAspect="1"/>
          </p:cNvPicPr>
          <p:nvPr/>
        </p:nvPicPr>
        <p:blipFill>
          <a:blip r:embed="rId15"/>
          <a:stretch>
            <a:fillRect/>
          </a:stretch>
        </p:blipFill>
        <p:spPr>
          <a:xfrm rot="20779522">
            <a:off x="4615627" y="4074632"/>
            <a:ext cx="1521113" cy="1080000"/>
          </a:xfrm>
          <a:prstGeom prst="rect">
            <a:avLst/>
          </a:prstGeom>
          <a:ln>
            <a:noFill/>
          </a:ln>
          <a:effectLst>
            <a:outerShdw blurRad="50800" dist="38100" dir="2700000" algn="tl" rotWithShape="0">
              <a:srgbClr val="333333">
                <a:alpha val="40000"/>
              </a:srgbClr>
            </a:outerShdw>
          </a:effectLst>
        </p:spPr>
      </p:pic>
      <p:pic>
        <p:nvPicPr>
          <p:cNvPr id="18" name="Picture 17">
            <a:extLst>
              <a:ext uri="{FF2B5EF4-FFF2-40B4-BE49-F238E27FC236}">
                <a16:creationId xmlns:a16="http://schemas.microsoft.com/office/drawing/2014/main" id="{B1AEBDC9-101C-77C2-5A12-B298FDCA9E3D}"/>
              </a:ext>
            </a:extLst>
          </p:cNvPr>
          <p:cNvPicPr>
            <a:picLocks noChangeAspect="1"/>
          </p:cNvPicPr>
          <p:nvPr/>
        </p:nvPicPr>
        <p:blipFill>
          <a:blip r:embed="rId16"/>
          <a:stretch>
            <a:fillRect/>
          </a:stretch>
        </p:blipFill>
        <p:spPr>
          <a:xfrm rot="733134">
            <a:off x="721939" y="2635268"/>
            <a:ext cx="1531641" cy="1080000"/>
          </a:xfrm>
          <a:prstGeom prst="rect">
            <a:avLst/>
          </a:prstGeom>
          <a:ln>
            <a:noFill/>
          </a:ln>
          <a:effectLst>
            <a:outerShdw blurRad="50800" dist="38100" dir="2700000" algn="tl" rotWithShape="0">
              <a:srgbClr val="333333">
                <a:alpha val="40000"/>
              </a:srgbClr>
            </a:outerShdw>
          </a:effectLst>
        </p:spPr>
      </p:pic>
      <p:sp>
        <p:nvSpPr>
          <p:cNvPr id="4" name="TextBox 3">
            <a:extLst>
              <a:ext uri="{FF2B5EF4-FFF2-40B4-BE49-F238E27FC236}">
                <a16:creationId xmlns:a16="http://schemas.microsoft.com/office/drawing/2014/main" id="{FB4ABE84-F86A-6B34-F220-FB895E361CC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15 to 19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525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3.4</a:t>
            </a:r>
            <a:r>
              <a:rPr lang="en-US" sz="3600" b="1">
                <a:solidFill>
                  <a:srgbClr val="A1DDD9"/>
                </a:solidFill>
              </a:rPr>
              <a:t>|</a:t>
            </a:r>
            <a:r>
              <a:rPr lang="en-US" sz="3600">
                <a:solidFill>
                  <a:schemeClr val="accent1"/>
                </a:solidFill>
              </a:rPr>
              <a:t> </a:t>
            </a:r>
            <a:r>
              <a:rPr lang="en-US" sz="3600" b="1">
                <a:solidFill>
                  <a:srgbClr val="077981"/>
                </a:solidFill>
                <a:latin typeface="+mn-lt"/>
              </a:rPr>
              <a:t>Our ways of working</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27480"/>
            <a:ext cx="8119201" cy="5197760"/>
          </a:xfrm>
        </p:spPr>
        <p:txBody>
          <a:bodyPr lIns="0" tIns="0" rIns="0" bIns="0">
            <a:noAutofit/>
          </a:bodyPr>
          <a:lstStyle/>
          <a:p>
            <a:pPr marL="0" indent="0">
              <a:lnSpc>
                <a:spcPct val="100000"/>
              </a:lnSpc>
              <a:spcBef>
                <a:spcPts val="0"/>
              </a:spcBef>
              <a:buNone/>
            </a:pPr>
            <a:r>
              <a:rPr lang="en-AU" sz="3200" b="1">
                <a:solidFill>
                  <a:srgbClr val="00295B"/>
                </a:solidFill>
              </a:rPr>
              <a:t>Our guiding principles</a:t>
            </a:r>
            <a:endParaRPr lang="en-AU" sz="3200"/>
          </a:p>
          <a:p>
            <a:pPr>
              <a:spcBef>
                <a:spcPts val="500"/>
              </a:spcBef>
            </a:pPr>
            <a:r>
              <a:rPr lang="en-AU" sz="2600">
                <a:solidFill>
                  <a:srgbClr val="000000"/>
                </a:solidFill>
                <a:effectLst/>
              </a:rPr>
              <a:t>What does collaboration look like for us now?</a:t>
            </a:r>
          </a:p>
          <a:p>
            <a:pPr>
              <a:spcBef>
                <a:spcPts val="500"/>
              </a:spcBef>
            </a:pPr>
            <a:r>
              <a:rPr lang="en-AU" sz="2600">
                <a:solidFill>
                  <a:srgbClr val="000000"/>
                </a:solidFill>
                <a:effectLst/>
              </a:rPr>
              <a:t>How do our current ways of working and being </a:t>
            </a:r>
            <a:r>
              <a:rPr lang="en-US" sz="2600">
                <a:effectLst/>
              </a:rPr>
              <a:t>align with </a:t>
            </a:r>
            <a:br>
              <a:rPr lang="en-US" sz="2600">
                <a:effectLst/>
              </a:rPr>
            </a:br>
            <a:r>
              <a:rPr lang="en-US" sz="2600">
                <a:effectLst/>
              </a:rPr>
              <a:t>or differ from the guiding principles?</a:t>
            </a:r>
          </a:p>
          <a:p>
            <a:pPr>
              <a:spcBef>
                <a:spcPts val="500"/>
              </a:spcBef>
            </a:pPr>
            <a:r>
              <a:rPr lang="en-US" sz="2600">
                <a:effectLst/>
              </a:rPr>
              <a:t>What challenges might exist to implementing these principles </a:t>
            </a:r>
            <a:r>
              <a:rPr lang="en-AU" sz="2600">
                <a:solidFill>
                  <a:srgbClr val="000000"/>
                </a:solidFill>
                <a:effectLst/>
              </a:rPr>
              <a:t>and how might we address them</a:t>
            </a:r>
            <a:r>
              <a:rPr lang="en-US" sz="2600">
                <a:effectLst/>
              </a:rPr>
              <a:t>?</a:t>
            </a:r>
          </a:p>
          <a:p>
            <a:pPr>
              <a:spcBef>
                <a:spcPts val="500"/>
              </a:spcBef>
            </a:pPr>
            <a:r>
              <a:rPr lang="en-US" sz="2600">
                <a:effectLst/>
              </a:rPr>
              <a:t>What </a:t>
            </a:r>
            <a:r>
              <a:rPr lang="en-US" sz="2600" err="1">
                <a:effectLst/>
              </a:rPr>
              <a:t>behaviours</a:t>
            </a:r>
            <a:r>
              <a:rPr lang="en-US" sz="2600">
                <a:effectLst/>
              </a:rPr>
              <a:t> and practices would demonstrate each principle?</a:t>
            </a:r>
          </a:p>
          <a:p>
            <a:pPr>
              <a:spcBef>
                <a:spcPts val="500"/>
              </a:spcBef>
            </a:pPr>
            <a:r>
              <a:rPr lang="en-US" sz="2600">
                <a:effectLst/>
              </a:rPr>
              <a:t>How will we know if we’re successfully embedding these principles?</a:t>
            </a:r>
          </a:p>
          <a:p>
            <a:pPr>
              <a:spcBef>
                <a:spcPts val="500"/>
              </a:spcBef>
            </a:pPr>
            <a:r>
              <a:rPr lang="en-AU" sz="2600">
                <a:solidFill>
                  <a:srgbClr val="000000"/>
                </a:solidFill>
                <a:effectLst/>
              </a:rPr>
              <a:t>In small groups, reflect on our day-to-day work and record an example of what each principle is and isn’t on page 22 of the companion.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45</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53787" y="2240842"/>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72E9D04E-AE5E-34F8-642C-A9C15D4E4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grpSp>
        <p:nvGrpSpPr>
          <p:cNvPr id="5" name="Group 4">
            <a:extLst>
              <a:ext uri="{FF2B5EF4-FFF2-40B4-BE49-F238E27FC236}">
                <a16:creationId xmlns:a16="http://schemas.microsoft.com/office/drawing/2014/main" id="{DD059942-4AF1-6161-6D2F-AC91B599D171}"/>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C2F1A50F-D917-920F-C6EA-F3E91B39A4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E80895FC-362F-B207-9A9A-F60C31B37C91}"/>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22</a:t>
              </a:r>
            </a:p>
          </p:txBody>
        </p:sp>
      </p:grpSp>
    </p:spTree>
    <p:extLst>
      <p:ext uri="{BB962C8B-B14F-4D97-AF65-F5344CB8AC3E}">
        <p14:creationId xmlns:p14="http://schemas.microsoft.com/office/powerpoint/2010/main" val="2406449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9986582"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346929" cy="4256709"/>
          </a:xfrm>
        </p:spPr>
        <p:txBody>
          <a:bodyPr lIns="0" tIns="0" rIns="0" bIns="0">
            <a:noAutofit/>
          </a:bodyPr>
          <a:lstStyle/>
          <a:p>
            <a:pPr marL="0" indent="0">
              <a:lnSpc>
                <a:spcPct val="100000"/>
              </a:lnSpc>
              <a:spcBef>
                <a:spcPts val="0"/>
              </a:spcBef>
              <a:spcAft>
                <a:spcPts val="1000"/>
              </a:spcAft>
              <a:buNone/>
            </a:pPr>
            <a:r>
              <a:rPr lang="en-AU" sz="3000" b="1">
                <a:solidFill>
                  <a:srgbClr val="00295B"/>
                </a:solidFill>
              </a:rPr>
              <a:t>Initial brainstorm</a:t>
            </a:r>
            <a:endParaRPr lang="en-AU" sz="3000"/>
          </a:p>
          <a:p>
            <a:pPr marL="0" indent="0">
              <a:spcBef>
                <a:spcPts val="0"/>
              </a:spcBef>
              <a:spcAft>
                <a:spcPts val="1000"/>
              </a:spcAft>
              <a:buNone/>
            </a:pPr>
            <a:r>
              <a:rPr lang="en-AU">
                <a:solidFill>
                  <a:srgbClr val="000000"/>
                </a:solidFill>
                <a:effectLst/>
              </a:rPr>
              <a:t>In relation to the 4 areas of impact and the presence of dispositions and capabilities in the SA Curriculum prototype, what connections do you anticipate (or know) exist between these features of our strategy and the:</a:t>
            </a:r>
          </a:p>
          <a:p>
            <a:pPr>
              <a:spcBef>
                <a:spcPts val="0"/>
              </a:spcBef>
              <a:spcAft>
                <a:spcPts val="1000"/>
              </a:spcAft>
            </a:pPr>
            <a:r>
              <a:rPr lang="en-AU">
                <a:solidFill>
                  <a:srgbClr val="000000"/>
                </a:solidFill>
                <a:effectLst/>
              </a:rPr>
              <a:t>Early Years Learning Framework (EYLF 2.0)? </a:t>
            </a:r>
          </a:p>
          <a:p>
            <a:pPr>
              <a:spcBef>
                <a:spcPts val="0"/>
              </a:spcBef>
              <a:spcAft>
                <a:spcPts val="1000"/>
              </a:spcAft>
            </a:pPr>
            <a:r>
              <a:rPr lang="en-AU">
                <a:solidFill>
                  <a:srgbClr val="000000"/>
                </a:solidFill>
                <a:effectLst/>
              </a:rPr>
              <a:t>innovation occurring in the SACE?</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46</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8B9E625F-950C-0F45-CD49-B3E4AF210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29450"/>
            <a:ext cx="578418" cy="837709"/>
          </a:xfrm>
          <a:prstGeom prst="rect">
            <a:avLst/>
          </a:prstGeom>
        </p:spPr>
      </p:pic>
      <p:grpSp>
        <p:nvGrpSpPr>
          <p:cNvPr id="4" name="Group 3">
            <a:extLst>
              <a:ext uri="{FF2B5EF4-FFF2-40B4-BE49-F238E27FC236}">
                <a16:creationId xmlns:a16="http://schemas.microsoft.com/office/drawing/2014/main" id="{0D40A796-2463-3EDF-EE14-F2AB8C0944AB}"/>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6AFF4318-FF3B-ACBA-02F2-9EFD7596A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F97E8C57-049D-3380-7B84-1C2C54162B4A}"/>
                </a:ext>
              </a:extLst>
            </p:cNvPr>
            <p:cNvSpPr txBox="1">
              <a:spLocks/>
            </p:cNvSpPr>
            <p:nvPr/>
          </p:nvSpPr>
          <p:spPr>
            <a:xfrm>
              <a:off x="11180189" y="735291"/>
              <a:ext cx="465158" cy="45046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27–29</a:t>
              </a:r>
            </a:p>
          </p:txBody>
        </p:sp>
      </p:grpSp>
    </p:spTree>
    <p:extLst>
      <p:ext uri="{BB962C8B-B14F-4D97-AF65-F5344CB8AC3E}">
        <p14:creationId xmlns:p14="http://schemas.microsoft.com/office/powerpoint/2010/main" val="3968343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135528"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Read pages 27 to 29 of the companion</a:t>
            </a:r>
            <a:endParaRPr lang="en-AU" sz="3200"/>
          </a:p>
          <a:p>
            <a:r>
              <a:rPr lang="en-AU">
                <a:effectLst/>
              </a:rPr>
              <a:t>Individual reading time (10 minutes).</a:t>
            </a:r>
          </a:p>
          <a:p>
            <a:r>
              <a:rPr lang="en-AU">
                <a:effectLst/>
              </a:rPr>
              <a:t>Use the relevant area of impact action cards </a:t>
            </a:r>
            <a:br>
              <a:rPr lang="en-AU">
                <a:effectLst/>
              </a:rPr>
            </a:br>
            <a:r>
              <a:rPr lang="en-AU">
                <a:effectLst/>
              </a:rPr>
              <a:t>to narrow your focus as you read.</a:t>
            </a:r>
          </a:p>
          <a:p>
            <a:r>
              <a:rPr lang="en-AU">
                <a:effectLst/>
              </a:rPr>
              <a:t>You may find it useful to extend your reading later using the QR links provided on the companion pages.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47</a:t>
            </a:fld>
            <a:endParaRPr lang="en-US"/>
          </a:p>
        </p:txBody>
      </p:sp>
      <p:pic>
        <p:nvPicPr>
          <p:cNvPr id="5" name="Picture 4">
            <a:extLst>
              <a:ext uri="{FF2B5EF4-FFF2-40B4-BE49-F238E27FC236}">
                <a16:creationId xmlns:a16="http://schemas.microsoft.com/office/drawing/2014/main" id="{7E3806AF-49B3-D944-0080-5684FF9B2A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04862" y="1521390"/>
            <a:ext cx="2440485" cy="3453593"/>
          </a:xfrm>
          <a:prstGeom prst="rect">
            <a:avLst/>
          </a:prstGeom>
          <a:ln>
            <a:solidFill>
              <a:schemeClr val="bg2"/>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53C432E5-381B-02CF-025E-88E1EDADA7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601414" y="1950507"/>
            <a:ext cx="2440485" cy="3449492"/>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131E06B2-C493-373D-0183-83CC18834C5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94073" y="2454931"/>
            <a:ext cx="2440486" cy="3457356"/>
          </a:xfrm>
          <a:prstGeom prst="rect">
            <a:avLst/>
          </a:prstGeom>
          <a:ln>
            <a:solidFill>
              <a:schemeClr val="bg2"/>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E0763FBE-AF78-7616-6B5C-6F1DB3DDE67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6951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After reading</a:t>
            </a:r>
            <a:endParaRPr lang="en-AU" sz="3200"/>
          </a:p>
          <a:p>
            <a:pPr marL="12700" indent="-12700">
              <a:spcBef>
                <a:spcPts val="500"/>
              </a:spcBef>
              <a:buNone/>
            </a:pPr>
            <a:r>
              <a:rPr lang="en-US" b="0">
                <a:effectLst/>
              </a:rPr>
              <a:t>Individually, generate a list of important connections between our focus area of impact/domains(s), the EYLF 2.0 and the SACE.</a:t>
            </a:r>
          </a:p>
          <a:p>
            <a:pPr marL="12700" indent="-12700">
              <a:spcBef>
                <a:spcPts val="500"/>
              </a:spcBef>
              <a:buNone/>
            </a:pPr>
            <a:r>
              <a:rPr lang="en-US"/>
              <a:t>(2 to 3 minutes)</a:t>
            </a:r>
            <a:endParaRPr lang="en-US" b="0">
              <a:effectLst/>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48</a:t>
            </a:fld>
            <a:endParaRPr lang="en-US"/>
          </a:p>
        </p:txBody>
      </p:sp>
      <p:sp>
        <p:nvSpPr>
          <p:cNvPr id="3" name="TextBox 2">
            <a:extLst>
              <a:ext uri="{FF2B5EF4-FFF2-40B4-BE49-F238E27FC236}">
                <a16:creationId xmlns:a16="http://schemas.microsoft.com/office/drawing/2014/main" id="{17B60D00-FCCB-AECF-FF38-A8968655C56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5788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Add one routine</a:t>
            </a:r>
            <a:endParaRPr lang="en-AU" sz="3200"/>
          </a:p>
          <a:p>
            <a:pPr marL="230400" indent="-230400"/>
            <a:r>
              <a:rPr lang="en-US">
                <a:effectLst/>
              </a:rPr>
              <a:t>Form small groups (4 to 5 people).</a:t>
            </a:r>
          </a:p>
          <a:p>
            <a:pPr marL="230400" lvl="1" indent="-230400"/>
            <a:r>
              <a:rPr lang="en-US" sz="2800">
                <a:effectLst/>
              </a:rPr>
              <a:t>Pass your paper to the person on your right.</a:t>
            </a:r>
          </a:p>
          <a:p>
            <a:pPr marL="230400" lvl="1" indent="-230400"/>
            <a:r>
              <a:rPr lang="en-US" sz="2800">
                <a:effectLst/>
              </a:rPr>
              <a:t>Take 1 to 2 minutes to read the paper in front you, then add one new connection to the list (the addition could be an elaboration, a new point, or a relationship between multiple ideas).</a:t>
            </a:r>
          </a:p>
          <a:p>
            <a:pPr marL="230400" lvl="1" indent="-230400"/>
            <a:r>
              <a:rPr lang="en-US" sz="2800">
                <a:effectLst/>
              </a:rPr>
              <a:t>Rotate papers until you have received yours back and read your group members’ contributions.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49</a:t>
            </a:fld>
            <a:endParaRPr lang="en-US"/>
          </a:p>
        </p:txBody>
      </p:sp>
      <p:sp>
        <p:nvSpPr>
          <p:cNvPr id="4" name="TextBox 3">
            <a:extLst>
              <a:ext uri="{FF2B5EF4-FFF2-40B4-BE49-F238E27FC236}">
                <a16:creationId xmlns:a16="http://schemas.microsoft.com/office/drawing/2014/main" id="{14089FB3-7D2F-B60F-D0E2-B8A2ECEC30FD}"/>
              </a:ext>
            </a:extLst>
          </p:cNvPr>
          <p:cNvSpPr txBox="1"/>
          <p:nvPr/>
        </p:nvSpPr>
        <p:spPr>
          <a:xfrm>
            <a:off x="7406640" y="6015777"/>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3881FC3-11DB-F71C-0A04-F9E1A17BAD57}"/>
              </a:ext>
            </a:extLst>
          </p:cNvPr>
          <p:cNvSpPr txBox="1"/>
          <p:nvPr/>
        </p:nvSpPr>
        <p:spPr>
          <a:xfrm>
            <a:off x="8016586" y="6211625"/>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+1 Routine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a:t>
            </a:r>
            <a:endParaRPr lang="en-AU" sz="1100">
              <a:solidFill>
                <a:schemeClr val="bg1">
                  <a:lumMod val="50000"/>
                </a:schemeClr>
              </a:solidFill>
            </a:endParaRPr>
          </a:p>
        </p:txBody>
      </p:sp>
    </p:spTree>
    <p:extLst>
      <p:ext uri="{BB962C8B-B14F-4D97-AF65-F5344CB8AC3E}">
        <p14:creationId xmlns:p14="http://schemas.microsoft.com/office/powerpoint/2010/main" val="4086616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3.5</a:t>
            </a:r>
            <a:r>
              <a:rPr lang="en-US" sz="3600" b="1">
                <a:solidFill>
                  <a:srgbClr val="A1DDD9"/>
                </a:solidFill>
              </a:rPr>
              <a:t>|</a:t>
            </a:r>
            <a:r>
              <a:rPr lang="en-US" sz="3600">
                <a:solidFill>
                  <a:schemeClr val="accent1"/>
                </a:solidFill>
              </a:rPr>
              <a:t> </a:t>
            </a:r>
            <a:r>
              <a:rPr lang="en-US" sz="3600" b="1">
                <a:solidFill>
                  <a:srgbClr val="077981"/>
                </a:solidFill>
                <a:latin typeface="+mn-lt"/>
              </a:rPr>
              <a:t>Building coherence for our learners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Add one routine</a:t>
            </a:r>
            <a:endParaRPr lang="en-AU" sz="3200"/>
          </a:p>
          <a:p>
            <a:r>
              <a:rPr lang="en-US" sz="2800"/>
              <a:t>After completing a rotation of add one, remain in small groups to identify and share 1 to 2 connections that you would like to follow-up to enrich your understanding of the focus area of impact/domain(s) further.</a:t>
            </a:r>
            <a:endParaRPr lang="en-US" sz="2800">
              <a:ea typeface="Calibri"/>
              <a:cs typeface="Calibri"/>
            </a:endParaRPr>
          </a:p>
          <a:p>
            <a:r>
              <a:rPr lang="en-US" sz="2800">
                <a:ea typeface="Calibri"/>
                <a:cs typeface="Calibri"/>
              </a:rPr>
              <a:t>Share your thinking with the wider group.</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50</a:t>
            </a:fld>
            <a:endParaRPr lang="en-US"/>
          </a:p>
        </p:txBody>
      </p:sp>
      <p:pic>
        <p:nvPicPr>
          <p:cNvPr id="5" name="Picture 4" descr="A group of people with speech bubbles&#10;&#10;Description automatically generated">
            <a:extLst>
              <a:ext uri="{FF2B5EF4-FFF2-40B4-BE49-F238E27FC236}">
                <a16:creationId xmlns:a16="http://schemas.microsoft.com/office/drawing/2014/main" id="{AED1C532-D298-FBD1-5534-EEA8BBD6F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3EAE9C4C-BECA-E231-EF53-D356714D55B8}"/>
              </a:ext>
            </a:extLst>
          </p:cNvPr>
          <p:cNvSpPr txBox="1"/>
          <p:nvPr/>
        </p:nvSpPr>
        <p:spPr>
          <a:xfrm>
            <a:off x="7406640" y="6015777"/>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27 to 29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B1EC444-6556-85D1-119D-A95B1F012356}"/>
              </a:ext>
            </a:extLst>
          </p:cNvPr>
          <p:cNvSpPr txBox="1"/>
          <p:nvPr/>
        </p:nvSpPr>
        <p:spPr>
          <a:xfrm>
            <a:off x="8016586" y="6211625"/>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+1 Routine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a:t>
            </a:r>
            <a:endParaRPr lang="en-AU" sz="1100">
              <a:solidFill>
                <a:schemeClr val="bg1">
                  <a:lumMod val="50000"/>
                </a:schemeClr>
              </a:solidFill>
            </a:endParaRPr>
          </a:p>
        </p:txBody>
      </p:sp>
    </p:spTree>
    <p:extLst>
      <p:ext uri="{BB962C8B-B14F-4D97-AF65-F5344CB8AC3E}">
        <p14:creationId xmlns:p14="http://schemas.microsoft.com/office/powerpoint/2010/main" val="29940757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922498"/>
            <a:ext cx="1717623" cy="2433300"/>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4 </a:t>
            </a:r>
            <a:r>
              <a:rPr lang="en-US" sz="4800" b="0">
                <a:solidFill>
                  <a:srgbClr val="56C4CF"/>
                </a:solidFill>
              </a:rPr>
              <a:t>|</a:t>
            </a:r>
            <a:r>
              <a:rPr lang="en-US" sz="4800" b="0"/>
              <a:t> </a:t>
            </a:r>
            <a:r>
              <a:rPr lang="en-US" sz="4800"/>
              <a:t>Building a strong learning culture</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2974152"/>
            <a:ext cx="1717624"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506657"/>
            <a:ext cx="1717624"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E6F4F571-FF60-D43B-6E42-BB79B0B385AE}"/>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39 to 43, 79 to 83 and 51 to 55</a:t>
            </a:r>
          </a:p>
        </p:txBody>
      </p:sp>
    </p:spTree>
    <p:extLst>
      <p:ext uri="{BB962C8B-B14F-4D97-AF65-F5344CB8AC3E}">
        <p14:creationId xmlns:p14="http://schemas.microsoft.com/office/powerpoint/2010/main" val="23721078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a:t>
            </a:r>
            <a:r>
              <a:rPr lang="en-US" sz="3600" b="1">
                <a:solidFill>
                  <a:srgbClr val="A1DDD9"/>
                </a:solidFill>
              </a:rPr>
              <a:t>|</a:t>
            </a:r>
            <a:r>
              <a:rPr lang="en-US" sz="3600">
                <a:solidFill>
                  <a:schemeClr val="accent1"/>
                </a:solidFill>
              </a:rPr>
              <a:t> </a:t>
            </a:r>
            <a:r>
              <a:rPr lang="en-US" sz="3600" b="1">
                <a:solidFill>
                  <a:srgbClr val="077981"/>
                </a:solidFill>
                <a:latin typeface="+mn-lt"/>
              </a:rPr>
              <a:t>Strong learning cultures in action</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506523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Jigsaw reading routine</a:t>
            </a:r>
            <a:endParaRPr lang="en-AU" sz="3200"/>
          </a:p>
          <a:p>
            <a:r>
              <a:rPr lang="en-AU" b="1">
                <a:solidFill>
                  <a:srgbClr val="000000"/>
                </a:solidFill>
                <a:latin typeface="Calibri"/>
                <a:cs typeface="Calibri"/>
              </a:rPr>
              <a:t>Jigsaw groups</a:t>
            </a:r>
            <a:r>
              <a:rPr lang="en-AU">
                <a:solidFill>
                  <a:srgbClr val="000000"/>
                </a:solidFill>
                <a:latin typeface="Calibri"/>
                <a:cs typeface="Calibri"/>
              </a:rPr>
              <a:t> – Form</a:t>
            </a:r>
            <a:r>
              <a:rPr lang="en-AU" b="0" i="0">
                <a:solidFill>
                  <a:srgbClr val="000000"/>
                </a:solidFill>
                <a:effectLst/>
                <a:latin typeface="Calibri"/>
                <a:cs typeface="Calibri"/>
              </a:rPr>
              <a:t> small groups of 3 to 6</a:t>
            </a:r>
            <a:r>
              <a:rPr lang="en-AU">
                <a:solidFill>
                  <a:srgbClr val="000000"/>
                </a:solidFill>
                <a:latin typeface="Calibri"/>
                <a:cs typeface="Calibri"/>
              </a:rPr>
              <a:t>. </a:t>
            </a:r>
            <a:r>
              <a:rPr lang="en-AU">
                <a:solidFill>
                  <a:srgbClr val="000000"/>
                </a:solidFill>
                <a:latin typeface="Calibri"/>
                <a:ea typeface="Calibri"/>
                <a:cs typeface="Calibri"/>
              </a:rPr>
              <a:t>Read the </a:t>
            </a:r>
            <a:br>
              <a:rPr lang="en-AU">
                <a:solidFill>
                  <a:srgbClr val="000000"/>
                </a:solidFill>
                <a:latin typeface="Calibri"/>
                <a:ea typeface="Calibri"/>
                <a:cs typeface="Calibri"/>
              </a:rPr>
            </a:br>
            <a:r>
              <a:rPr lang="en-AU">
                <a:solidFill>
                  <a:srgbClr val="000000"/>
                </a:solidFill>
                <a:latin typeface="Calibri"/>
                <a:ea typeface="Calibri"/>
                <a:cs typeface="Calibri"/>
              </a:rPr>
              <a:t>assigned section of the passage. (5 to 10 minutes)</a:t>
            </a:r>
          </a:p>
          <a:p>
            <a:pPr fontAlgn="base"/>
            <a:r>
              <a:rPr lang="en-US" b="1">
                <a:solidFill>
                  <a:srgbClr val="000000"/>
                </a:solidFill>
                <a:latin typeface="Calibri"/>
                <a:cs typeface="Calibri"/>
              </a:rPr>
              <a:t>Form ‘expert groups’</a:t>
            </a:r>
            <a:r>
              <a:rPr lang="en-US">
                <a:solidFill>
                  <a:srgbClr val="000000"/>
                </a:solidFill>
                <a:latin typeface="Calibri"/>
                <a:cs typeface="Calibri"/>
              </a:rPr>
              <a:t> –  team up with other participants </a:t>
            </a:r>
            <a:br>
              <a:rPr lang="en-US">
                <a:solidFill>
                  <a:srgbClr val="000000"/>
                </a:solidFill>
                <a:latin typeface="Calibri"/>
                <a:cs typeface="Calibri"/>
              </a:rPr>
            </a:br>
            <a:r>
              <a:rPr lang="en-US">
                <a:solidFill>
                  <a:srgbClr val="000000"/>
                </a:solidFill>
                <a:latin typeface="Calibri"/>
                <a:cs typeface="Calibri"/>
              </a:rPr>
              <a:t>that have read the same section of the passage. Discuss </a:t>
            </a:r>
            <a:br>
              <a:rPr lang="en-US">
                <a:solidFill>
                  <a:srgbClr val="000000"/>
                </a:solidFill>
                <a:latin typeface="Calibri"/>
                <a:cs typeface="Calibri"/>
              </a:rPr>
            </a:br>
            <a:r>
              <a:rPr lang="en-US">
                <a:solidFill>
                  <a:srgbClr val="000000"/>
                </a:solidFill>
                <a:latin typeface="Calibri"/>
                <a:cs typeface="Calibri"/>
              </a:rPr>
              <a:t>your thoughts and key ideas to develop expertise in </a:t>
            </a:r>
            <a:br>
              <a:rPr lang="en-US">
                <a:solidFill>
                  <a:srgbClr val="000000"/>
                </a:solidFill>
                <a:latin typeface="Calibri"/>
                <a:cs typeface="Calibri"/>
              </a:rPr>
            </a:br>
            <a:r>
              <a:rPr lang="en-US">
                <a:solidFill>
                  <a:srgbClr val="000000"/>
                </a:solidFill>
                <a:latin typeface="Calibri"/>
                <a:cs typeface="Calibri"/>
              </a:rPr>
              <a:t>this area.</a:t>
            </a:r>
            <a:r>
              <a:rPr lang="en-AU">
                <a:solidFill>
                  <a:srgbClr val="000000"/>
                </a:solidFill>
                <a:latin typeface="Calibri"/>
                <a:ea typeface="Calibri"/>
                <a:cs typeface="Calibri"/>
              </a:rPr>
              <a:t> (15 minutes)</a:t>
            </a:r>
            <a:endParaRPr lang="en-US">
              <a:solidFill>
                <a:srgbClr val="000000"/>
              </a:solidFill>
              <a:latin typeface="Calibri"/>
              <a:ea typeface="Calibri"/>
              <a:cs typeface="Calibri"/>
            </a:endParaRPr>
          </a:p>
          <a:p>
            <a:r>
              <a:rPr lang="en-AU" b="1">
                <a:solidFill>
                  <a:srgbClr val="000000"/>
                </a:solidFill>
                <a:latin typeface="Calibri"/>
                <a:ea typeface="Calibri"/>
                <a:cs typeface="Calibri"/>
              </a:rPr>
              <a:t>Return to your original jigsaw group</a:t>
            </a:r>
            <a:r>
              <a:rPr lang="en-AU">
                <a:solidFill>
                  <a:srgbClr val="000000"/>
                </a:solidFill>
                <a:latin typeface="Calibri"/>
                <a:ea typeface="Calibri"/>
                <a:cs typeface="Calibri"/>
              </a:rPr>
              <a:t> – </a:t>
            </a:r>
            <a:r>
              <a:rPr lang="en-AU" b="0" i="0">
                <a:solidFill>
                  <a:srgbClr val="000000"/>
                </a:solidFill>
                <a:effectLst/>
                <a:latin typeface="Calibri"/>
                <a:ea typeface="Calibri"/>
                <a:cs typeface="Calibri"/>
              </a:rPr>
              <a:t>Each ‘expert’ summarises their discussion, communicating the key ideas presented in their section of </a:t>
            </a:r>
            <a:br>
              <a:rPr lang="en-AU" b="0" i="0">
                <a:solidFill>
                  <a:srgbClr val="000000"/>
                </a:solidFill>
                <a:effectLst/>
                <a:latin typeface="Calibri"/>
                <a:ea typeface="Calibri"/>
                <a:cs typeface="Calibri"/>
              </a:rPr>
            </a:br>
            <a:r>
              <a:rPr lang="en-AU" b="0" i="0">
                <a:solidFill>
                  <a:srgbClr val="000000"/>
                </a:solidFill>
                <a:effectLst/>
                <a:latin typeface="Calibri"/>
                <a:ea typeface="Calibri"/>
                <a:cs typeface="Calibri"/>
              </a:rPr>
              <a:t>the text. (2 to 3 minutes each) </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52</a:t>
            </a:fld>
            <a:endParaRPr lang="en-US"/>
          </a:p>
        </p:txBody>
      </p:sp>
      <p:pic>
        <p:nvPicPr>
          <p:cNvPr id="3" name="Graphic 2" descr="Puzzle with solid fill">
            <a:extLst>
              <a:ext uri="{FF2B5EF4-FFF2-40B4-BE49-F238E27FC236}">
                <a16:creationId xmlns:a16="http://schemas.microsoft.com/office/drawing/2014/main" id="{F3AE0493-8D18-8BA5-8390-D2983FF98F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0192" y="638081"/>
            <a:ext cx="1837850" cy="1837850"/>
          </a:xfrm>
          <a:prstGeom prst="rect">
            <a:avLst/>
          </a:prstGeom>
          <a:effectLst>
            <a:outerShdw blurRad="50800" dist="38100" dir="2700000" algn="tl" rotWithShape="0">
              <a:prstClr val="black">
                <a:alpha val="40000"/>
              </a:prstClr>
            </a:outerShdw>
          </a:effectLst>
        </p:spPr>
      </p:pic>
      <p:pic>
        <p:nvPicPr>
          <p:cNvPr id="5" name="Graphic 4" descr="Puzzle with solid fill">
            <a:extLst>
              <a:ext uri="{FF2B5EF4-FFF2-40B4-BE49-F238E27FC236}">
                <a16:creationId xmlns:a16="http://schemas.microsoft.com/office/drawing/2014/main" id="{73A6F305-373B-9BDB-CCE8-18CB463C10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3377944">
            <a:off x="9180340" y="2722051"/>
            <a:ext cx="1837850" cy="1837850"/>
          </a:xfrm>
          <a:prstGeom prst="rect">
            <a:avLst/>
          </a:prstGeom>
          <a:effectLst>
            <a:outerShdw blurRad="50800" dist="38100" dir="2700000" algn="tl" rotWithShape="0">
              <a:prstClr val="black">
                <a:alpha val="40000"/>
              </a:prstClr>
            </a:outerShdw>
          </a:effectLst>
        </p:spPr>
      </p:pic>
      <p:pic>
        <p:nvPicPr>
          <p:cNvPr id="6" name="Graphic 5" descr="Puzzle with solid fill">
            <a:extLst>
              <a:ext uri="{FF2B5EF4-FFF2-40B4-BE49-F238E27FC236}">
                <a16:creationId xmlns:a16="http://schemas.microsoft.com/office/drawing/2014/main" id="{9968BAAE-1D8F-CB62-8B5A-03981548158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69852">
            <a:off x="9822299" y="1620971"/>
            <a:ext cx="1837849" cy="1837849"/>
          </a:xfrm>
          <a:prstGeom prst="rect">
            <a:avLst/>
          </a:prstGeom>
          <a:effectLst>
            <a:outerShdw blurRad="50800" dist="38100" dir="2700000" algn="tl" rotWithShape="0">
              <a:prstClr val="black">
                <a:alpha val="40000"/>
              </a:prstClr>
            </a:outerShdw>
          </a:effectLst>
        </p:spPr>
      </p:pic>
      <p:grpSp>
        <p:nvGrpSpPr>
          <p:cNvPr id="4" name="Group 3">
            <a:extLst>
              <a:ext uri="{FF2B5EF4-FFF2-40B4-BE49-F238E27FC236}">
                <a16:creationId xmlns:a16="http://schemas.microsoft.com/office/drawing/2014/main" id="{649CE6EE-886A-6F16-3A35-9DAD076934D6}"/>
              </a:ext>
            </a:extLst>
          </p:cNvPr>
          <p:cNvGrpSpPr/>
          <p:nvPr/>
        </p:nvGrpSpPr>
        <p:grpSpPr>
          <a:xfrm>
            <a:off x="11180189" y="545258"/>
            <a:ext cx="465158" cy="653197"/>
            <a:chOff x="11180189" y="545258"/>
            <a:chExt cx="465158" cy="653197"/>
          </a:xfrm>
        </p:grpSpPr>
        <p:pic>
          <p:nvPicPr>
            <p:cNvPr id="8" name="Picture 7" descr="A black and blue rectangle with a corner&#10;&#10;Description automatically generated">
              <a:extLst>
                <a:ext uri="{FF2B5EF4-FFF2-40B4-BE49-F238E27FC236}">
                  <a16:creationId xmlns:a16="http://schemas.microsoft.com/office/drawing/2014/main" id="{40E7E9D7-3F76-248E-D84D-D41AE5528FD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CF008065-6F2D-2A12-02E6-B56CC59201AE}"/>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39 to 43</a:t>
              </a:r>
            </a:p>
          </p:txBody>
        </p:sp>
      </p:grpSp>
    </p:spTree>
    <p:extLst>
      <p:ext uri="{BB962C8B-B14F-4D97-AF65-F5344CB8AC3E}">
        <p14:creationId xmlns:p14="http://schemas.microsoft.com/office/powerpoint/2010/main" val="2346389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4.1</a:t>
            </a:r>
            <a:r>
              <a:rPr lang="en-US" sz="3600" b="1">
                <a:solidFill>
                  <a:srgbClr val="A1DDD9"/>
                </a:solidFill>
              </a:rPr>
              <a:t>|</a:t>
            </a:r>
            <a:r>
              <a:rPr lang="en-US" sz="3600">
                <a:solidFill>
                  <a:schemeClr val="accent1"/>
                </a:solidFill>
              </a:rPr>
              <a:t> </a:t>
            </a:r>
            <a:r>
              <a:rPr lang="en-US" sz="3600" b="1">
                <a:solidFill>
                  <a:srgbClr val="077981"/>
                </a:solidFill>
                <a:latin typeface="+mn-lt"/>
              </a:rPr>
              <a:t>Strong learning cultures in action</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925346" cy="4256709"/>
          </a:xfrm>
        </p:spPr>
        <p:txBody>
          <a:bodyPr lIns="0" tIns="0" rIns="0" bIns="0">
            <a:noAutofit/>
          </a:bodyPr>
          <a:lstStyle/>
          <a:p>
            <a:pPr marL="0" indent="0">
              <a:lnSpc>
                <a:spcPct val="100000"/>
              </a:lnSpc>
              <a:spcBef>
                <a:spcPts val="500"/>
              </a:spcBef>
              <a:buNone/>
            </a:pPr>
            <a:r>
              <a:rPr lang="en-AU" sz="3200" b="1">
                <a:solidFill>
                  <a:srgbClr val="00295B"/>
                </a:solidFill>
              </a:rPr>
              <a:t>Reflection</a:t>
            </a:r>
            <a:endParaRPr lang="en-US" sz="3200">
              <a:effectLst/>
            </a:endParaRPr>
          </a:p>
          <a:p>
            <a:pPr marL="230400" indent="-230400">
              <a:lnSpc>
                <a:spcPct val="100000"/>
              </a:lnSpc>
              <a:spcBef>
                <a:spcPts val="500"/>
              </a:spcBef>
            </a:pPr>
            <a:r>
              <a:rPr lang="en-AU">
                <a:solidFill>
                  <a:srgbClr val="000000"/>
                </a:solidFill>
                <a:effectLst/>
              </a:rPr>
              <a:t>What do we see as features of a strong, inclusive learning culture?</a:t>
            </a:r>
            <a:endParaRPr lang="en-US" sz="2800">
              <a:effectLst/>
            </a:endParaRPr>
          </a:p>
          <a:p>
            <a:pPr marL="230400" indent="-230400">
              <a:lnSpc>
                <a:spcPct val="100000"/>
              </a:lnSpc>
              <a:spcBef>
                <a:spcPts val="500"/>
              </a:spcBef>
            </a:pPr>
            <a:r>
              <a:rPr lang="en-AU">
                <a:solidFill>
                  <a:srgbClr val="000000"/>
                </a:solidFill>
                <a:effectLst/>
              </a:rPr>
              <a:t>What examples do we have of </a:t>
            </a:r>
            <a:r>
              <a:rPr lang="en-US" sz="2800">
                <a:effectLst/>
              </a:rPr>
              <a:t>strong, inclusive learning cultures being developed in our context?</a:t>
            </a:r>
          </a:p>
          <a:p>
            <a:r>
              <a:rPr lang="en-AU">
                <a:solidFill>
                  <a:srgbClr val="000000"/>
                </a:solidFill>
                <a:effectLst/>
              </a:rPr>
              <a:t>What examples do we have of students being involved in monitoring </a:t>
            </a:r>
            <a:br>
              <a:rPr lang="en-AU">
                <a:solidFill>
                  <a:srgbClr val="000000"/>
                </a:solidFill>
                <a:effectLst/>
              </a:rPr>
            </a:br>
            <a:r>
              <a:rPr lang="en-AU">
                <a:solidFill>
                  <a:srgbClr val="000000"/>
                </a:solidFill>
                <a:effectLst/>
              </a:rPr>
              <a:t>and strengthening the learning culture? How embedded is this?</a:t>
            </a:r>
          </a:p>
          <a:p>
            <a:pPr marL="230400" lvl="1" indent="-230400"/>
            <a:r>
              <a:rPr lang="en-US" sz="2800">
                <a:effectLst/>
              </a:rPr>
              <a:t>How does </a:t>
            </a:r>
            <a:r>
              <a:rPr lang="en-US" sz="2800" b="1">
                <a:effectLst/>
              </a:rPr>
              <a:t>building a strong learning culture </a:t>
            </a:r>
            <a:r>
              <a:rPr lang="en-US" sz="2800">
                <a:effectLst/>
              </a:rPr>
              <a:t>connect to our focus area </a:t>
            </a:r>
            <a:br>
              <a:rPr lang="en-US" sz="2800">
                <a:effectLst/>
              </a:rPr>
            </a:br>
            <a:r>
              <a:rPr lang="en-US" sz="2800">
                <a:effectLst/>
              </a:rPr>
              <a:t>of impact/domain(s)?</a:t>
            </a: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53</a:t>
            </a:fld>
            <a:endParaRPr lang="en-US"/>
          </a:p>
        </p:txBody>
      </p:sp>
      <p:pic>
        <p:nvPicPr>
          <p:cNvPr id="3" name="Picture 2" descr="A question mark and light bulb&#10;&#10;Description automatically generated">
            <a:extLst>
              <a:ext uri="{FF2B5EF4-FFF2-40B4-BE49-F238E27FC236}">
                <a16:creationId xmlns:a16="http://schemas.microsoft.com/office/drawing/2014/main" id="{A15D001A-2069-E928-8813-4957A785A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20536"/>
            <a:ext cx="581597" cy="595783"/>
          </a:xfrm>
          <a:prstGeom prst="rect">
            <a:avLst/>
          </a:prstGeom>
        </p:spPr>
      </p:pic>
      <p:sp>
        <p:nvSpPr>
          <p:cNvPr id="4" name="TextBox 3">
            <a:extLst>
              <a:ext uri="{FF2B5EF4-FFF2-40B4-BE49-F238E27FC236}">
                <a16:creationId xmlns:a16="http://schemas.microsoft.com/office/drawing/2014/main" id="{76EE96E0-6653-CB72-6AB8-86EBCAB3F5C2}"/>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39 to 43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1277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4.2 </a:t>
            </a:r>
            <a:r>
              <a:rPr lang="en-US" sz="3600" b="1">
                <a:solidFill>
                  <a:srgbClr val="A1DDD9"/>
                </a:solidFill>
              </a:rPr>
              <a:t>|</a:t>
            </a:r>
            <a:r>
              <a:rPr lang="en-US" sz="3600">
                <a:solidFill>
                  <a:schemeClr val="accent1"/>
                </a:solidFill>
              </a:rPr>
              <a:t> </a:t>
            </a:r>
            <a:r>
              <a:rPr lang="en-US" sz="3600" b="1">
                <a:solidFill>
                  <a:srgbClr val="077981"/>
                </a:solidFill>
                <a:latin typeface="+mn-lt"/>
              </a:rPr>
              <a:t>The Learning Pit</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54</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15006"/>
            <a:ext cx="5695132" cy="4351337"/>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6400800" y="6376996"/>
            <a:ext cx="506429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James Nottingham’s </a:t>
            </a:r>
            <a:r>
              <a:rPr kumimoji="0" lang="en-AU" sz="1100" b="0" i="1" u="none" strike="noStrike" kern="1200" cap="none" spc="0" normalizeH="0" baseline="0" noProof="0">
                <a:ln>
                  <a:noFill/>
                </a:ln>
                <a:solidFill>
                  <a:schemeClr val="bg1">
                    <a:lumMod val="50000"/>
                  </a:schemeClr>
                </a:solidFill>
                <a:effectLst/>
                <a:uLnTx/>
                <a:uFillTx/>
                <a:latin typeface="Calibri" panose="020F0502020204030204"/>
                <a:ea typeface="+mn-ea"/>
                <a:cs typeface="+mn-cs"/>
              </a:rPr>
              <a:t>The Learning Pit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2015</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329962"/>
            <a:ext cx="606093" cy="417310"/>
          </a:xfrm>
          <a:prstGeom prst="rect">
            <a:avLst/>
          </a:prstGeom>
        </p:spPr>
      </p:pic>
      <p:grpSp>
        <p:nvGrpSpPr>
          <p:cNvPr id="5" name="Group 4">
            <a:extLst>
              <a:ext uri="{FF2B5EF4-FFF2-40B4-BE49-F238E27FC236}">
                <a16:creationId xmlns:a16="http://schemas.microsoft.com/office/drawing/2014/main" id="{143B3952-DA2F-146F-D967-A4D9482D130D}"/>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54CE26CF-2813-7A91-1E5D-F566880CBC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A28DB195-D876-8A6D-A1F5-9B410F63D043}"/>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51 to 55</a:t>
              </a:r>
            </a:p>
          </p:txBody>
        </p:sp>
      </p:grpSp>
    </p:spTree>
    <p:extLst>
      <p:ext uri="{BB962C8B-B14F-4D97-AF65-F5344CB8AC3E}">
        <p14:creationId xmlns:p14="http://schemas.microsoft.com/office/powerpoint/2010/main" val="41310854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4.2 </a:t>
            </a:r>
            <a:r>
              <a:rPr lang="en-US" sz="3600" b="1">
                <a:solidFill>
                  <a:srgbClr val="A1DDD9"/>
                </a:solidFill>
              </a:rPr>
              <a:t>|</a:t>
            </a:r>
            <a:r>
              <a:rPr lang="en-US" sz="3600">
                <a:solidFill>
                  <a:schemeClr val="accent1"/>
                </a:solidFill>
              </a:rPr>
              <a:t> </a:t>
            </a:r>
            <a:r>
              <a:rPr lang="en-US" sz="3600" b="1">
                <a:solidFill>
                  <a:srgbClr val="077981"/>
                </a:solidFill>
                <a:latin typeface="+mn-lt"/>
              </a:rPr>
              <a:t>The Learning Pit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r>
              <a:rPr lang="en-US" b="1"/>
              <a:t>Think </a:t>
            </a:r>
            <a:r>
              <a:rPr lang="en-US">
                <a:solidFill>
                  <a:srgbClr val="56C4CF"/>
                </a:solidFill>
              </a:rPr>
              <a:t>|</a:t>
            </a:r>
            <a:r>
              <a:rPr lang="en-US" b="1"/>
              <a:t> </a:t>
            </a:r>
            <a:r>
              <a:rPr lang="en-AU"/>
              <a:t>Reflect on a time you found yourself in The Learning Pit:</a:t>
            </a:r>
            <a:endParaRPr lang="en-AU">
              <a:ea typeface="Calibri"/>
              <a:cs typeface="Calibri"/>
            </a:endParaRPr>
          </a:p>
          <a:p>
            <a:pPr marL="432000" lvl="1"/>
            <a:r>
              <a:rPr lang="en-AU" sz="2800"/>
              <a:t>How did you climb your way out? </a:t>
            </a:r>
          </a:p>
          <a:p>
            <a:pPr marL="432000" lvl="1"/>
            <a:r>
              <a:rPr lang="en-AU" sz="2800"/>
              <a:t>How did you feel: </a:t>
            </a:r>
          </a:p>
          <a:p>
            <a:pPr marL="648000" lvl="2">
              <a:spcBef>
                <a:spcPts val="0"/>
              </a:spcBef>
            </a:pPr>
            <a:r>
              <a:rPr lang="en-AU" sz="2800"/>
              <a:t>before you entered the pit? </a:t>
            </a:r>
          </a:p>
          <a:p>
            <a:pPr marL="648000" lvl="2">
              <a:spcBef>
                <a:spcPts val="0"/>
              </a:spcBef>
            </a:pPr>
            <a:r>
              <a:rPr lang="en-AU" sz="2800"/>
              <a:t>in the depths of The Learning Pit? </a:t>
            </a:r>
          </a:p>
          <a:p>
            <a:pPr marL="648000" lvl="2">
              <a:spcBef>
                <a:spcPts val="0"/>
              </a:spcBef>
            </a:pPr>
            <a:r>
              <a:rPr lang="en-AU" sz="2800"/>
              <a:t>after you achieved success? </a:t>
            </a:r>
            <a:endParaRPr lang="en-US" sz="2800"/>
          </a:p>
          <a:p>
            <a:pPr algn="l" rtl="0" fontAlgn="base"/>
            <a:r>
              <a:rPr lang="en-US" b="1"/>
              <a:t>Pair </a:t>
            </a:r>
            <a:r>
              <a:rPr lang="en-US">
                <a:solidFill>
                  <a:srgbClr val="56C4CF"/>
                </a:solidFill>
              </a:rPr>
              <a:t>|</a:t>
            </a:r>
            <a:r>
              <a:rPr lang="en-US" b="1"/>
              <a:t> </a:t>
            </a:r>
            <a:r>
              <a:rPr lang="en-AU" b="0" i="0">
                <a:solidFill>
                  <a:srgbClr val="000000"/>
                </a:solidFill>
                <a:effectLst/>
                <a:latin typeface="Calibri"/>
                <a:ea typeface="Calibri"/>
                <a:cs typeface="Calibri"/>
              </a:rPr>
              <a:t>Share your reflection with a partner. </a:t>
            </a:r>
          </a:p>
          <a:p>
            <a:pPr algn="l" rtl="0" fontAlgn="base"/>
            <a:r>
              <a:rPr lang="en-US" b="1"/>
              <a:t>Share </a:t>
            </a:r>
            <a:r>
              <a:rPr lang="en-US">
                <a:solidFill>
                  <a:srgbClr val="56C4CF"/>
                </a:solidFill>
              </a:rPr>
              <a:t>|</a:t>
            </a:r>
            <a:r>
              <a:rPr lang="en-US" b="1"/>
              <a:t> </a:t>
            </a:r>
            <a:r>
              <a:rPr lang="en-AU" i="0">
                <a:solidFill>
                  <a:srgbClr val="000000"/>
                </a:solidFill>
                <a:effectLst/>
                <a:latin typeface="Calibri"/>
                <a:ea typeface="Calibri"/>
                <a:cs typeface="Calibri"/>
              </a:rPr>
              <a:t>Two pairs join to share and discuss:</a:t>
            </a:r>
          </a:p>
          <a:p>
            <a:pPr marL="432000" lvl="1" fontAlgn="base"/>
            <a:r>
              <a:rPr lang="en-AU" sz="2800" b="0" i="0">
                <a:solidFill>
                  <a:srgbClr val="000000"/>
                </a:solidFill>
                <a:effectLst/>
                <a:latin typeface="Calibri"/>
                <a:ea typeface="Calibri"/>
                <a:cs typeface="Calibri"/>
              </a:rPr>
              <a:t>What are the common </a:t>
            </a:r>
            <a:r>
              <a:rPr lang="en-AU" sz="2800">
                <a:solidFill>
                  <a:srgbClr val="000000"/>
                </a:solidFill>
                <a:latin typeface="Calibri"/>
                <a:ea typeface="Calibri"/>
                <a:cs typeface="Calibri"/>
              </a:rPr>
              <a:t>themes</a:t>
            </a:r>
            <a:r>
              <a:rPr lang="en-AU" sz="2800" b="0" i="0">
                <a:solidFill>
                  <a:srgbClr val="000000"/>
                </a:solidFill>
                <a:effectLst/>
                <a:latin typeface="Calibri"/>
                <a:ea typeface="Calibri"/>
                <a:cs typeface="Calibri"/>
              </a:rPr>
              <a:t> emerging?</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55</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9AE21A30-5BBF-9AFF-4314-935A87D6DCF1}"/>
              </a:ext>
            </a:extLst>
          </p:cNvPr>
          <p:cNvSpPr txBox="1"/>
          <p:nvPr/>
        </p:nvSpPr>
        <p:spPr>
          <a:xfrm>
            <a:off x="8016586" y="6206868"/>
            <a:ext cx="3448512" cy="430887"/>
          </a:xfrm>
          <a:prstGeom prst="rect">
            <a:avLst/>
          </a:prstGeom>
          <a:noFill/>
          <a:ln>
            <a:noFill/>
          </a:ln>
        </p:spPr>
        <p:txBody>
          <a:bodyPr wrap="square" rtlCol="0">
            <a:spAutoFit/>
          </a:bodyPr>
          <a:lstStyle/>
          <a:p>
            <a:pPr algn="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Adapted from Project Zero’s </a:t>
            </a:r>
            <a:r>
              <a:rPr lang="en-AU" sz="1100" u="sng">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Think, pair, share</a:t>
            </a:r>
            <a:r>
              <a:rPr lang="en-AU" sz="11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(President and Fellows of Harvard College and Project Zero 2019a)</a:t>
            </a:r>
            <a:endParaRPr lang="en-AU" sz="1100">
              <a:solidFill>
                <a:schemeClr val="bg1">
                  <a:lumMod val="50000"/>
                </a:schemeClr>
              </a:solidFill>
            </a:endParaRPr>
          </a:p>
        </p:txBody>
      </p:sp>
      <p:sp>
        <p:nvSpPr>
          <p:cNvPr id="11" name="TextBox 10">
            <a:extLst>
              <a:ext uri="{FF2B5EF4-FFF2-40B4-BE49-F238E27FC236}">
                <a16:creationId xmlns:a16="http://schemas.microsoft.com/office/drawing/2014/main" id="{A35B484B-9753-8288-302A-204734BFB2C2}"/>
              </a:ext>
            </a:extLst>
          </p:cNvPr>
          <p:cNvSpPr txBox="1"/>
          <p:nvPr/>
        </p:nvSpPr>
        <p:spPr>
          <a:xfrm>
            <a:off x="7836336" y="6004444"/>
            <a:ext cx="3628761"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51 to 55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6627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4.2 </a:t>
            </a:r>
            <a:r>
              <a:rPr lang="en-US" sz="3600" b="1">
                <a:solidFill>
                  <a:srgbClr val="A1DDD9"/>
                </a:solidFill>
              </a:rPr>
              <a:t>|</a:t>
            </a:r>
            <a:r>
              <a:rPr lang="en-US" sz="3600">
                <a:solidFill>
                  <a:schemeClr val="accent1"/>
                </a:solidFill>
              </a:rPr>
              <a:t> </a:t>
            </a:r>
            <a:r>
              <a:rPr lang="en-US" sz="3600" b="1">
                <a:solidFill>
                  <a:srgbClr val="077981"/>
                </a:solidFill>
                <a:latin typeface="+mn-lt"/>
              </a:rPr>
              <a:t>The Learning Pit</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801141"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Going deeper</a:t>
            </a:r>
            <a:endParaRPr lang="en-AU" sz="3200"/>
          </a:p>
          <a:p>
            <a:r>
              <a:rPr lang="en-US">
                <a:solidFill>
                  <a:srgbClr val="000000"/>
                </a:solidFill>
                <a:ea typeface="+mn-lt"/>
                <a:cs typeface="+mn-lt"/>
              </a:rPr>
              <a:t>What self-talk do you remember using before, during or after this learning experience? How did it help?</a:t>
            </a:r>
            <a:endParaRPr lang="en-US"/>
          </a:p>
          <a:p>
            <a:r>
              <a:rPr lang="en-US">
                <a:solidFill>
                  <a:srgbClr val="000000"/>
                </a:solidFill>
                <a:ea typeface="+mn-lt"/>
                <a:cs typeface="+mn-lt"/>
              </a:rPr>
              <a:t>How might sharing these experiences with our students benefit them?</a:t>
            </a:r>
            <a:endParaRPr lang="en-US"/>
          </a:p>
          <a:p>
            <a:r>
              <a:rPr lang="en-US">
                <a:solidFill>
                  <a:srgbClr val="000000"/>
                </a:solidFill>
                <a:ea typeface="+mn-lt"/>
                <a:cs typeface="+mn-lt"/>
              </a:rPr>
              <a:t>How does </a:t>
            </a:r>
            <a:r>
              <a:rPr lang="en-US" b="1">
                <a:solidFill>
                  <a:srgbClr val="000000"/>
                </a:solidFill>
                <a:ea typeface="+mn-lt"/>
                <a:cs typeface="+mn-lt"/>
              </a:rPr>
              <a:t>The</a:t>
            </a:r>
            <a:r>
              <a:rPr lang="en-US">
                <a:solidFill>
                  <a:srgbClr val="000000"/>
                </a:solidFill>
                <a:ea typeface="+mn-lt"/>
                <a:cs typeface="+mn-lt"/>
              </a:rPr>
              <a:t> </a:t>
            </a:r>
            <a:r>
              <a:rPr lang="en-US" b="1">
                <a:solidFill>
                  <a:srgbClr val="000000"/>
                </a:solidFill>
                <a:ea typeface="+mn-lt"/>
                <a:cs typeface="+mn-lt"/>
              </a:rPr>
              <a:t>Learning Pit </a:t>
            </a:r>
            <a:r>
              <a:rPr lang="en-US">
                <a:solidFill>
                  <a:srgbClr val="000000"/>
                </a:solidFill>
                <a:ea typeface="+mn-lt"/>
                <a:cs typeface="+mn-lt"/>
              </a:rPr>
              <a:t>connect to our focus area of impact/ domain(s)? </a:t>
            </a: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56</a:t>
            </a:fld>
            <a:endParaRPr lang="en-US"/>
          </a:p>
        </p:txBody>
      </p:sp>
      <p:sp>
        <p:nvSpPr>
          <p:cNvPr id="3" name="TextBox 2">
            <a:extLst>
              <a:ext uri="{FF2B5EF4-FFF2-40B4-BE49-F238E27FC236}">
                <a16:creationId xmlns:a16="http://schemas.microsoft.com/office/drawing/2014/main" id="{1121FFA4-8475-7FDD-1DFD-A01E5806883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51 to 55</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7355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56030" cy="576319"/>
          </a:xfrm>
        </p:spPr>
        <p:txBody>
          <a:bodyPr lIns="0" tIns="0" rIns="0" bIns="0" anchor="t" anchorCtr="0">
            <a:noAutofit/>
          </a:bodyPr>
          <a:lstStyle/>
          <a:p>
            <a:r>
              <a:rPr lang="en-US" sz="3600">
                <a:solidFill>
                  <a:schemeClr val="accent1"/>
                </a:solidFill>
              </a:rPr>
              <a:t>4.3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1" y="1260000"/>
            <a:ext cx="9423459" cy="4256709"/>
          </a:xfrm>
        </p:spPr>
        <p:txBody>
          <a:bodyPr lIns="0" tIns="0" rIns="0" bIns="0">
            <a:noAutofit/>
          </a:bodyPr>
          <a:lstStyle/>
          <a:p>
            <a:pPr marL="0" indent="0">
              <a:spcBef>
                <a:spcPts val="0"/>
              </a:spcBef>
              <a:spcAft>
                <a:spcPts val="1000"/>
              </a:spcAft>
              <a:buNone/>
            </a:pPr>
            <a:r>
              <a:rPr lang="en-US"/>
              <a:t>Individually, reflect on a time where you felt challenged in your </a:t>
            </a:r>
            <a:br>
              <a:rPr lang="en-US"/>
            </a:br>
            <a:r>
              <a:rPr lang="en-US"/>
              <a:t>learning:</a:t>
            </a:r>
          </a:p>
          <a:p>
            <a:pPr>
              <a:spcBef>
                <a:spcPts val="0"/>
              </a:spcBef>
              <a:spcAft>
                <a:spcPts val="1000"/>
              </a:spcAft>
            </a:pPr>
            <a:r>
              <a:rPr lang="en-AU"/>
              <a:t>What were the learning conditions in this scenario?</a:t>
            </a:r>
          </a:p>
          <a:p>
            <a:pPr>
              <a:spcBef>
                <a:spcPts val="0"/>
              </a:spcBef>
              <a:spcAft>
                <a:spcPts val="1000"/>
              </a:spcAft>
            </a:pPr>
            <a:r>
              <a:rPr lang="en-AU"/>
              <a:t>What made you feel safe to take risks or engage in challenge?</a:t>
            </a:r>
          </a:p>
          <a:p>
            <a:pPr>
              <a:spcBef>
                <a:spcPts val="0"/>
              </a:spcBef>
              <a:spcAft>
                <a:spcPts val="1000"/>
              </a:spcAft>
            </a:pPr>
            <a:r>
              <a:rPr lang="en-AU"/>
              <a:t>What might have prevented you from doing this?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57</a:t>
            </a:fld>
            <a:endParaRPr lang="en-US"/>
          </a:p>
        </p:txBody>
      </p:sp>
      <p:pic>
        <p:nvPicPr>
          <p:cNvPr id="3" name="Picture 2" descr="A question mark and light bulb&#10;&#10;Description automatically generated">
            <a:extLst>
              <a:ext uri="{FF2B5EF4-FFF2-40B4-BE49-F238E27FC236}">
                <a16:creationId xmlns:a16="http://schemas.microsoft.com/office/drawing/2014/main" id="{3E8F51E2-380C-4469-402E-C6DB2156E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1341291"/>
            <a:ext cx="581597" cy="595783"/>
          </a:xfrm>
          <a:prstGeom prst="rect">
            <a:avLst/>
          </a:prstGeom>
        </p:spPr>
      </p:pic>
      <p:grpSp>
        <p:nvGrpSpPr>
          <p:cNvPr id="4" name="Group 3">
            <a:extLst>
              <a:ext uri="{FF2B5EF4-FFF2-40B4-BE49-F238E27FC236}">
                <a16:creationId xmlns:a16="http://schemas.microsoft.com/office/drawing/2014/main" id="{448AD86E-1AE4-7CA1-2A7A-81C05B59CB4E}"/>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3F5DE8D6-0921-1E61-E561-D248DD4D07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2473A26F-1439-2A7C-F006-A9BCBDFDB4D2}"/>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79 to 83</a:t>
              </a:r>
            </a:p>
          </p:txBody>
        </p:sp>
      </p:grpSp>
    </p:spTree>
    <p:extLst>
      <p:ext uri="{BB962C8B-B14F-4D97-AF65-F5344CB8AC3E}">
        <p14:creationId xmlns:p14="http://schemas.microsoft.com/office/powerpoint/2010/main" val="3079245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spcBef>
                <a:spcPts val="0"/>
              </a:spcBef>
              <a:spcAft>
                <a:spcPts val="1000"/>
              </a:spcAft>
              <a:buNone/>
            </a:pPr>
            <a:r>
              <a:rPr lang="en-US"/>
              <a:t>As a group, discuss:</a:t>
            </a:r>
          </a:p>
          <a:p>
            <a:pPr>
              <a:spcBef>
                <a:spcPts val="0"/>
              </a:spcBef>
              <a:spcAft>
                <a:spcPts val="1000"/>
              </a:spcAft>
            </a:pPr>
            <a:r>
              <a:rPr lang="en-AU"/>
              <a:t>What might ‘safety for challenge’ look like in our learning environments?</a:t>
            </a:r>
          </a:p>
          <a:p>
            <a:pPr>
              <a:spcBef>
                <a:spcPts val="0"/>
              </a:spcBef>
              <a:spcAft>
                <a:spcPts val="1000"/>
              </a:spcAft>
            </a:pPr>
            <a:r>
              <a:rPr lang="en-AU"/>
              <a:t>What signals or behaviours indicate that students feel safe to take risks?</a:t>
            </a:r>
          </a:p>
          <a:p>
            <a:pPr>
              <a:spcBef>
                <a:spcPts val="0"/>
              </a:spcBef>
              <a:spcAft>
                <a:spcPts val="1000"/>
              </a:spcAft>
            </a:pPr>
            <a:r>
              <a:rPr lang="en-AU">
                <a:solidFill>
                  <a:srgbClr val="000000"/>
                </a:solidFill>
                <a:effectLst/>
              </a:rPr>
              <a:t>What educator actions and beliefs promote safety for challenge?</a:t>
            </a:r>
          </a:p>
          <a:p>
            <a:pPr>
              <a:spcBef>
                <a:spcPts val="0"/>
              </a:spcBef>
              <a:spcAft>
                <a:spcPts val="1000"/>
              </a:spcAft>
            </a:pPr>
            <a:r>
              <a:rPr lang="en-AU">
                <a:solidFill>
                  <a:srgbClr val="000000"/>
                </a:solidFill>
                <a:effectLst/>
              </a:rPr>
              <a:t>What learner actions and beliefs promote safety for challenge?</a:t>
            </a:r>
          </a:p>
          <a:p>
            <a:pPr>
              <a:spcBef>
                <a:spcPts val="0"/>
              </a:spcBef>
              <a:spcAft>
                <a:spcPts val="1000"/>
              </a:spcAft>
            </a:pPr>
            <a:r>
              <a:rPr lang="en-AU">
                <a:solidFill>
                  <a:srgbClr val="000000"/>
                </a:solidFill>
                <a:effectLst/>
              </a:rPr>
              <a:t>What role might families and caregivers play in our development of safety for challenge?</a:t>
            </a:r>
          </a:p>
          <a:p>
            <a:pPr>
              <a:spcBef>
                <a:spcPts val="0"/>
              </a:spcBef>
              <a:spcAft>
                <a:spcPts val="1000"/>
              </a:spcAft>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58</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3" name="TextBox 2">
            <a:extLst>
              <a:ext uri="{FF2B5EF4-FFF2-40B4-BE49-F238E27FC236}">
                <a16:creationId xmlns:a16="http://schemas.microsoft.com/office/drawing/2014/main" id="{4078E427-5C8A-0890-E8B8-E1773B4EAAB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79 to 83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1648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59</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3" cy="4351337"/>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79 to 83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2019b</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40000"/>
            <a:ext cx="606093" cy="417310"/>
          </a:xfrm>
          <a:prstGeom prst="rect">
            <a:avLst/>
          </a:prstGeom>
        </p:spPr>
      </p:pic>
    </p:spTree>
    <p:extLst>
      <p:ext uri="{BB962C8B-B14F-4D97-AF65-F5344CB8AC3E}">
        <p14:creationId xmlns:p14="http://schemas.microsoft.com/office/powerpoint/2010/main" val="3798248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indent="0">
              <a:spcBef>
                <a:spcPts val="0"/>
              </a:spcBef>
              <a:spcAft>
                <a:spcPts val="1000"/>
              </a:spcAft>
              <a:buNone/>
            </a:pPr>
            <a:r>
              <a:rPr lang="en-AU" b="1"/>
              <a:t>Think about an upcoming experience that will involve challenging learning for your students:</a:t>
            </a:r>
          </a:p>
          <a:p>
            <a:pPr>
              <a:spcBef>
                <a:spcPts val="0"/>
              </a:spcBef>
              <a:spcAft>
                <a:spcPts val="1000"/>
              </a:spcAft>
            </a:pPr>
            <a:r>
              <a:rPr lang="en-AU"/>
              <a:t>How might your students’ </a:t>
            </a:r>
            <a:r>
              <a:rPr lang="en-AU" i="1"/>
              <a:t>understandings about learning and beliefs about themselves as learners</a:t>
            </a:r>
            <a:r>
              <a:rPr lang="en-AU"/>
              <a:t> influence their tolerance for challenge </a:t>
            </a:r>
            <a:br>
              <a:rPr lang="en-AU"/>
            </a:br>
            <a:r>
              <a:rPr lang="en-AU"/>
              <a:t>in this experience?</a:t>
            </a:r>
          </a:p>
          <a:p>
            <a:pPr>
              <a:spcBef>
                <a:spcPts val="0"/>
              </a:spcBef>
              <a:spcAft>
                <a:spcPts val="500"/>
              </a:spcAft>
            </a:pPr>
            <a:r>
              <a:rPr lang="en-AU"/>
              <a:t>What teacher actions might intentionally:</a:t>
            </a:r>
          </a:p>
          <a:p>
            <a:pPr marL="454025" lvl="1" indent="-222250">
              <a:spcBef>
                <a:spcPts val="0"/>
              </a:spcBef>
              <a:spcAft>
                <a:spcPts val="500"/>
              </a:spcAft>
            </a:pPr>
            <a:r>
              <a:rPr lang="en-AU" sz="2800"/>
              <a:t>‘lower the cost of failure’ for your learners?</a:t>
            </a:r>
          </a:p>
          <a:p>
            <a:pPr marL="454025" lvl="1" indent="-222250">
              <a:spcBef>
                <a:spcPts val="0"/>
              </a:spcBef>
              <a:spcAft>
                <a:spcPts val="500"/>
              </a:spcAft>
            </a:pPr>
            <a:r>
              <a:rPr lang="en-AU" sz="2800"/>
              <a:t>increase learners’ tolerance for challenge?</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60</a:t>
            </a:fld>
            <a:endParaRPr lang="en-US"/>
          </a:p>
        </p:txBody>
      </p:sp>
      <p:sp>
        <p:nvSpPr>
          <p:cNvPr id="3" name="TextBox 2">
            <a:extLst>
              <a:ext uri="{FF2B5EF4-FFF2-40B4-BE49-F238E27FC236}">
                <a16:creationId xmlns:a16="http://schemas.microsoft.com/office/drawing/2014/main" id="{E6A8D8AA-4724-744F-CEF1-C8C8DC0F9F18}"/>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79 to 83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9316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4.3 </a:t>
            </a:r>
            <a:r>
              <a:rPr lang="en-US" sz="3600" b="1">
                <a:solidFill>
                  <a:srgbClr val="A1DDD9"/>
                </a:solidFill>
              </a:rPr>
              <a:t>|</a:t>
            </a:r>
            <a:r>
              <a:rPr lang="en-US" sz="3600">
                <a:solidFill>
                  <a:schemeClr val="accent1"/>
                </a:solidFill>
              </a:rPr>
              <a:t> </a:t>
            </a:r>
            <a:r>
              <a:rPr lang="en-US" sz="3600" b="1">
                <a:solidFill>
                  <a:srgbClr val="077981"/>
                </a:solidFill>
                <a:latin typeface="+mn-lt"/>
              </a:rPr>
              <a:t>Creating safety for challenge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8434633" cy="4256709"/>
          </a:xfrm>
        </p:spPr>
        <p:txBody>
          <a:bodyPr lIns="0" tIns="0" rIns="0" bIns="0">
            <a:noAutofit/>
          </a:bodyPr>
          <a:lstStyle/>
          <a:p>
            <a:pPr marL="0" indent="0">
              <a:buNone/>
            </a:pPr>
            <a:r>
              <a:rPr lang="en-AU" sz="2800" b="1"/>
              <a:t>Considering the same upcoming experience and view page 79 of the companion: </a:t>
            </a:r>
          </a:p>
          <a:p>
            <a:r>
              <a:rPr lang="en-AU" sz="2800"/>
              <a:t>How might you use the strategy outlined on page 79 </a:t>
            </a:r>
            <a:br>
              <a:rPr lang="en-AU" sz="2800"/>
            </a:br>
            <a:r>
              <a:rPr lang="en-AU" sz="2800"/>
              <a:t>to allow all learners to step into the challenge you </a:t>
            </a:r>
            <a:br>
              <a:rPr lang="en-AU" sz="2800"/>
            </a:br>
            <a:r>
              <a:rPr lang="en-AU" sz="2800"/>
              <a:t>have designed?</a:t>
            </a:r>
          </a:p>
          <a:p>
            <a:r>
              <a:rPr lang="en-AU" sz="2800"/>
              <a:t>What else could you do?</a:t>
            </a:r>
            <a:endParaRPr lang="en-AU" sz="24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61</a:t>
            </a:fld>
            <a:endParaRPr lang="en-US"/>
          </a:p>
        </p:txBody>
      </p:sp>
      <p:sp>
        <p:nvSpPr>
          <p:cNvPr id="3" name="TextBox 2">
            <a:extLst>
              <a:ext uri="{FF2B5EF4-FFF2-40B4-BE49-F238E27FC236}">
                <a16:creationId xmlns:a16="http://schemas.microsoft.com/office/drawing/2014/main" id="{25FA7CAD-2D53-782B-8BCE-830F24C7A98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79 to 83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3E13AAA-DB2D-4B79-247D-B5608FE6E1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11446" y="1260000"/>
            <a:ext cx="2287057" cy="3239998"/>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106521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3030074"/>
            <a:ext cx="1717623" cy="2433300"/>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5 </a:t>
            </a:r>
            <a:r>
              <a:rPr lang="en-US" sz="4800" b="0">
                <a:solidFill>
                  <a:srgbClr val="56C4CF"/>
                </a:solidFill>
              </a:rPr>
              <a:t>|</a:t>
            </a:r>
            <a:r>
              <a:rPr lang="en-US" sz="4800" b="0"/>
              <a:t> </a:t>
            </a:r>
            <a:r>
              <a:rPr lang="en-US" sz="4800"/>
              <a:t>Metacognition and self-regulated learning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3081728"/>
            <a:ext cx="1717624" cy="2433301"/>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614233"/>
            <a:ext cx="1717624"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F0C6D1C4-64EF-1CCA-0A11-7773DF25E802}"/>
              </a:ext>
            </a:extLst>
          </p:cNvPr>
          <p:cNvSpPr txBox="1"/>
          <p:nvPr/>
        </p:nvSpPr>
        <p:spPr>
          <a:xfrm>
            <a:off x="5872480" y="6376996"/>
            <a:ext cx="501410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154, 156, 157 and 73 to 77</a:t>
            </a:r>
          </a:p>
        </p:txBody>
      </p:sp>
    </p:spTree>
    <p:extLst>
      <p:ext uri="{BB962C8B-B14F-4D97-AF65-F5344CB8AC3E}">
        <p14:creationId xmlns:p14="http://schemas.microsoft.com/office/powerpoint/2010/main" val="23310601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16319"/>
            <a:ext cx="9809047" cy="576320"/>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Introduction to metacognition and self-regulation</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63</a:t>
            </a:fld>
            <a:endParaRPr lang="en-US"/>
          </a:p>
        </p:txBody>
      </p:sp>
      <p:sp>
        <p:nvSpPr>
          <p:cNvPr id="5" name="TextBox 4">
            <a:extLst>
              <a:ext uri="{FF2B5EF4-FFF2-40B4-BE49-F238E27FC236}">
                <a16:creationId xmlns:a16="http://schemas.microsoft.com/office/drawing/2014/main" id="{B3D53D79-C1E4-FE76-A01C-E22673553424}"/>
              </a:ext>
            </a:extLst>
          </p:cNvPr>
          <p:cNvSpPr txBox="1"/>
          <p:nvPr/>
        </p:nvSpPr>
        <p:spPr>
          <a:xfrm>
            <a:off x="7072133" y="6376996"/>
            <a:ext cx="4392966"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2024e</a:t>
            </a:r>
          </a:p>
        </p:txBody>
      </p:sp>
      <p:sp>
        <p:nvSpPr>
          <p:cNvPr id="6" name="Content Placeholder 6">
            <a:extLst>
              <a:ext uri="{FF2B5EF4-FFF2-40B4-BE49-F238E27FC236}">
                <a16:creationId xmlns:a16="http://schemas.microsoft.com/office/drawing/2014/main" id="{A32F4425-A111-5AEC-BAF9-8CE9027727CE}"/>
              </a:ext>
            </a:extLst>
          </p:cNvPr>
          <p:cNvSpPr txBox="1">
            <a:spLocks/>
          </p:cNvSpPr>
          <p:nvPr/>
        </p:nvSpPr>
        <p:spPr>
          <a:xfrm>
            <a:off x="718347" y="1762735"/>
            <a:ext cx="2458026" cy="1949743"/>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Have a go at the Stroop test as we watch!</a:t>
            </a:r>
          </a:p>
          <a:p>
            <a:pPr marL="0" indent="0">
              <a:buNone/>
            </a:pPr>
            <a:endParaRPr lang="en-US">
              <a:ea typeface="Calibri"/>
              <a:cs typeface="Calibri"/>
            </a:endParaRPr>
          </a:p>
          <a:p>
            <a:pPr marL="0" indent="0">
              <a:buNone/>
            </a:pPr>
            <a:r>
              <a:rPr lang="en-US">
                <a:ea typeface="Calibri"/>
                <a:cs typeface="Calibri"/>
              </a:rPr>
              <a:t>After watching the video, discuss...</a:t>
            </a:r>
          </a:p>
          <a:p>
            <a:pPr marL="0" indent="0">
              <a:buNone/>
            </a:pPr>
            <a:r>
              <a:rPr lang="en-AU">
                <a:ea typeface="Calibri"/>
                <a:cs typeface="Calibri"/>
              </a:rPr>
              <a:t>How did it feel?</a:t>
            </a:r>
            <a:endParaRPr lang="en-US"/>
          </a:p>
          <a:p>
            <a:pPr marL="0" indent="0">
              <a:buNone/>
            </a:pPr>
            <a:endParaRPr lang="en-US">
              <a:ea typeface="Calibri"/>
              <a:cs typeface="Calibri"/>
            </a:endParaRPr>
          </a:p>
        </p:txBody>
      </p:sp>
      <p:pic>
        <p:nvPicPr>
          <p:cNvPr id="8" name="Picture 7" descr="A computer screen with a play button&#10;&#10;Description automatically generated">
            <a:extLst>
              <a:ext uri="{FF2B5EF4-FFF2-40B4-BE49-F238E27FC236}">
                <a16:creationId xmlns:a16="http://schemas.microsoft.com/office/drawing/2014/main" id="{133CB090-9959-C7A6-C5AE-A33717102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9253" y="1334931"/>
            <a:ext cx="606093" cy="417310"/>
          </a:xfrm>
          <a:prstGeom prst="rect">
            <a:avLst/>
          </a:prstGeom>
        </p:spPr>
      </p:pic>
      <p:pic>
        <p:nvPicPr>
          <p:cNvPr id="10" name="Content Placeholder 7">
            <a:hlinkClick r:id="rId4"/>
            <a:extLst>
              <a:ext uri="{FF2B5EF4-FFF2-40B4-BE49-F238E27FC236}">
                <a16:creationId xmlns:a16="http://schemas.microsoft.com/office/drawing/2014/main" id="{9C623D56-479C-689D-2408-8E9F485836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23050" y="1791914"/>
            <a:ext cx="5695132" cy="4351336"/>
          </a:xfrm>
          <a:prstGeom prst="rect">
            <a:avLst/>
          </a:prstGeom>
        </p:spPr>
      </p:pic>
      <p:grpSp>
        <p:nvGrpSpPr>
          <p:cNvPr id="3" name="Group 2">
            <a:extLst>
              <a:ext uri="{FF2B5EF4-FFF2-40B4-BE49-F238E27FC236}">
                <a16:creationId xmlns:a16="http://schemas.microsoft.com/office/drawing/2014/main" id="{7D9FC843-4004-E918-4AC7-183C4921108D}"/>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07B0DC7E-2A98-B47F-29E7-957A1D0277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1" name="Content Placeholder 6">
              <a:extLst>
                <a:ext uri="{FF2B5EF4-FFF2-40B4-BE49-F238E27FC236}">
                  <a16:creationId xmlns:a16="http://schemas.microsoft.com/office/drawing/2014/main" id="{79C1FF15-99D7-2247-0B35-FCF713C83AE3}"/>
                </a:ext>
              </a:extLst>
            </p:cNvPr>
            <p:cNvSpPr txBox="1">
              <a:spLocks/>
            </p:cNvSpPr>
            <p:nvPr/>
          </p:nvSpPr>
          <p:spPr>
            <a:xfrm>
              <a:off x="11180189" y="763870"/>
              <a:ext cx="465158" cy="365126"/>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a:t>
              </a:r>
            </a:p>
            <a:p>
              <a:pPr marL="0" indent="0" algn="ctr">
                <a:lnSpc>
                  <a:spcPct val="100000"/>
                </a:lnSpc>
                <a:spcBef>
                  <a:spcPts val="0"/>
                </a:spcBef>
                <a:buNone/>
              </a:pPr>
              <a:r>
                <a:rPr lang="en-AU" sz="1100" b="1">
                  <a:solidFill>
                    <a:srgbClr val="077981"/>
                  </a:solidFill>
                  <a:ea typeface="Calibri"/>
                  <a:cs typeface="Calibri"/>
                </a:rPr>
                <a:t>154</a:t>
              </a:r>
            </a:p>
          </p:txBody>
        </p:sp>
      </p:grpSp>
      <p:pic>
        <p:nvPicPr>
          <p:cNvPr id="13" name="Picture 12" descr="A group of people with speech bubbles&#10;&#10;Description automatically generated">
            <a:extLst>
              <a:ext uri="{FF2B5EF4-FFF2-40B4-BE49-F238E27FC236}">
                <a16:creationId xmlns:a16="http://schemas.microsoft.com/office/drawing/2014/main" id="{21AD9F71-5FC7-DDA8-3303-E70CD1BDE6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66929" y="1859634"/>
            <a:ext cx="578418" cy="837709"/>
          </a:xfrm>
          <a:prstGeom prst="rect">
            <a:avLst/>
          </a:prstGeom>
        </p:spPr>
      </p:pic>
    </p:spTree>
    <p:extLst>
      <p:ext uri="{BB962C8B-B14F-4D97-AF65-F5344CB8AC3E}">
        <p14:creationId xmlns:p14="http://schemas.microsoft.com/office/powerpoint/2010/main" val="36068789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64</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7600"/>
            <a:ext cx="5695132"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154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2019d</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2459837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buNone/>
            </a:pPr>
            <a:r>
              <a:rPr lang="en-AU"/>
              <a:t>How do we currently design for productive struggle?</a:t>
            </a:r>
          </a:p>
          <a:p>
            <a:pPr marL="0" indent="0">
              <a:buNone/>
            </a:pPr>
            <a:r>
              <a:rPr lang="en-AU" sz="1800"/>
              <a:t>Use the questions on page 154 of your companion to guide your discussion.</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65</a:t>
            </a:fld>
            <a:endParaRPr lang="en-US"/>
          </a:p>
        </p:txBody>
      </p:sp>
      <p:pic>
        <p:nvPicPr>
          <p:cNvPr id="4" name="Picture 3" descr="A group of people with speech bubbles&#10;&#10;Description automatically generated">
            <a:extLst>
              <a:ext uri="{FF2B5EF4-FFF2-40B4-BE49-F238E27FC236}">
                <a16:creationId xmlns:a16="http://schemas.microsoft.com/office/drawing/2014/main" id="{6970FA2B-424A-252A-E570-4F4D47D74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pic>
        <p:nvPicPr>
          <p:cNvPr id="5" name="Picture 4">
            <a:extLst>
              <a:ext uri="{FF2B5EF4-FFF2-40B4-BE49-F238E27FC236}">
                <a16:creationId xmlns:a16="http://schemas.microsoft.com/office/drawing/2014/main" id="{04A21615-C00A-B9FA-1BD4-5E924A727D8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97313" y="1260001"/>
            <a:ext cx="2287057" cy="3239998"/>
          </a:xfrm>
          <a:prstGeom prst="rect">
            <a:avLst/>
          </a:prstGeom>
          <a:ln>
            <a:solidFill>
              <a:schemeClr val="bg2"/>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2E75B3B8-6047-7C4B-F688-45C279502E52}"/>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154</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0777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5.1</a:t>
            </a:r>
            <a:r>
              <a:rPr lang="en-US" sz="3600" b="1">
                <a:solidFill>
                  <a:srgbClr val="A1DDD9"/>
                </a:solidFill>
              </a:rPr>
              <a:t>|</a:t>
            </a:r>
            <a:r>
              <a:rPr lang="en-US" sz="3600">
                <a:solidFill>
                  <a:schemeClr val="accent1"/>
                </a:solidFill>
              </a:rPr>
              <a:t> </a:t>
            </a:r>
            <a:r>
              <a:rPr lang="en-US" sz="3600" b="1">
                <a:solidFill>
                  <a:srgbClr val="077981"/>
                </a:solidFill>
                <a:latin typeface="+mn-lt"/>
              </a:rPr>
              <a:t>Productive struggle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8" cy="4256709"/>
          </a:xfrm>
        </p:spPr>
        <p:txBody>
          <a:bodyPr lIns="0" tIns="0" rIns="0" bIns="0">
            <a:noAutofit/>
          </a:bodyPr>
          <a:lstStyle/>
          <a:p>
            <a:pPr marL="0" indent="0">
              <a:buNone/>
            </a:pPr>
            <a:r>
              <a:rPr lang="en-AU" b="1"/>
              <a:t>With your colleagues, consider the following:</a:t>
            </a:r>
            <a:endParaRPr lang="en-AU"/>
          </a:p>
          <a:p>
            <a:r>
              <a:rPr lang="en-AU"/>
              <a:t>How might we design for productive struggle in our upcoming learning?</a:t>
            </a:r>
          </a:p>
          <a:p>
            <a:r>
              <a:rPr lang="en-AU"/>
              <a:t>How might we ensure that </a:t>
            </a:r>
            <a:r>
              <a:rPr lang="en-AU" b="1"/>
              <a:t>every</a:t>
            </a:r>
            <a:r>
              <a:rPr lang="en-AU"/>
              <a:t> learner can experience this?</a:t>
            </a:r>
          </a:p>
          <a:p>
            <a:r>
              <a:rPr lang="en-AU"/>
              <a:t>How might we partner with learners to design learning at an appropriate level of challenge?</a:t>
            </a:r>
          </a:p>
          <a:p>
            <a:endParaRPr lang="en-AU"/>
          </a:p>
          <a:p>
            <a:pPr marL="285750" indent="-285750">
              <a:buFontTx/>
              <a:buChar char="-"/>
            </a:pP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66</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ABAC4476-ACEB-4F1E-F44C-0B4A25EDF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654B01D5-5B0D-866C-6A41-D23EFED00F7F}"/>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 154</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9930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EEF Metacognition and self-regulated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67</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49548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How are we going?</a:t>
            </a:r>
          </a:p>
          <a:p>
            <a:pPr marL="0" indent="0">
              <a:buNone/>
            </a:pPr>
            <a:r>
              <a:rPr lang="en-AU" sz="2800"/>
              <a:t>For each recommended action on the EEF poster, identify our current practice as:</a:t>
            </a:r>
          </a:p>
          <a:p>
            <a:pPr marL="285750" indent="-285750">
              <a:spcBef>
                <a:spcPts val="500"/>
              </a:spcBef>
              <a:buFont typeface="Arial" panose="020B0604020202020204" pitchFamily="34" charset="0"/>
              <a:buChar char="•"/>
            </a:pPr>
            <a:r>
              <a:rPr lang="en-AU" sz="2800"/>
              <a:t>embedded</a:t>
            </a:r>
          </a:p>
          <a:p>
            <a:pPr marL="285750" indent="-285750">
              <a:spcBef>
                <a:spcPts val="500"/>
              </a:spcBef>
              <a:buFont typeface="Arial" panose="020B0604020202020204" pitchFamily="34" charset="0"/>
              <a:buChar char="•"/>
            </a:pPr>
            <a:r>
              <a:rPr lang="en-AU" sz="2800"/>
              <a:t>progressing</a:t>
            </a:r>
          </a:p>
          <a:p>
            <a:pPr marL="285750" indent="-285750">
              <a:spcBef>
                <a:spcPts val="500"/>
              </a:spcBef>
              <a:buFont typeface="Arial" panose="020B0604020202020204" pitchFamily="34" charset="0"/>
              <a:buChar char="•"/>
            </a:pPr>
            <a:r>
              <a:rPr lang="en-AU" sz="2800"/>
              <a:t>emerging</a:t>
            </a:r>
          </a:p>
          <a:p>
            <a:pPr marL="285750" indent="-285750">
              <a:spcBef>
                <a:spcPts val="500"/>
              </a:spcBef>
              <a:buFont typeface="Arial" panose="020B0604020202020204" pitchFamily="34" charset="0"/>
              <a:buChar char="•"/>
            </a:pPr>
            <a:r>
              <a:rPr lang="en-AU" sz="2800"/>
              <a:t>not yet introduced.</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325226"/>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8EFCC214-4FAD-CAD2-3349-B184C7AD8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325226"/>
            <a:ext cx="581597" cy="595783"/>
          </a:xfrm>
          <a:prstGeom prst="rect">
            <a:avLst/>
          </a:prstGeom>
        </p:spPr>
      </p:pic>
      <p:grpSp>
        <p:nvGrpSpPr>
          <p:cNvPr id="3" name="Group 2">
            <a:extLst>
              <a:ext uri="{FF2B5EF4-FFF2-40B4-BE49-F238E27FC236}">
                <a16:creationId xmlns:a16="http://schemas.microsoft.com/office/drawing/2014/main" id="{85DE94EE-A8BA-9DFF-F6CD-898C97D16CAC}"/>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AAAEABA5-3EAC-0325-03C1-5412C2CAC9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1721CC4D-B5D7-4244-0CB1-6D20AB73A380}"/>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156 to 157</a:t>
              </a:r>
            </a:p>
          </p:txBody>
        </p:sp>
      </p:grpSp>
      <p:sp>
        <p:nvSpPr>
          <p:cNvPr id="10" name="TextBox 9">
            <a:extLst>
              <a:ext uri="{FF2B5EF4-FFF2-40B4-BE49-F238E27FC236}">
                <a16:creationId xmlns:a16="http://schemas.microsoft.com/office/drawing/2014/main" id="{8C836393-AA95-2BB7-D67B-684FF40605CA}"/>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EEF 2021</a:t>
            </a:r>
          </a:p>
        </p:txBody>
      </p:sp>
    </p:spTree>
    <p:extLst>
      <p:ext uri="{BB962C8B-B14F-4D97-AF65-F5344CB8AC3E}">
        <p14:creationId xmlns:p14="http://schemas.microsoft.com/office/powerpoint/2010/main" val="2022415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5.2</a:t>
            </a:r>
            <a:r>
              <a:rPr lang="en-US" sz="3600" b="1">
                <a:solidFill>
                  <a:srgbClr val="A1DDD9"/>
                </a:solidFill>
              </a:rPr>
              <a:t>|</a:t>
            </a:r>
            <a:r>
              <a:rPr lang="en-US" sz="3600">
                <a:solidFill>
                  <a:schemeClr val="accent1"/>
                </a:solidFill>
              </a:rPr>
              <a:t> </a:t>
            </a:r>
            <a:r>
              <a:rPr lang="en-US" sz="3600" b="1">
                <a:solidFill>
                  <a:srgbClr val="077981"/>
                </a:solidFill>
                <a:latin typeface="+mn-lt"/>
              </a:rPr>
              <a:t>EEF Metacognition and self-regulated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68</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6541413" cy="4256709"/>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What are your team’s agreed next steps?</a:t>
            </a:r>
          </a:p>
          <a:p>
            <a:pPr marL="0" indent="0">
              <a:buNone/>
            </a:pPr>
            <a:r>
              <a:rPr lang="en-AU" sz="1800"/>
              <a:t>Record your agreed next steps on page 157 of your companion.</a:t>
            </a:r>
            <a:endParaRPr lang="en-AU" sz="1800">
              <a:ea typeface="Calibri"/>
              <a:cs typeface="Calibri"/>
            </a:endParaRP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12D92E19-1AF8-9F75-6439-2598AEE5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6" name="TextBox 5">
            <a:extLst>
              <a:ext uri="{FF2B5EF4-FFF2-40B4-BE49-F238E27FC236}">
                <a16:creationId xmlns:a16="http://schemas.microsoft.com/office/drawing/2014/main" id="{6D1FE9EF-7C8A-0E09-1EB5-121E9C08794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156 to 157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8739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1" cy="4256709"/>
          </a:xfrm>
        </p:spPr>
        <p:txBody>
          <a:bodyPr vert="horz" lIns="0" tIns="0" rIns="0" bIns="0" rtlCol="0" anchor="t">
            <a:noAutofit/>
          </a:bodyPr>
          <a:lstStyle/>
          <a:p>
            <a:pPr marL="0" indent="0" algn="l">
              <a:lnSpc>
                <a:spcPct val="107000"/>
              </a:lnSpc>
              <a:spcBef>
                <a:spcPts val="0"/>
              </a:spcBef>
              <a:spcAft>
                <a:spcPts val="1000"/>
              </a:spcAft>
              <a:buNone/>
            </a:pPr>
            <a:r>
              <a:rPr lang="en-AU" kern="100">
                <a:effectLst/>
              </a:rPr>
              <a:t>When used routinely, learning logs can be a simple way to normalise </a:t>
            </a:r>
            <a:br>
              <a:rPr lang="en-AU" kern="100">
                <a:effectLst/>
              </a:rPr>
            </a:br>
            <a:r>
              <a:rPr lang="en-AU" kern="100">
                <a:effectLst/>
              </a:rPr>
              <a:t>and habituate metacognition. </a:t>
            </a:r>
          </a:p>
          <a:p>
            <a:pPr marL="0" indent="0" algn="l">
              <a:lnSpc>
                <a:spcPct val="107000"/>
              </a:lnSpc>
              <a:spcBef>
                <a:spcPts val="0"/>
              </a:spcBef>
              <a:spcAft>
                <a:spcPts val="1000"/>
              </a:spcAft>
              <a:buNone/>
            </a:pPr>
            <a:r>
              <a:rPr lang="en-AU" kern="100">
                <a:effectLst/>
              </a:rPr>
              <a:t>Additionally, learning logs can be a powerful formative assessment strategy, giving teachers valuable insight into their students as learners. </a:t>
            </a:r>
          </a:p>
          <a:p>
            <a:pPr marL="0" indent="0">
              <a:lnSpc>
                <a:spcPct val="107000"/>
              </a:lnSpc>
              <a:spcBef>
                <a:spcPts val="0"/>
              </a:spcBef>
              <a:spcAft>
                <a:spcPts val="1000"/>
              </a:spcAft>
              <a:buNone/>
            </a:pPr>
            <a:r>
              <a:rPr lang="en-AU" sz="1800" kern="100">
                <a:ea typeface="Calibri"/>
                <a:cs typeface="Calibri"/>
              </a:rPr>
              <a:t>See page 73 of the companion.</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69</a:t>
            </a:fld>
            <a:endParaRPr lang="en-US"/>
          </a:p>
        </p:txBody>
      </p:sp>
      <p:pic>
        <p:nvPicPr>
          <p:cNvPr id="10" name="Picture 9" descr="A blue line drawing of a person and a question mark&#10;&#10;Description automatically generated">
            <a:extLst>
              <a:ext uri="{FF2B5EF4-FFF2-40B4-BE49-F238E27FC236}">
                <a16:creationId xmlns:a16="http://schemas.microsoft.com/office/drawing/2014/main" id="{C1217D45-FBEF-A305-F2B3-B8759B4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1325226"/>
            <a:ext cx="589091" cy="720000"/>
          </a:xfrm>
          <a:prstGeom prst="rect">
            <a:avLst/>
          </a:prstGeom>
        </p:spPr>
      </p:pic>
      <p:grpSp>
        <p:nvGrpSpPr>
          <p:cNvPr id="3" name="Group 2">
            <a:extLst>
              <a:ext uri="{FF2B5EF4-FFF2-40B4-BE49-F238E27FC236}">
                <a16:creationId xmlns:a16="http://schemas.microsoft.com/office/drawing/2014/main" id="{ADDC7DA4-7D8E-6CE4-AEE0-4454388FDEF0}"/>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91C7B56F-9378-996C-841A-EFD5A9D666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5" name="Content Placeholder 6">
              <a:extLst>
                <a:ext uri="{FF2B5EF4-FFF2-40B4-BE49-F238E27FC236}">
                  <a16:creationId xmlns:a16="http://schemas.microsoft.com/office/drawing/2014/main" id="{0782DE2B-9BA8-0E10-685E-CA32679A2BBF}"/>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73 to 77</a:t>
              </a:r>
            </a:p>
          </p:txBody>
        </p:sp>
      </p:grpSp>
    </p:spTree>
    <p:extLst>
      <p:ext uri="{BB962C8B-B14F-4D97-AF65-F5344CB8AC3E}">
        <p14:creationId xmlns:p14="http://schemas.microsoft.com/office/powerpoint/2010/main" val="22797308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1" cy="4921558"/>
          </a:xfrm>
        </p:spPr>
        <p:txBody>
          <a:bodyPr lIns="0" tIns="0" rIns="0" bIns="0">
            <a:noAutofit/>
          </a:bodyPr>
          <a:lstStyle/>
          <a:p>
            <a:pPr marL="0" indent="0" algn="l">
              <a:lnSpc>
                <a:spcPct val="107000"/>
              </a:lnSpc>
              <a:spcAft>
                <a:spcPts val="800"/>
              </a:spcAft>
              <a:buNone/>
            </a:pPr>
            <a:r>
              <a:rPr lang="en-AU" b="1" kern="100">
                <a:effectLst/>
              </a:rPr>
              <a:t>Co-design a post-lesson learning log prompt with colleagues. </a:t>
            </a:r>
            <a:endParaRPr lang="en-AU" kern="10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7000"/>
              </a:lnSpc>
              <a:spcAft>
                <a:spcPts val="500"/>
              </a:spcAft>
              <a:buNone/>
            </a:pPr>
            <a:r>
              <a:rPr lang="en-AU" kern="100">
                <a:effectLst/>
                <a:latin typeface="Calibri" panose="020F0502020204030204" pitchFamily="34" charset="0"/>
                <a:ea typeface="Calibri" panose="020F0502020204030204" pitchFamily="34" charset="0"/>
                <a:cs typeface="Times New Roman" panose="02020603050405020304" pitchFamily="18" charset="0"/>
              </a:rPr>
              <a:t>The purpose of the prompt will be to:</a:t>
            </a:r>
          </a:p>
          <a:p>
            <a:pPr algn="l">
              <a:lnSpc>
                <a:spcPct val="107000"/>
              </a:lnSpc>
              <a:spcBef>
                <a:spcPts val="0"/>
              </a:spcBef>
              <a:spcAft>
                <a:spcPts val="500"/>
              </a:spcAft>
            </a:pPr>
            <a:r>
              <a:rPr lang="en-AU" kern="100">
                <a:effectLst/>
                <a:latin typeface="Calibri" panose="020F0502020204030204" pitchFamily="34" charset="0"/>
                <a:ea typeface="Calibri" panose="020F0502020204030204" pitchFamily="34" charset="0"/>
                <a:cs typeface="Times New Roman" panose="02020603050405020304" pitchFamily="18" charset="0"/>
              </a:rPr>
              <a:t>gain insights into the learning experience of your students</a:t>
            </a:r>
          </a:p>
          <a:p>
            <a:pPr marR="0" lvl="0" algn="l" defTabSz="914400" rtl="0" eaLnBrk="1" fontAlgn="auto" latinLnBrk="0" hangingPunct="1">
              <a:lnSpc>
                <a:spcPct val="107000"/>
              </a:lnSpc>
              <a:spcBef>
                <a:spcPts val="0"/>
              </a:spcBef>
              <a:spcAft>
                <a:spcPts val="500"/>
              </a:spcAft>
              <a:buClrTx/>
              <a:buSzTx/>
              <a:tabLst/>
              <a:defRPr/>
            </a:pPr>
            <a:r>
              <a:rPr lang="en-AU" kern="100">
                <a:effectLst/>
                <a:latin typeface="Calibri" panose="020F0502020204030204" pitchFamily="34" charset="0"/>
                <a:ea typeface="Calibri" panose="020F0502020204030204" pitchFamily="34" charset="0"/>
                <a:cs typeface="Times New Roman" panose="02020603050405020304" pitchFamily="18" charset="0"/>
              </a:rPr>
              <a:t>check for understanding </a:t>
            </a:r>
          </a:p>
          <a:p>
            <a:pPr marR="0" lvl="0" algn="l" defTabSz="914400" rtl="0" eaLnBrk="1" fontAlgn="auto" latinLnBrk="0" hangingPunct="1">
              <a:lnSpc>
                <a:spcPct val="107000"/>
              </a:lnSpc>
              <a:spcBef>
                <a:spcPts val="0"/>
              </a:spcBef>
              <a:spcAft>
                <a:spcPts val="1000"/>
              </a:spcAft>
              <a:buClrTx/>
              <a:buSzTx/>
              <a:tabLst/>
              <a:defRPr/>
            </a:pPr>
            <a:r>
              <a:rPr lang="en-AU" kern="100">
                <a:effectLst/>
                <a:latin typeface="Calibri" panose="020F0502020204030204" pitchFamily="34" charset="0"/>
                <a:ea typeface="Calibri" panose="020F0502020204030204" pitchFamily="34" charset="0"/>
                <a:cs typeface="Times New Roman" panose="02020603050405020304" pitchFamily="18" charset="0"/>
              </a:rPr>
              <a:t>promote metacognition by scaffolding opportunities for students to evaluate their learning.</a:t>
            </a:r>
          </a:p>
          <a:p>
            <a:pPr marL="0" marR="0" lvl="0" indent="0" algn="l" defTabSz="914400" rtl="0" eaLnBrk="1" fontAlgn="auto" latinLnBrk="0" hangingPunct="1">
              <a:lnSpc>
                <a:spcPct val="107000"/>
              </a:lnSpc>
              <a:spcBef>
                <a:spcPts val="0"/>
              </a:spcBef>
              <a:spcAft>
                <a:spcPts val="800"/>
              </a:spcAft>
              <a:buClrTx/>
              <a:buSzTx/>
              <a:buFontTx/>
              <a:buNone/>
              <a:tabLst/>
              <a:defRPr/>
            </a:pPr>
            <a:r>
              <a:rPr lang="en-AU" b="1" kern="100">
                <a:effectLst/>
                <a:latin typeface="Calibri" panose="020F0502020204030204" pitchFamily="34" charset="0"/>
                <a:ea typeface="Calibri" panose="020F0502020204030204" pitchFamily="34" charset="0"/>
                <a:cs typeface="Times New Roman" panose="02020603050405020304" pitchFamily="18" charset="0"/>
              </a:rPr>
              <a:t>Some prompt examples are provided on the next slide.</a:t>
            </a:r>
            <a:endParaRPr lang="en-AU"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70</a:t>
            </a:fld>
            <a:endParaRPr lang="en-US"/>
          </a:p>
        </p:txBody>
      </p:sp>
      <p:pic>
        <p:nvPicPr>
          <p:cNvPr id="10" name="Picture 9" descr="A blue line drawing of a person and a question mark&#10;&#10;Description automatically generated">
            <a:extLst>
              <a:ext uri="{FF2B5EF4-FFF2-40B4-BE49-F238E27FC236}">
                <a16:creationId xmlns:a16="http://schemas.microsoft.com/office/drawing/2014/main" id="{C1217D45-FBEF-A305-F2B3-B8759B43C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3F8B9740-2F57-35D9-E8E5-5D8C0B1BD451}"/>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73 to 77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664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5874"/>
            <a:ext cx="10925347" cy="49461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Post-session prompts</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71</a:t>
            </a:fld>
            <a:endParaRPr lang="en-US"/>
          </a:p>
        </p:txBody>
      </p:sp>
      <p:pic>
        <p:nvPicPr>
          <p:cNvPr id="3" name="Picture 2" descr="A blue line drawing of a person and a question mark&#10;&#10;Description automatically generated">
            <a:extLst>
              <a:ext uri="{FF2B5EF4-FFF2-40B4-BE49-F238E27FC236}">
                <a16:creationId xmlns:a16="http://schemas.microsoft.com/office/drawing/2014/main" id="{75FDD291-E6CE-15F4-5115-FC13D22BD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10" name="Content Placeholder 6">
            <a:extLst>
              <a:ext uri="{FF2B5EF4-FFF2-40B4-BE49-F238E27FC236}">
                <a16:creationId xmlns:a16="http://schemas.microsoft.com/office/drawing/2014/main" id="{0A65F00E-BC8C-3462-8A81-EFEBBCA09027}"/>
              </a:ext>
            </a:extLst>
          </p:cNvPr>
          <p:cNvSpPr txBox="1">
            <a:spLocks/>
          </p:cNvSpPr>
          <p:nvPr/>
        </p:nvSpPr>
        <p:spPr>
          <a:xfrm>
            <a:off x="729474" y="1664285"/>
            <a:ext cx="10925347" cy="4074508"/>
          </a:xfrm>
          <a:prstGeom prst="rect">
            <a:avLst/>
          </a:prstGeom>
        </p:spPr>
        <p:txBody>
          <a:bodyPr vert="horz" lIns="0" tIns="0" rIns="0" bIns="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Today I learned…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I was surprised by…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The most useful thing I will take from this lesson is…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I was interested in…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What I liked most about the </a:t>
            </a:r>
            <a:br>
              <a:rPr lang="en-AU" kern="100">
                <a:latin typeface="Calibri" panose="020F0502020204030204" pitchFamily="34" charset="0"/>
                <a:ea typeface="Calibri" panose="020F0502020204030204" pitchFamily="34" charset="0"/>
                <a:cs typeface="Times New Roman" panose="02020603050405020304" pitchFamily="18" charset="0"/>
              </a:rPr>
            </a:br>
            <a:r>
              <a:rPr lang="en-AU" kern="100">
                <a:latin typeface="Calibri" panose="020F0502020204030204" pitchFamily="34" charset="0"/>
                <a:ea typeface="Calibri" panose="020F0502020204030204" pitchFamily="34" charset="0"/>
                <a:cs typeface="Times New Roman" panose="02020603050405020304" pitchFamily="18" charset="0"/>
              </a:rPr>
              <a:t>lesson was…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One thing I’m not sure about is…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The main thing I want to find out more about is…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After this session, I feel… </a:t>
            </a:r>
          </a:p>
          <a:p>
            <a:pPr>
              <a:lnSpc>
                <a:spcPct val="107000"/>
              </a:lnSpc>
              <a:spcBef>
                <a:spcPts val="0"/>
              </a:spcBef>
            </a:pPr>
            <a:r>
              <a:rPr lang="en-AU" kern="100">
                <a:latin typeface="Calibri" panose="020F0502020204030204" pitchFamily="34" charset="0"/>
                <a:ea typeface="Calibri" panose="020F0502020204030204" pitchFamily="34" charset="0"/>
                <a:cs typeface="Times New Roman" panose="02020603050405020304" pitchFamily="18" charset="0"/>
              </a:rPr>
              <a:t>I might have got more from this lesson if…</a:t>
            </a:r>
          </a:p>
        </p:txBody>
      </p:sp>
      <p:sp>
        <p:nvSpPr>
          <p:cNvPr id="6" name="Round Diagonal Corner of Rectangle 5">
            <a:extLst>
              <a:ext uri="{FF2B5EF4-FFF2-40B4-BE49-F238E27FC236}">
                <a16:creationId xmlns:a16="http://schemas.microsoft.com/office/drawing/2014/main" id="{D86888F0-6C04-BBAF-7BF2-95A1335C2D97}"/>
              </a:ext>
            </a:extLst>
          </p:cNvPr>
          <p:cNvSpPr/>
          <p:nvPr/>
        </p:nvSpPr>
        <p:spPr>
          <a:xfrm>
            <a:off x="6199094" y="4027774"/>
            <a:ext cx="5446253" cy="2226429"/>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defRPr/>
            </a:pPr>
            <a:r>
              <a:rPr lang="en-AU" sz="2400" b="1">
                <a:solidFill>
                  <a:srgbClr val="077981"/>
                </a:solidFill>
              </a:rPr>
              <a:t>PARTNERS IN LEARNING</a:t>
            </a:r>
            <a:endPar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buClrTx/>
              <a:buSzTx/>
              <a:buFontTx/>
              <a:buNone/>
              <a:tabLst/>
              <a:defRPr/>
            </a:pP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You might choose to display </a:t>
            </a:r>
            <a:b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b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student responses on a learning </a:t>
            </a:r>
            <a:b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b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log poster or ask students to </a:t>
            </a:r>
            <a:b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b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make individual journal entries. </a:t>
            </a:r>
          </a:p>
        </p:txBody>
      </p:sp>
      <p:pic>
        <p:nvPicPr>
          <p:cNvPr id="13" name="Picture 12">
            <a:extLst>
              <a:ext uri="{FF2B5EF4-FFF2-40B4-BE49-F238E27FC236}">
                <a16:creationId xmlns:a16="http://schemas.microsoft.com/office/drawing/2014/main" id="{00F506D1-350B-683E-3816-AAA4C143FC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73034" y="4773144"/>
            <a:ext cx="578040" cy="735687"/>
          </a:xfrm>
          <a:prstGeom prst="rect">
            <a:avLst/>
          </a:prstGeom>
        </p:spPr>
      </p:pic>
      <p:sp>
        <p:nvSpPr>
          <p:cNvPr id="4" name="TextBox 3">
            <a:extLst>
              <a:ext uri="{FF2B5EF4-FFF2-40B4-BE49-F238E27FC236}">
                <a16:creationId xmlns:a16="http://schemas.microsoft.com/office/drawing/2014/main" id="{DD2DC69F-95E4-BE93-27FE-755E25736CF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73 to 77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153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F506D1-350B-683E-3816-AAA4C143FC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61781" y="540000"/>
            <a:ext cx="578040" cy="735687"/>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5.3</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Learning logs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10919822" cy="4024694"/>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Partners in learning</a:t>
            </a:r>
          </a:p>
          <a:p>
            <a:pPr algn="l">
              <a:lnSpc>
                <a:spcPct val="107000"/>
              </a:lnSpc>
              <a:spcBef>
                <a:spcPts val="0"/>
              </a:spcBef>
              <a:spcAft>
                <a:spcPts val="1000"/>
              </a:spcAft>
            </a:pPr>
            <a:r>
              <a:rPr lang="en-AU" sz="2800" kern="100">
                <a:effectLst/>
                <a:latin typeface="Calibri" panose="020F0502020204030204" pitchFamily="34" charset="0"/>
                <a:ea typeface="Calibri" panose="020F0502020204030204" pitchFamily="34" charset="0"/>
                <a:cs typeface="Times New Roman" panose="02020603050405020304" pitchFamily="18" charset="0"/>
              </a:rPr>
              <a:t>How might we co-develop a learning log reflection with our students </a:t>
            </a:r>
            <a:br>
              <a:rPr lang="en-AU" sz="2800" kern="100">
                <a:effectLst/>
                <a:latin typeface="Calibri" panose="020F0502020204030204" pitchFamily="34" charset="0"/>
                <a:ea typeface="Calibri" panose="020F0502020204030204" pitchFamily="34" charset="0"/>
                <a:cs typeface="Times New Roman" panose="02020603050405020304" pitchFamily="18" charset="0"/>
              </a:rPr>
            </a:br>
            <a:r>
              <a:rPr lang="en-AU" sz="2800" kern="100">
                <a:effectLst/>
                <a:latin typeface="Calibri" panose="020F0502020204030204" pitchFamily="34" charset="0"/>
                <a:ea typeface="Calibri" panose="020F0502020204030204" pitchFamily="34" charset="0"/>
                <a:cs typeface="Times New Roman" panose="02020603050405020304" pitchFamily="18" charset="0"/>
              </a:rPr>
              <a:t>to support metacognition?</a:t>
            </a:r>
            <a:endParaRPr lang="en-AU" sz="1050" kern="1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Bef>
                <a:spcPts val="0"/>
              </a:spcBef>
              <a:spcAft>
                <a:spcPts val="1000"/>
              </a:spcAft>
            </a:pPr>
            <a:r>
              <a:rPr lang="en-AU" sz="2800" kern="100">
                <a:effectLst/>
                <a:latin typeface="Calibri" panose="020F0502020204030204" pitchFamily="34" charset="0"/>
                <a:ea typeface="Calibri" panose="020F0502020204030204" pitchFamily="34" charset="0"/>
                <a:cs typeface="Times New Roman" panose="02020603050405020304" pitchFamily="18" charset="0"/>
              </a:rPr>
              <a:t>What prompts and/or sentence starters might we provide our students </a:t>
            </a:r>
            <a:br>
              <a:rPr lang="en-AU" sz="2800" kern="100">
                <a:effectLst/>
                <a:latin typeface="Calibri" panose="020F0502020204030204" pitchFamily="34" charset="0"/>
                <a:ea typeface="Calibri" panose="020F0502020204030204" pitchFamily="34" charset="0"/>
                <a:cs typeface="Times New Roman" panose="02020603050405020304" pitchFamily="18" charset="0"/>
              </a:rPr>
            </a:br>
            <a:r>
              <a:rPr lang="en-AU" sz="2800" kern="100">
                <a:effectLst/>
                <a:latin typeface="Calibri" panose="020F0502020204030204" pitchFamily="34" charset="0"/>
                <a:ea typeface="Calibri" panose="020F0502020204030204" pitchFamily="34" charset="0"/>
                <a:cs typeface="Times New Roman" panose="02020603050405020304" pitchFamily="18" charset="0"/>
              </a:rPr>
              <a:t>to promote this reflection?</a:t>
            </a:r>
            <a:endParaRPr lang="en-AU" sz="1050" kern="10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Bef>
                <a:spcPts val="0"/>
              </a:spcBef>
              <a:spcAft>
                <a:spcPts val="1000"/>
              </a:spcAft>
            </a:pPr>
            <a:r>
              <a:rPr lang="en-AU" sz="2800" kern="100">
                <a:effectLst/>
                <a:latin typeface="Calibri" panose="020F0502020204030204" pitchFamily="34" charset="0"/>
                <a:ea typeface="Calibri" panose="020F0502020204030204" pitchFamily="34" charset="0"/>
                <a:cs typeface="Times New Roman" panose="02020603050405020304" pitchFamily="18" charset="0"/>
              </a:rPr>
              <a:t>How might our students’ insights support our future learning design?</a:t>
            </a:r>
          </a:p>
          <a:p>
            <a:pPr marL="0" indent="0">
              <a:lnSpc>
                <a:spcPct val="100000"/>
              </a:lnSpc>
              <a:spcBef>
                <a:spcPts val="0"/>
              </a:spcBef>
              <a:spcAft>
                <a:spcPts val="500"/>
              </a:spcAft>
              <a:buNone/>
            </a:pP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72</a:t>
            </a:fld>
            <a:endParaRPr lang="en-US"/>
          </a:p>
        </p:txBody>
      </p:sp>
      <p:sp>
        <p:nvSpPr>
          <p:cNvPr id="3" name="TextBox 2">
            <a:extLst>
              <a:ext uri="{FF2B5EF4-FFF2-40B4-BE49-F238E27FC236}">
                <a16:creationId xmlns:a16="http://schemas.microsoft.com/office/drawing/2014/main" id="{53EB7655-DF01-C810-675A-6E17AAD8E96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73 to 77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2670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7B9F4C-D948-BA1E-ED72-2274DD4EAC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20844974">
            <a:off x="4752016" y="2763680"/>
            <a:ext cx="1717623" cy="2433300"/>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875030">
            <a:off x="7718662" y="2782845"/>
            <a:ext cx="1717623" cy="2433299"/>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6 </a:t>
            </a:r>
            <a:r>
              <a:rPr lang="en-US" sz="4800" b="0">
                <a:solidFill>
                  <a:srgbClr val="56C4CF"/>
                </a:solidFill>
              </a:rPr>
              <a:t>|</a:t>
            </a:r>
            <a:r>
              <a:rPr lang="en-US" sz="4800" b="0"/>
              <a:t> </a:t>
            </a:r>
            <a:r>
              <a:rPr lang="en-US" sz="4800"/>
              <a:t>Success criteria</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20844974">
            <a:off x="5600071" y="2834498"/>
            <a:ext cx="1717624" cy="2433300"/>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81175" y="2367004"/>
            <a:ext cx="1717623" cy="2433300"/>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AB2469CB-8F51-0DC3-8823-EAFEE9258FE7}"/>
              </a:ext>
            </a:extLst>
          </p:cNvPr>
          <p:cNvSpPr txBox="1"/>
          <p:nvPr/>
        </p:nvSpPr>
        <p:spPr>
          <a:xfrm>
            <a:off x="7438070"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144 to 147</a:t>
            </a:r>
          </a:p>
        </p:txBody>
      </p:sp>
    </p:spTree>
    <p:extLst>
      <p:ext uri="{BB962C8B-B14F-4D97-AF65-F5344CB8AC3E}">
        <p14:creationId xmlns:p14="http://schemas.microsoft.com/office/powerpoint/2010/main" val="23868207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1006412"/>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Examples of quality are more effective than descriptions of quality</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74</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7201" y="1620000"/>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320448"/>
            <a:ext cx="606093" cy="417310"/>
          </a:xfrm>
          <a:prstGeom prst="rect">
            <a:avLst/>
          </a:prstGeom>
        </p:spPr>
      </p:pic>
      <p:grpSp>
        <p:nvGrpSpPr>
          <p:cNvPr id="5" name="Group 4">
            <a:extLst>
              <a:ext uri="{FF2B5EF4-FFF2-40B4-BE49-F238E27FC236}">
                <a16:creationId xmlns:a16="http://schemas.microsoft.com/office/drawing/2014/main" id="{904D73B0-E17D-B42B-A011-5DB4263A5DAB}"/>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202B5257-F7FE-B404-53C6-7DC1065783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31C679D0-ADCD-BB1A-F27E-5604516B3277}"/>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144 to 147</a:t>
              </a:r>
            </a:p>
          </p:txBody>
        </p:sp>
      </p:grpSp>
    </p:spTree>
    <p:extLst>
      <p:ext uri="{BB962C8B-B14F-4D97-AF65-F5344CB8AC3E}">
        <p14:creationId xmlns:p14="http://schemas.microsoft.com/office/powerpoint/2010/main" val="15383134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Examples of quality are more effective than descriptions of quality</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10925347" cy="4256709"/>
          </a:xfrm>
        </p:spPr>
        <p:txBody>
          <a:bodyPr lIns="0" tIns="0" rIns="0" bIns="0">
            <a:noAutofit/>
          </a:bodyPr>
          <a:lstStyle/>
          <a:p>
            <a:pPr marL="0" indent="0" algn="l">
              <a:buNone/>
            </a:pPr>
            <a:r>
              <a:rPr lang="en-AU" b="1" i="0" u="none" strike="noStrike" baseline="0"/>
              <a:t>With colleagues, discuss:</a:t>
            </a:r>
            <a:endParaRPr lang="en-AU" b="0" i="0" u="none" strike="noStrike" baseline="0"/>
          </a:p>
          <a:p>
            <a:r>
              <a:rPr lang="en-AU" b="0" i="0" u="none" strike="noStrike" baseline="0"/>
              <a:t>What is our approach to sharing success criteria?</a:t>
            </a:r>
            <a:endParaRPr lang="en-AU"/>
          </a:p>
          <a:p>
            <a:r>
              <a:rPr lang="en-AU" b="0" i="0" u="none" strike="noStrike" baseline="0"/>
              <a:t>Do we share descriptions of quality, examples of quality, or both?</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75</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53A5CB7E-6D71-8466-17C0-F0D1F6BDE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5526B8BF-76ED-F04E-A14D-E8234185586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7570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1208118"/>
          </a:xfrm>
        </p:spPr>
        <p:txBody>
          <a:bodyPr lIns="0" tIns="0" rIns="0" bIns="0" anchor="t" anchorCtr="0">
            <a:noAutofit/>
          </a:bodyPr>
          <a:lstStyle/>
          <a:p>
            <a:r>
              <a:rPr lang="en-US" sz="3600">
                <a:solidFill>
                  <a:schemeClr val="accent1"/>
                </a:solidFill>
              </a:rPr>
              <a:t>6.1</a:t>
            </a:r>
            <a:r>
              <a:rPr lang="en-US" sz="3600" b="1">
                <a:solidFill>
                  <a:srgbClr val="A1DDD9"/>
                </a:solidFill>
              </a:rPr>
              <a:t>|</a:t>
            </a:r>
            <a:r>
              <a:rPr lang="en-US" sz="3600">
                <a:solidFill>
                  <a:schemeClr val="accent1"/>
                </a:solidFill>
              </a:rPr>
              <a:t> </a:t>
            </a:r>
            <a:r>
              <a:rPr lang="en-US" sz="3600" b="1">
                <a:solidFill>
                  <a:srgbClr val="077981"/>
                </a:solidFill>
                <a:latin typeface="+mn-lt"/>
              </a:rPr>
              <a:t>Examples of quality are more effective than descriptions of quality</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748118"/>
            <a:ext cx="10925347" cy="4256709"/>
          </a:xfrm>
        </p:spPr>
        <p:txBody>
          <a:bodyPr lIns="0" tIns="0" rIns="0" bIns="0">
            <a:noAutofit/>
          </a:bodyPr>
          <a:lstStyle/>
          <a:p>
            <a:pPr marL="0" indent="0" algn="l">
              <a:buNone/>
            </a:pPr>
            <a:r>
              <a:rPr lang="en-AU" b="1" i="0" u="none" strike="noStrike" baseline="0"/>
              <a:t>Following your discussion:</a:t>
            </a:r>
            <a:endParaRPr lang="en-AU" b="0" i="0" u="none" strike="noStrike" baseline="0"/>
          </a:p>
          <a:p>
            <a:r>
              <a:rPr lang="en-AU" b="0" i="0" u="none" strike="noStrike" baseline="0"/>
              <a:t>What future actions might we try?</a:t>
            </a:r>
            <a:endParaRPr lang="en-AU"/>
          </a:p>
          <a:p>
            <a:r>
              <a:rPr lang="en-AU"/>
              <a:t>What might be the impact for our learners?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76</a:t>
            </a:fld>
            <a:endParaRPr lang="en-US"/>
          </a:p>
        </p:txBody>
      </p:sp>
      <p:sp>
        <p:nvSpPr>
          <p:cNvPr id="4" name="TextBox 3">
            <a:extLst>
              <a:ext uri="{FF2B5EF4-FFF2-40B4-BE49-F238E27FC236}">
                <a16:creationId xmlns:a16="http://schemas.microsoft.com/office/drawing/2014/main" id="{061784DB-3F6A-55D1-BC4E-E85BC54C805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pic>
        <p:nvPicPr>
          <p:cNvPr id="5" name="Picture 4" descr="A group of people with speech bubbles&#10;&#10;Description automatically generated">
            <a:extLst>
              <a:ext uri="{FF2B5EF4-FFF2-40B4-BE49-F238E27FC236}">
                <a16:creationId xmlns:a16="http://schemas.microsoft.com/office/drawing/2014/main" id="{BAB9388D-C114-78F2-3538-3A28EC266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Tree>
    <p:extLst>
      <p:ext uri="{BB962C8B-B14F-4D97-AF65-F5344CB8AC3E}">
        <p14:creationId xmlns:p14="http://schemas.microsoft.com/office/powerpoint/2010/main" val="29900472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674340"/>
          </a:xfrm>
        </p:spPr>
        <p:txBody>
          <a:bodyPr lIns="0" tIns="0" rIns="0" bIns="0" anchor="t" anchorCtr="0">
            <a:noAutofit/>
          </a:bodyPr>
          <a:lstStyle/>
          <a:p>
            <a:r>
              <a:rPr lang="en-US" sz="3600">
                <a:solidFill>
                  <a:schemeClr val="accent1"/>
                </a:solidFill>
              </a:rPr>
              <a:t>6.2</a:t>
            </a:r>
            <a:r>
              <a:rPr lang="en-US" sz="3600" b="1">
                <a:solidFill>
                  <a:srgbClr val="A1DDD9"/>
                </a:solidFill>
              </a:rPr>
              <a:t>|</a:t>
            </a:r>
            <a:r>
              <a:rPr lang="en-US" sz="3600">
                <a:solidFill>
                  <a:schemeClr val="accent1"/>
                </a:solidFill>
              </a:rPr>
              <a:t> </a:t>
            </a:r>
            <a:r>
              <a:rPr lang="en-US" sz="3600" b="1">
                <a:solidFill>
                  <a:srgbClr val="077981"/>
                </a:solidFill>
                <a:latin typeface="+mn-lt"/>
              </a:rPr>
              <a:t>Co-constructing success criteria</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77</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7201" y="1404000"/>
            <a:ext cx="5695130" cy="4351335"/>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2019a</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10011533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616447"/>
          </a:xfrm>
        </p:spPr>
        <p:txBody>
          <a:bodyPr lIns="0" tIns="0" rIns="0" bIns="0" anchor="t" anchorCtr="0">
            <a:noAutofit/>
          </a:bodyPr>
          <a:lstStyle/>
          <a:p>
            <a:r>
              <a:rPr lang="en-US" sz="3600">
                <a:solidFill>
                  <a:schemeClr val="accent1"/>
                </a:solidFill>
              </a:rPr>
              <a:t>6.2</a:t>
            </a:r>
            <a:r>
              <a:rPr lang="en-US" sz="3600" b="1">
                <a:solidFill>
                  <a:srgbClr val="A1DDD9"/>
                </a:solidFill>
              </a:rPr>
              <a:t>|</a:t>
            </a:r>
            <a:r>
              <a:rPr lang="en-US" sz="3600">
                <a:solidFill>
                  <a:schemeClr val="accent1"/>
                </a:solidFill>
              </a:rPr>
              <a:t> </a:t>
            </a:r>
            <a:r>
              <a:rPr lang="en-US" sz="3600" b="1">
                <a:solidFill>
                  <a:srgbClr val="077981"/>
                </a:solidFill>
                <a:latin typeface="+mn-lt"/>
              </a:rPr>
              <a:t>Co-constructing success criteria</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spcBef>
                <a:spcPts val="1200"/>
              </a:spcBef>
              <a:spcAft>
                <a:spcPts val="1200"/>
              </a:spcAft>
              <a:buNone/>
            </a:pPr>
            <a:r>
              <a:rPr lang="en-US" sz="2800" b="1"/>
              <a:t>As a group, consider and discuss:</a:t>
            </a:r>
          </a:p>
          <a:p>
            <a:pPr>
              <a:spcBef>
                <a:spcPts val="0"/>
              </a:spcBef>
              <a:spcAft>
                <a:spcPts val="1000"/>
              </a:spcAft>
            </a:pPr>
            <a:r>
              <a:rPr lang="en-AU"/>
              <a:t>Do we have an example of co-constructing success criteria with students?</a:t>
            </a:r>
          </a:p>
          <a:p>
            <a:pPr>
              <a:spcBef>
                <a:spcPts val="0"/>
              </a:spcBef>
              <a:spcAft>
                <a:spcPts val="1000"/>
              </a:spcAft>
            </a:pPr>
            <a:r>
              <a:rPr lang="en-AU"/>
              <a:t>Was the approach impactful? Why/why not?</a:t>
            </a:r>
          </a:p>
          <a:p>
            <a:pPr>
              <a:spcBef>
                <a:spcPts val="0"/>
              </a:spcBef>
              <a:spcAft>
                <a:spcPts val="1000"/>
              </a:spcAft>
            </a:pPr>
            <a:r>
              <a:rPr lang="en-AU"/>
              <a:t>What else might we try?</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78</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53A5CB7E-6D71-8466-17C0-F0D1F6BDE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2C8DCF2D-4346-E74B-907A-7C6489924008}"/>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2085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a:t>
            </a:r>
            <a:r>
              <a:rPr lang="en-US" sz="3600" b="1">
                <a:solidFill>
                  <a:srgbClr val="A1DDD9"/>
                </a:solidFill>
              </a:rPr>
              <a:t>|</a:t>
            </a:r>
            <a:r>
              <a:rPr lang="en-US" sz="3600">
                <a:solidFill>
                  <a:schemeClr val="accent1"/>
                </a:solidFill>
              </a:rPr>
              <a:t> </a:t>
            </a:r>
            <a:r>
              <a:rPr lang="en-US" sz="3600" b="1">
                <a:solidFill>
                  <a:srgbClr val="077981"/>
                </a:solidFill>
                <a:latin typeface="+mn-lt"/>
              </a:rPr>
              <a:t>Developing a ‘nose for quality’</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455811" cy="4256709"/>
          </a:xfrm>
        </p:spPr>
        <p:txBody>
          <a:bodyPr lIns="0" tIns="0" rIns="0" bIns="0">
            <a:noAutofit/>
          </a:bodyPr>
          <a:lstStyle/>
          <a:p>
            <a:pPr marL="0" indent="0">
              <a:spcBef>
                <a:spcPts val="0"/>
              </a:spcBef>
              <a:spcAft>
                <a:spcPts val="1000"/>
              </a:spcAft>
              <a:buNone/>
            </a:pPr>
            <a:r>
              <a:rPr lang="en-US" sz="2800"/>
              <a:t>During the next video, record your thinking </a:t>
            </a:r>
            <a:br>
              <a:rPr lang="en-US" sz="2800"/>
            </a:br>
            <a:r>
              <a:rPr lang="en-US" sz="2800"/>
              <a:t>in response to the following:</a:t>
            </a:r>
            <a:endParaRPr lang="en-AU"/>
          </a:p>
          <a:p>
            <a:pPr>
              <a:spcBef>
                <a:spcPts val="0"/>
              </a:spcBef>
              <a:spcAft>
                <a:spcPts val="1000"/>
              </a:spcAft>
            </a:pPr>
            <a:r>
              <a:rPr lang="en-AU"/>
              <a:t>What did you notice?</a:t>
            </a:r>
          </a:p>
          <a:p>
            <a:pPr>
              <a:spcBef>
                <a:spcPts val="0"/>
              </a:spcBef>
              <a:spcAft>
                <a:spcPts val="1000"/>
              </a:spcAft>
            </a:pPr>
            <a:r>
              <a:rPr lang="en-AU"/>
              <a:t>What do you think about this?</a:t>
            </a:r>
          </a:p>
          <a:p>
            <a:pPr>
              <a:spcBef>
                <a:spcPts val="0"/>
              </a:spcBef>
              <a:spcAft>
                <a:spcPts val="1000"/>
              </a:spcAft>
            </a:pPr>
            <a:r>
              <a:rPr lang="en-AU"/>
              <a:t>How might we adapt this idea to improve </a:t>
            </a:r>
            <a:br>
              <a:rPr lang="en-AU"/>
            </a:br>
            <a:r>
              <a:rPr lang="en-AU"/>
              <a:t>self-assessment routines in our context?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79</a:t>
            </a:fld>
            <a:endParaRPr lang="en-US"/>
          </a:p>
        </p:txBody>
      </p:sp>
      <p:sp>
        <p:nvSpPr>
          <p:cNvPr id="5" name="Round Diagonal Corner of Rectangle 4">
            <a:extLst>
              <a:ext uri="{FF2B5EF4-FFF2-40B4-BE49-F238E27FC236}">
                <a16:creationId xmlns:a16="http://schemas.microsoft.com/office/drawing/2014/main" id="{47B2E065-9544-FFA9-D01F-B796ACC26B04}"/>
              </a:ext>
            </a:extLst>
          </p:cNvPr>
          <p:cNvSpPr/>
          <p:nvPr/>
        </p:nvSpPr>
        <p:spPr>
          <a:xfrm>
            <a:off x="8175811" y="4237273"/>
            <a:ext cx="3469535" cy="1641638"/>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0"/>
              </a:spcBef>
              <a:buClrTx/>
              <a:buSzTx/>
              <a:buFontTx/>
              <a:buNone/>
              <a:tabLst/>
              <a:defRPr/>
            </a:pPr>
            <a:r>
              <a:rPr lang="en-AU" sz="2400" b="1" kern="100">
                <a:solidFill>
                  <a:srgbClr val="00295B"/>
                </a:solidFill>
                <a:effectLst/>
                <a:latin typeface="Calibri" panose="020F0502020204030204" pitchFamily="34" charset="0"/>
                <a:ea typeface="Calibri" panose="020F0502020204030204" pitchFamily="34" charset="0"/>
                <a:cs typeface="Times New Roman" panose="02020603050405020304" pitchFamily="18" charset="0"/>
              </a:rPr>
              <a:t>We need students to ‘develop a nose for quality’. </a:t>
            </a:r>
            <a:r>
              <a:rPr lang="en-AU"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(Claxton 2006)</a:t>
            </a:r>
          </a:p>
        </p:txBody>
      </p:sp>
      <p:pic>
        <p:nvPicPr>
          <p:cNvPr id="10" name="Picture 9">
            <a:extLst>
              <a:ext uri="{FF2B5EF4-FFF2-40B4-BE49-F238E27FC236}">
                <a16:creationId xmlns:a16="http://schemas.microsoft.com/office/drawing/2014/main" id="{DDCB1122-892B-01B9-D0D8-6665D53292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75811" y="1285543"/>
            <a:ext cx="3469534" cy="2644348"/>
          </a:xfrm>
          <a:prstGeom prst="rect">
            <a:avLst/>
          </a:prstGeom>
        </p:spPr>
      </p:pic>
      <p:pic>
        <p:nvPicPr>
          <p:cNvPr id="11" name="Picture 10" descr="A question mark and light bulb&#10;&#10;Description automatically generated">
            <a:extLst>
              <a:ext uri="{FF2B5EF4-FFF2-40B4-BE49-F238E27FC236}">
                <a16:creationId xmlns:a16="http://schemas.microsoft.com/office/drawing/2014/main" id="{AA86FC21-735E-7827-E2CA-0277662A3D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20536"/>
            <a:ext cx="581597" cy="595783"/>
          </a:xfrm>
          <a:prstGeom prst="rect">
            <a:avLst/>
          </a:prstGeom>
        </p:spPr>
      </p:pic>
      <p:sp>
        <p:nvSpPr>
          <p:cNvPr id="3" name="TextBox 2">
            <a:extLst>
              <a:ext uri="{FF2B5EF4-FFF2-40B4-BE49-F238E27FC236}">
                <a16:creationId xmlns:a16="http://schemas.microsoft.com/office/drawing/2014/main" id="{F64208B7-A3B1-1608-D221-5F19B36F4AD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6611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a:t>
            </a:r>
            <a:r>
              <a:rPr lang="en-US" sz="3600" b="1">
                <a:solidFill>
                  <a:srgbClr val="A1DDD9"/>
                </a:solidFill>
              </a:rPr>
              <a:t>|</a:t>
            </a:r>
            <a:r>
              <a:rPr lang="en-US" sz="3600">
                <a:solidFill>
                  <a:schemeClr val="accent1"/>
                </a:solidFill>
              </a:rPr>
              <a:t> </a:t>
            </a:r>
            <a:r>
              <a:rPr lang="en-US" sz="3600" b="1">
                <a:solidFill>
                  <a:srgbClr val="077981"/>
                </a:solidFill>
                <a:latin typeface="+mn-lt"/>
              </a:rPr>
              <a:t>Developing a ‘nose for quality’</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80</a:t>
            </a:fld>
            <a:endParaRPr lang="en-US"/>
          </a:p>
        </p:txBody>
      </p:sp>
      <p:pic>
        <p:nvPicPr>
          <p:cNvPr id="3" name="Content Placeholder 7">
            <a:hlinkClick r:id="rId3"/>
            <a:extLst>
              <a:ext uri="{FF2B5EF4-FFF2-40B4-BE49-F238E27FC236}">
                <a16:creationId xmlns:a16="http://schemas.microsoft.com/office/drawing/2014/main" id="{96531F77-5994-5B72-B09C-7BF375ABE73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7201" y="1404000"/>
            <a:ext cx="5695129" cy="4351335"/>
          </a:xfrm>
          <a:prstGeom prst="rect">
            <a:avLst/>
          </a:prstGeom>
        </p:spPr>
      </p:pic>
      <p:sp>
        <p:nvSpPr>
          <p:cNvPr id="4" name="TextBox 3">
            <a:extLst>
              <a:ext uri="{FF2B5EF4-FFF2-40B4-BE49-F238E27FC236}">
                <a16:creationId xmlns:a16="http://schemas.microsoft.com/office/drawing/2014/main" id="{953623DF-7DA4-2D49-1560-D737533E092B}"/>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Fisher 2019</a:t>
            </a:r>
          </a:p>
        </p:txBody>
      </p:sp>
      <p:pic>
        <p:nvPicPr>
          <p:cNvPr id="6" name="Picture 5" descr="A computer screen with a play button&#10;&#10;Description automatically generated">
            <a:extLst>
              <a:ext uri="{FF2B5EF4-FFF2-40B4-BE49-F238E27FC236}">
                <a16:creationId xmlns:a16="http://schemas.microsoft.com/office/drawing/2014/main" id="{9FA93363-1733-1FA0-0935-AF9FFEA5CA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32480752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a:t>
            </a:r>
            <a:r>
              <a:rPr lang="en-US" sz="3600" b="1">
                <a:solidFill>
                  <a:srgbClr val="A1DDD9"/>
                </a:solidFill>
              </a:rPr>
              <a:t>|</a:t>
            </a:r>
            <a:r>
              <a:rPr lang="en-US" sz="3600">
                <a:solidFill>
                  <a:schemeClr val="accent1"/>
                </a:solidFill>
              </a:rPr>
              <a:t> </a:t>
            </a:r>
            <a:r>
              <a:rPr lang="en-US" sz="3600" b="1">
                <a:solidFill>
                  <a:srgbClr val="077981"/>
                </a:solidFill>
                <a:latin typeface="+mn-lt"/>
              </a:rPr>
              <a:t>Developing a ‘nose for quality’</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925346" cy="4256709"/>
          </a:xfrm>
        </p:spPr>
        <p:txBody>
          <a:bodyPr lIns="0" tIns="0" rIns="0" bIns="0">
            <a:noAutofit/>
          </a:bodyPr>
          <a:lstStyle/>
          <a:p>
            <a:pPr marL="0" indent="0">
              <a:spcBef>
                <a:spcPts val="1200"/>
              </a:spcBef>
              <a:spcAft>
                <a:spcPts val="1200"/>
              </a:spcAft>
              <a:buNone/>
            </a:pPr>
            <a:r>
              <a:rPr lang="en-US" b="1"/>
              <a:t>Students need to understand quality in relation to capabilities </a:t>
            </a:r>
            <a:br>
              <a:rPr lang="en-US" b="1"/>
            </a:br>
            <a:r>
              <a:rPr lang="en-US" b="1"/>
              <a:t>and dispositions, not only content.</a:t>
            </a:r>
          </a:p>
          <a:p>
            <a:pPr>
              <a:spcBef>
                <a:spcPts val="0"/>
              </a:spcBef>
              <a:spcAft>
                <a:spcPts val="1000"/>
              </a:spcAft>
            </a:pPr>
            <a:r>
              <a:rPr lang="en-US"/>
              <a:t>Do we show students that we value the development of capabilities </a:t>
            </a:r>
            <a:br>
              <a:rPr lang="en-US"/>
            </a:br>
            <a:r>
              <a:rPr lang="en-US"/>
              <a:t>and dispositions by including them in our descriptions of quality?</a:t>
            </a:r>
          </a:p>
          <a:p>
            <a:pPr>
              <a:spcBef>
                <a:spcPts val="0"/>
              </a:spcBef>
              <a:spcAft>
                <a:spcPts val="1000"/>
              </a:spcAft>
            </a:pPr>
            <a:r>
              <a:rPr lang="en-US"/>
              <a:t>How might this look in our context?</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81</a:t>
            </a:fld>
            <a:endParaRPr lang="en-US"/>
          </a:p>
        </p:txBody>
      </p:sp>
      <p:pic>
        <p:nvPicPr>
          <p:cNvPr id="11" name="Picture 10" descr="A question mark and light bulb&#10;&#10;Description automatically generated">
            <a:extLst>
              <a:ext uri="{FF2B5EF4-FFF2-40B4-BE49-F238E27FC236}">
                <a16:creationId xmlns:a16="http://schemas.microsoft.com/office/drawing/2014/main" id="{AA86FC21-735E-7827-E2CA-0277662A3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20536"/>
            <a:ext cx="581597" cy="595783"/>
          </a:xfrm>
          <a:prstGeom prst="rect">
            <a:avLst/>
          </a:prstGeom>
        </p:spPr>
      </p:pic>
      <p:sp>
        <p:nvSpPr>
          <p:cNvPr id="3" name="TextBox 2">
            <a:extLst>
              <a:ext uri="{FF2B5EF4-FFF2-40B4-BE49-F238E27FC236}">
                <a16:creationId xmlns:a16="http://schemas.microsoft.com/office/drawing/2014/main" id="{9762968F-B026-23F0-2FFF-8C686797C4A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6086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6.3</a:t>
            </a:r>
            <a:r>
              <a:rPr lang="en-US" sz="3600" b="1">
                <a:solidFill>
                  <a:srgbClr val="A1DDD9"/>
                </a:solidFill>
              </a:rPr>
              <a:t>|</a:t>
            </a:r>
            <a:r>
              <a:rPr lang="en-US" sz="3600">
                <a:solidFill>
                  <a:schemeClr val="accent1"/>
                </a:solidFill>
              </a:rPr>
              <a:t> </a:t>
            </a:r>
            <a:r>
              <a:rPr lang="en-US" sz="3600" b="1">
                <a:solidFill>
                  <a:srgbClr val="077981"/>
                </a:solidFill>
                <a:latin typeface="+mn-lt"/>
              </a:rPr>
              <a:t>Developing a ‘nose for quality’</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9405635"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Going deeper</a:t>
            </a:r>
            <a:endParaRPr lang="en-AU" sz="3200"/>
          </a:p>
          <a:p>
            <a:pPr marL="0" indent="0">
              <a:spcBef>
                <a:spcPts val="0"/>
              </a:spcBef>
              <a:spcAft>
                <a:spcPts val="1000"/>
              </a:spcAft>
              <a:buNone/>
            </a:pPr>
            <a:r>
              <a:rPr lang="en-US" b="1"/>
              <a:t>Success criteria can be product or process focused.</a:t>
            </a:r>
            <a:endParaRPr lang="en-US"/>
          </a:p>
          <a:p>
            <a:pPr marL="0" indent="0">
              <a:spcBef>
                <a:spcPts val="0"/>
              </a:spcBef>
              <a:spcAft>
                <a:spcPts val="1000"/>
              </a:spcAft>
              <a:buNone/>
            </a:pPr>
            <a:r>
              <a:rPr lang="en-US"/>
              <a:t>When might </a:t>
            </a:r>
            <a:r>
              <a:rPr lang="en-US" b="1"/>
              <a:t>process</a:t>
            </a:r>
            <a:r>
              <a:rPr lang="en-US"/>
              <a:t> success criteria support students?</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82</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28928456-65DB-0096-8D3D-A3BD5EC17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99EFB36C-0DBC-071C-F001-65D0497022A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144 to 147</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8742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07656"/>
            <a:ext cx="1717623" cy="2433299"/>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7 </a:t>
            </a:r>
            <a:r>
              <a:rPr lang="en-US" sz="4800" b="0">
                <a:solidFill>
                  <a:srgbClr val="56C4CF"/>
                </a:solidFill>
              </a:rPr>
              <a:t>|</a:t>
            </a:r>
            <a:r>
              <a:rPr lang="en-US" sz="4800" b="0"/>
              <a:t> </a:t>
            </a:r>
            <a:r>
              <a:rPr lang="en-US" sz="4800"/>
              <a:t>Feedback for learning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2859310"/>
            <a:ext cx="1717624" cy="2433300"/>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391815"/>
            <a:ext cx="1717623"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7A0541B4-512A-8038-6510-39CD9C9BC0FF}"/>
              </a:ext>
            </a:extLst>
          </p:cNvPr>
          <p:cNvSpPr txBox="1"/>
          <p:nvPr/>
        </p:nvSpPr>
        <p:spPr>
          <a:xfrm>
            <a:off x="6325645" y="6376996"/>
            <a:ext cx="456093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57, 59, 152, 153, 150 to 151 and 129 to 133</a:t>
            </a:r>
          </a:p>
        </p:txBody>
      </p:sp>
    </p:spTree>
    <p:extLst>
      <p:ext uri="{BB962C8B-B14F-4D97-AF65-F5344CB8AC3E}">
        <p14:creationId xmlns:p14="http://schemas.microsoft.com/office/powerpoint/2010/main" val="19885667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84</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2" cy="4351337"/>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EL Education 2012</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290492"/>
            <a:ext cx="606093" cy="417310"/>
          </a:xfrm>
          <a:prstGeom prst="rect">
            <a:avLst/>
          </a:prstGeom>
        </p:spPr>
      </p:pic>
      <p:grpSp>
        <p:nvGrpSpPr>
          <p:cNvPr id="5" name="Group 4">
            <a:extLst>
              <a:ext uri="{FF2B5EF4-FFF2-40B4-BE49-F238E27FC236}">
                <a16:creationId xmlns:a16="http://schemas.microsoft.com/office/drawing/2014/main" id="{18C0AE47-C6AC-BAE3-DF83-848EBCC68EE9}"/>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F9123B6E-ECA6-9795-3977-9C13A57D84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93CFE7BE-1789-65DD-2C31-DB19C7599F5E}"/>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57 to 59</a:t>
              </a:r>
            </a:p>
          </p:txBody>
        </p:sp>
      </p:grpSp>
    </p:spTree>
    <p:extLst>
      <p:ext uri="{BB962C8B-B14F-4D97-AF65-F5344CB8AC3E}">
        <p14:creationId xmlns:p14="http://schemas.microsoft.com/office/powerpoint/2010/main" val="4694648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Goal</a:t>
            </a:r>
            <a:endParaRPr lang="en-AU" sz="3200"/>
          </a:p>
          <a:p>
            <a:pPr marL="0" indent="0">
              <a:spcBef>
                <a:spcPts val="0"/>
              </a:spcBef>
              <a:spcAft>
                <a:spcPts val="1000"/>
              </a:spcAft>
              <a:buNone/>
            </a:pPr>
            <a:r>
              <a:rPr lang="en-AU">
                <a:ea typeface="Calibri"/>
                <a:cs typeface="Calibri"/>
              </a:rPr>
              <a:t>Practise giving and receiving peer critique using a short piece of writing, focusing on fostering a positive and growth-oriented critique culture.</a:t>
            </a:r>
            <a:endParaRPr lang="en-AU"/>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85</a:t>
            </a:fld>
            <a:endParaRPr lang="en-US"/>
          </a:p>
        </p:txBody>
      </p:sp>
      <p:sp>
        <p:nvSpPr>
          <p:cNvPr id="3" name="TextBox 2">
            <a:extLst>
              <a:ext uri="{FF2B5EF4-FFF2-40B4-BE49-F238E27FC236}">
                <a16:creationId xmlns:a16="http://schemas.microsoft.com/office/drawing/2014/main" id="{1396FC4A-A83B-F21E-B37A-C63EB4C86BB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5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1 – First draft</a:t>
            </a:r>
            <a:endParaRPr lang="en-AU" sz="3200"/>
          </a:p>
          <a:p>
            <a:pPr marL="0" indent="0">
              <a:spcBef>
                <a:spcPts val="0"/>
              </a:spcBef>
              <a:spcAft>
                <a:spcPts val="500"/>
              </a:spcAft>
              <a:buNone/>
            </a:pPr>
            <a:r>
              <a:rPr lang="en-AU">
                <a:ea typeface="Calibri"/>
                <a:cs typeface="Calibri"/>
              </a:rPr>
              <a:t>Write 2 sentences describing a place where you have felt a sense of belonging. Focus on creating a vivid image.</a:t>
            </a:r>
            <a:endParaRPr lang="en-AU">
              <a:ea typeface="+mn-lt"/>
              <a:cs typeface="+mn-lt"/>
            </a:endParaRPr>
          </a:p>
          <a:p>
            <a:pPr marL="0" indent="0">
              <a:spcBef>
                <a:spcPts val="0"/>
              </a:spcBef>
              <a:spcAft>
                <a:spcPts val="500"/>
              </a:spcAft>
              <a:buNone/>
            </a:pPr>
            <a:r>
              <a:rPr lang="en-AU">
                <a:solidFill>
                  <a:srgbClr val="077981"/>
                </a:solidFill>
                <a:ea typeface="+mn-lt"/>
                <a:cs typeface="+mn-lt"/>
              </a:rPr>
              <a:t>OR </a:t>
            </a:r>
          </a:p>
          <a:p>
            <a:pPr marL="0" indent="0">
              <a:spcBef>
                <a:spcPts val="0"/>
              </a:spcBef>
              <a:spcAft>
                <a:spcPts val="1000"/>
              </a:spcAft>
              <a:buNone/>
            </a:pPr>
            <a:r>
              <a:rPr lang="en-AU">
                <a:ea typeface="+mn-lt"/>
                <a:cs typeface="+mn-lt"/>
              </a:rPr>
              <a:t>Write to a prompt connected to our focus area of impact/domain(s).</a:t>
            </a:r>
          </a:p>
          <a:p>
            <a:pPr marL="0" indent="0">
              <a:spcBef>
                <a:spcPts val="0"/>
              </a:spcBef>
              <a:spcAft>
                <a:spcPts val="1000"/>
              </a:spcAft>
              <a:buNone/>
            </a:pPr>
            <a:r>
              <a:rPr lang="en-AU" b="1">
                <a:ea typeface="+mn-lt"/>
                <a:cs typeface="+mn-lt"/>
              </a:rPr>
              <a:t>Remember, this is a first draft and not about perfection.</a:t>
            </a:r>
            <a:endParaRPr lang="en-AU" b="1">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86</a:t>
            </a:fld>
            <a:endParaRPr lang="en-US"/>
          </a:p>
        </p:txBody>
      </p:sp>
      <p:sp>
        <p:nvSpPr>
          <p:cNvPr id="3" name="TextBox 2">
            <a:extLst>
              <a:ext uri="{FF2B5EF4-FFF2-40B4-BE49-F238E27FC236}">
                <a16:creationId xmlns:a16="http://schemas.microsoft.com/office/drawing/2014/main" id="{2A7AE396-BF19-5944-985F-3C2E6A25808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6731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521742"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2 – Critique groups</a:t>
            </a:r>
            <a:endParaRPr lang="en-AU" sz="3200"/>
          </a:p>
          <a:p>
            <a:pPr>
              <a:buFont typeface="Arial"/>
              <a:buChar char="•"/>
            </a:pPr>
            <a:r>
              <a:rPr lang="en-AU">
                <a:ea typeface="+mn-lt"/>
                <a:cs typeface="+mn-lt"/>
              </a:rPr>
              <a:t>Work in small groups of 3 to 4. Read drafts aloud, one person at a time.</a:t>
            </a:r>
            <a:endParaRPr lang="en-AU"/>
          </a:p>
          <a:p>
            <a:pPr>
              <a:buFont typeface="Arial"/>
              <a:buChar char="•"/>
            </a:pPr>
            <a:r>
              <a:rPr lang="en-AU">
                <a:ea typeface="+mn-lt"/>
                <a:cs typeface="+mn-lt"/>
              </a:rPr>
              <a:t>Group members provide feedback following these principles:</a:t>
            </a:r>
            <a:endParaRPr lang="en-AU"/>
          </a:p>
          <a:p>
            <a:pPr marL="468000" lvl="1" indent="-285750">
              <a:buFont typeface="Arial"/>
              <a:buChar char="•"/>
            </a:pPr>
            <a:r>
              <a:rPr lang="en-AU" sz="2800" b="1">
                <a:ea typeface="+mn-lt"/>
                <a:cs typeface="+mn-lt"/>
              </a:rPr>
              <a:t>Be kind </a:t>
            </a:r>
            <a:r>
              <a:rPr lang="en-AU" sz="2800">
                <a:ea typeface="+mn-lt"/>
                <a:cs typeface="+mn-lt"/>
              </a:rPr>
              <a:t>– Start with what works well in the writing.</a:t>
            </a:r>
            <a:endParaRPr lang="en-AU" sz="2800"/>
          </a:p>
          <a:p>
            <a:pPr marL="468000" lvl="1" indent="-285750">
              <a:buFont typeface="Arial"/>
              <a:buChar char="•"/>
            </a:pPr>
            <a:r>
              <a:rPr lang="en-AU" sz="2800" b="1">
                <a:ea typeface="+mn-lt"/>
                <a:cs typeface="+mn-lt"/>
              </a:rPr>
              <a:t>Be specific</a:t>
            </a:r>
            <a:r>
              <a:rPr lang="en-AU" sz="2800">
                <a:ea typeface="+mn-lt"/>
                <a:cs typeface="+mn-lt"/>
              </a:rPr>
              <a:t> – Point out areas that could be enhanced, </a:t>
            </a:r>
            <a:r>
              <a:rPr lang="en-AU" sz="2800" err="1">
                <a:ea typeface="+mn-lt"/>
                <a:cs typeface="+mn-lt"/>
              </a:rPr>
              <a:t>eg</a:t>
            </a:r>
            <a:r>
              <a:rPr lang="en-AU" sz="2800">
                <a:ea typeface="+mn-lt"/>
                <a:cs typeface="+mn-lt"/>
              </a:rPr>
              <a:t> ‘Could you add a sensory detail, like a sound or smell?’</a:t>
            </a:r>
            <a:endParaRPr lang="en-AU" sz="2800"/>
          </a:p>
          <a:p>
            <a:pPr marL="468000" lvl="1" indent="-285750">
              <a:buFont typeface="Arial"/>
              <a:buChar char="•"/>
            </a:pPr>
            <a:r>
              <a:rPr lang="en-AU" sz="2800" b="1">
                <a:ea typeface="+mn-lt"/>
                <a:cs typeface="+mn-lt"/>
              </a:rPr>
              <a:t>Be helpful</a:t>
            </a:r>
            <a:r>
              <a:rPr lang="en-AU" sz="2800">
                <a:ea typeface="+mn-lt"/>
                <a:cs typeface="+mn-lt"/>
              </a:rPr>
              <a:t> – Offer actionable suggestions for improvement.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87</a:t>
            </a:fld>
            <a:endParaRPr lang="en-US"/>
          </a:p>
        </p:txBody>
      </p:sp>
      <p:pic>
        <p:nvPicPr>
          <p:cNvPr id="3" name="Picture 2" descr="A group of people with speech bubbles&#10;&#10;Description automatically generated">
            <a:extLst>
              <a:ext uri="{FF2B5EF4-FFF2-40B4-BE49-F238E27FC236}">
                <a16:creationId xmlns:a16="http://schemas.microsoft.com/office/drawing/2014/main" id="{CE5B5DCF-2594-E85E-814A-837C6268C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540000"/>
            <a:ext cx="578418" cy="837709"/>
          </a:xfrm>
          <a:prstGeom prst="rect">
            <a:avLst/>
          </a:prstGeom>
        </p:spPr>
      </p:pic>
      <p:sp>
        <p:nvSpPr>
          <p:cNvPr id="4" name="TextBox 3">
            <a:extLst>
              <a:ext uri="{FF2B5EF4-FFF2-40B4-BE49-F238E27FC236}">
                <a16:creationId xmlns:a16="http://schemas.microsoft.com/office/drawing/2014/main" id="{F1AB763E-BEA5-AC3C-0CB1-FFE904A6902F}"/>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1068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521742"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3 – Action response</a:t>
            </a:r>
            <a:endParaRPr lang="en-AU" sz="3200"/>
          </a:p>
          <a:p>
            <a:pPr marL="0" indent="0">
              <a:buNone/>
            </a:pPr>
            <a:r>
              <a:rPr lang="en-AU">
                <a:ea typeface="+mn-lt"/>
                <a:cs typeface="+mn-lt"/>
              </a:rPr>
              <a:t>Revise your passage based on the feedback you received. Focus on incorporating 1 or 2 key pieces of feedback.</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88</a:t>
            </a:fld>
            <a:endParaRPr lang="en-US"/>
          </a:p>
        </p:txBody>
      </p:sp>
      <p:sp>
        <p:nvSpPr>
          <p:cNvPr id="3" name="TextBox 2">
            <a:extLst>
              <a:ext uri="{FF2B5EF4-FFF2-40B4-BE49-F238E27FC236}">
                <a16:creationId xmlns:a16="http://schemas.microsoft.com/office/drawing/2014/main" id="{3CB468AB-772D-2100-2860-02020F9FEFF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5461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925346"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Step 4 – Reflection</a:t>
            </a:r>
            <a:endParaRPr lang="en-AU" sz="3200"/>
          </a:p>
          <a:p>
            <a:pPr>
              <a:spcBef>
                <a:spcPts val="0"/>
              </a:spcBef>
              <a:spcAft>
                <a:spcPts val="1000"/>
              </a:spcAft>
              <a:buNone/>
            </a:pPr>
            <a:r>
              <a:rPr lang="en-AU" b="1">
                <a:ea typeface="+mn-lt"/>
                <a:cs typeface="+mn-lt"/>
              </a:rPr>
              <a:t>As a whole group, discuss:</a:t>
            </a:r>
          </a:p>
          <a:p>
            <a:pPr marL="230400" indent="-230400">
              <a:spcBef>
                <a:spcPts val="0"/>
              </a:spcBef>
              <a:spcAft>
                <a:spcPts val="1000"/>
              </a:spcAft>
              <a:buFont typeface="Arial"/>
              <a:buChar char="•"/>
            </a:pPr>
            <a:r>
              <a:rPr lang="en-AU">
                <a:ea typeface="+mn-lt"/>
                <a:cs typeface="+mn-lt"/>
              </a:rPr>
              <a:t>How did it feel to receive feedback?</a:t>
            </a:r>
            <a:endParaRPr lang="en-AU"/>
          </a:p>
          <a:p>
            <a:pPr marL="230400" indent="-230400">
              <a:spcBef>
                <a:spcPts val="0"/>
              </a:spcBef>
              <a:spcAft>
                <a:spcPts val="1000"/>
              </a:spcAft>
              <a:buFont typeface="Arial"/>
              <a:buChar char="•"/>
            </a:pPr>
            <a:r>
              <a:rPr lang="en-AU">
                <a:ea typeface="+mn-lt"/>
                <a:cs typeface="+mn-lt"/>
              </a:rPr>
              <a:t>How did it feel to give feedback?</a:t>
            </a:r>
            <a:endParaRPr lang="en-AU"/>
          </a:p>
          <a:p>
            <a:pPr marL="230400" indent="-230400">
              <a:spcBef>
                <a:spcPts val="0"/>
              </a:spcBef>
              <a:spcAft>
                <a:spcPts val="1000"/>
              </a:spcAft>
              <a:buFont typeface="Arial"/>
              <a:buChar char="•"/>
            </a:pPr>
            <a:r>
              <a:rPr lang="en-AU">
                <a:ea typeface="+mn-lt"/>
                <a:cs typeface="+mn-lt"/>
              </a:rPr>
              <a:t>What made the feedback most effective?</a:t>
            </a:r>
          </a:p>
          <a:p>
            <a:pPr marL="230400" indent="-230400">
              <a:spcBef>
                <a:spcPts val="0"/>
              </a:spcBef>
              <a:spcAft>
                <a:spcPts val="1000"/>
              </a:spcAft>
              <a:buFont typeface="Arial"/>
              <a:buChar char="•"/>
            </a:pPr>
            <a:r>
              <a:rPr lang="en-AU">
                <a:ea typeface="+mn-lt"/>
                <a:cs typeface="+mn-lt"/>
              </a:rPr>
              <a:t>How might we create a similar culture of peer critique in our classrooms?</a:t>
            </a:r>
            <a:endParaRPr lang="en-AU">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89</a:t>
            </a:fld>
            <a:endParaRPr lang="en-US"/>
          </a:p>
        </p:txBody>
      </p:sp>
      <p:pic>
        <p:nvPicPr>
          <p:cNvPr id="4" name="Picture 3" descr="A question mark and light bulb&#10;&#10;Description automatically generated">
            <a:extLst>
              <a:ext uri="{FF2B5EF4-FFF2-40B4-BE49-F238E27FC236}">
                <a16:creationId xmlns:a16="http://schemas.microsoft.com/office/drawing/2014/main" id="{05FD3569-482A-1453-34AC-C9401B3C8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sp>
        <p:nvSpPr>
          <p:cNvPr id="3" name="TextBox 2">
            <a:extLst>
              <a:ext uri="{FF2B5EF4-FFF2-40B4-BE49-F238E27FC236}">
                <a16:creationId xmlns:a16="http://schemas.microsoft.com/office/drawing/2014/main" id="{FBD7DF0C-3359-FF7F-C715-6DC6656B5928}"/>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57 to 59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6349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7.1 </a:t>
            </a:r>
            <a:r>
              <a:rPr lang="en-US" sz="3600" b="1">
                <a:solidFill>
                  <a:srgbClr val="A1DDD9"/>
                </a:solidFill>
              </a:rPr>
              <a:t>|</a:t>
            </a:r>
            <a:r>
              <a:rPr lang="en-US" sz="3600">
                <a:solidFill>
                  <a:schemeClr val="accent1"/>
                </a:solidFill>
              </a:rPr>
              <a:t> </a:t>
            </a:r>
            <a:r>
              <a:rPr lang="en-US" sz="3600" b="1">
                <a:solidFill>
                  <a:srgbClr val="077981"/>
                </a:solidFill>
                <a:latin typeface="+mn-lt"/>
              </a:rPr>
              <a:t>Austin’s butterfly: Peer critique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521742" cy="888869"/>
          </a:xfrm>
        </p:spPr>
        <p:txBody>
          <a:bodyPr lIns="0" tIns="0" rIns="0" bIns="0">
            <a:noAutofit/>
          </a:bodyPr>
          <a:lstStyle/>
          <a:p>
            <a:pPr marL="0" indent="0">
              <a:buNone/>
            </a:pPr>
            <a:r>
              <a:rPr lang="en-AU" sz="2800" b="0" i="0">
                <a:solidFill>
                  <a:srgbClr val="000000"/>
                </a:solidFill>
                <a:effectLst/>
                <a:latin typeface="Calibri" panose="020F0502020204030204" pitchFamily="34" charset="0"/>
              </a:rPr>
              <a:t>How do the strategies demonstrated in the </a:t>
            </a:r>
            <a:r>
              <a:rPr lang="en-AU" sz="2800" b="0" i="1">
                <a:solidFill>
                  <a:srgbClr val="000000"/>
                </a:solidFill>
                <a:effectLst/>
                <a:latin typeface="Calibri" panose="020F0502020204030204" pitchFamily="34" charset="0"/>
              </a:rPr>
              <a:t>Austin’s butterfly </a:t>
            </a:r>
            <a:r>
              <a:rPr lang="en-AU" sz="2800" b="0" i="0">
                <a:solidFill>
                  <a:srgbClr val="000000"/>
                </a:solidFill>
                <a:effectLst/>
                <a:latin typeface="Calibri" panose="020F0502020204030204" pitchFamily="34" charset="0"/>
              </a:rPr>
              <a:t>video connect to the areas of impact/domains? </a:t>
            </a:r>
            <a:endParaRPr lang="en-AU" sz="40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90</a:t>
            </a:fld>
            <a:endParaRPr lang="en-US"/>
          </a:p>
        </p:txBody>
      </p:sp>
      <p:sp>
        <p:nvSpPr>
          <p:cNvPr id="3" name="TextBox 2">
            <a:extLst>
              <a:ext uri="{FF2B5EF4-FFF2-40B4-BE49-F238E27FC236}">
                <a16:creationId xmlns:a16="http://schemas.microsoft.com/office/drawing/2014/main" id="{7DC88F01-DE6B-798F-61A9-6E0AD2435C41}"/>
              </a:ext>
            </a:extLst>
          </p:cNvPr>
          <p:cNvSpPr txBox="1"/>
          <p:nvPr/>
        </p:nvSpPr>
        <p:spPr>
          <a:xfrm>
            <a:off x="7305261" y="6350015"/>
            <a:ext cx="4068371" cy="261610"/>
          </a:xfrm>
          <a:prstGeom prst="rect">
            <a:avLst/>
          </a:prstGeom>
          <a:noFill/>
        </p:spPr>
        <p:txBody>
          <a:bodyPr wrap="square">
            <a:spAutoFit/>
          </a:bodyPr>
          <a:lstStyle/>
          <a:p>
            <a:pPr algn="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57 to 59 </a:t>
            </a:r>
            <a:r>
              <a:rPr kumimoji="0" lang="en-AU" sz="1100" b="0" i="0" u="none" strike="noStrike" kern="1200" cap="none" spc="0" normalizeH="0" baseline="0" noProof="0">
                <a:ln>
                  <a:noFill/>
                </a:ln>
                <a:solidFill>
                  <a:srgbClr val="56C4CF"/>
                </a:solidFill>
                <a:effectLst/>
                <a:uLnTx/>
                <a:uFillTx/>
                <a:latin typeface="Calibri" panose="020F0502020204030204"/>
                <a:ea typeface="+mn-ea"/>
                <a:cs typeface="+mn-cs"/>
              </a:rPr>
              <a:t>|</a:t>
            </a: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 </a:t>
            </a:r>
            <a:r>
              <a:rPr lang="en-AU" sz="1100" u="sng">
                <a:solidFill>
                  <a:schemeClr val="bg1">
                    <a:lumMod val="50000"/>
                  </a:schemeClr>
                </a:solidFill>
                <a:hlinkClick r:id="rId3">
                  <a:extLst>
                    <a:ext uri="{A12FA001-AC4F-418D-AE19-62706E023703}">
                      <ahyp:hlinkClr xmlns:ahyp="http://schemas.microsoft.com/office/drawing/2018/hyperlinkcolor" val="tx"/>
                    </a:ext>
                  </a:extLst>
                </a:hlinkClick>
              </a:rPr>
              <a:t>Source: </a:t>
            </a:r>
            <a:r>
              <a:rPr lang="en-AU" sz="1100">
                <a:solidFill>
                  <a:schemeClr val="bg1">
                    <a:lumMod val="50000"/>
                  </a:schemeClr>
                </a:solidFill>
                <a:hlinkClick r:id="rId3">
                  <a:extLst>
                    <a:ext uri="{A12FA001-AC4F-418D-AE19-62706E023703}">
                      <ahyp:hlinkClr xmlns:ahyp="http://schemas.microsoft.com/office/drawing/2018/hyperlinkcolor" val="tx"/>
                    </a:ext>
                  </a:extLst>
                </a:hlinkClick>
              </a:rPr>
              <a:t>Areas of impact domain cards</a:t>
            </a:r>
            <a:r>
              <a:rPr lang="en-AU" sz="1100">
                <a:solidFill>
                  <a:schemeClr val="bg1">
                    <a:lumMod val="50000"/>
                  </a:schemeClr>
                </a:solidFill>
              </a:rPr>
              <a:t> </a:t>
            </a:r>
          </a:p>
        </p:txBody>
      </p:sp>
      <p:pic>
        <p:nvPicPr>
          <p:cNvPr id="4" name="Picture 3">
            <a:extLst>
              <a:ext uri="{FF2B5EF4-FFF2-40B4-BE49-F238E27FC236}">
                <a16:creationId xmlns:a16="http://schemas.microsoft.com/office/drawing/2014/main" id="{89006FD5-5BBD-5918-67F7-E89BFF2D39AB}"/>
              </a:ext>
            </a:extLst>
          </p:cNvPr>
          <p:cNvPicPr>
            <a:picLocks noChangeAspect="1"/>
          </p:cNvPicPr>
          <p:nvPr/>
        </p:nvPicPr>
        <p:blipFill>
          <a:blip r:embed="rId4"/>
          <a:stretch>
            <a:fillRect/>
          </a:stretch>
        </p:blipFill>
        <p:spPr>
          <a:xfrm rot="20611648">
            <a:off x="3212270" y="3671219"/>
            <a:ext cx="2204284" cy="792528"/>
          </a:xfrm>
          <a:prstGeom prst="rect">
            <a:avLst/>
          </a:prstGeom>
          <a:ln>
            <a:no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39037093-6CB4-4316-9B88-FE1AE50534E7}"/>
              </a:ext>
            </a:extLst>
          </p:cNvPr>
          <p:cNvPicPr>
            <a:picLocks noChangeAspect="1"/>
          </p:cNvPicPr>
          <p:nvPr/>
        </p:nvPicPr>
        <p:blipFill>
          <a:blip r:embed="rId5"/>
          <a:stretch>
            <a:fillRect/>
          </a:stretch>
        </p:blipFill>
        <p:spPr>
          <a:xfrm rot="208443">
            <a:off x="1840837" y="4362511"/>
            <a:ext cx="2203357" cy="792528"/>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43D8BCB3-4F9F-1061-BA17-B4B9EF1CB93C}"/>
              </a:ext>
            </a:extLst>
          </p:cNvPr>
          <p:cNvPicPr>
            <a:picLocks noChangeAspect="1"/>
          </p:cNvPicPr>
          <p:nvPr/>
        </p:nvPicPr>
        <p:blipFill>
          <a:blip r:embed="rId6"/>
          <a:stretch>
            <a:fillRect/>
          </a:stretch>
        </p:blipFill>
        <p:spPr>
          <a:xfrm rot="21314696">
            <a:off x="3754225" y="4581383"/>
            <a:ext cx="2156750" cy="792528"/>
          </a:xfrm>
          <a:prstGeom prst="rect">
            <a:avLst/>
          </a:prstGeom>
          <a:ln>
            <a:no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67D534B-BE2C-DAE8-7C9F-73FDC9F1A056}"/>
              </a:ext>
            </a:extLst>
          </p:cNvPr>
          <p:cNvPicPr>
            <a:picLocks noChangeAspect="1"/>
          </p:cNvPicPr>
          <p:nvPr/>
        </p:nvPicPr>
        <p:blipFill>
          <a:blip r:embed="rId7"/>
          <a:stretch>
            <a:fillRect/>
          </a:stretch>
        </p:blipFill>
        <p:spPr>
          <a:xfrm rot="20818760">
            <a:off x="1211601" y="3457627"/>
            <a:ext cx="2181019" cy="792528"/>
          </a:xfrm>
          <a:prstGeom prst="rect">
            <a:avLst/>
          </a:prstGeom>
          <a:ln>
            <a:no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45A0E5EF-222C-0416-4686-FB674D8528AD}"/>
              </a:ext>
            </a:extLst>
          </p:cNvPr>
          <p:cNvPicPr>
            <a:picLocks noChangeAspect="1"/>
          </p:cNvPicPr>
          <p:nvPr/>
        </p:nvPicPr>
        <p:blipFill>
          <a:blip r:embed="rId8"/>
          <a:stretch>
            <a:fillRect/>
          </a:stretch>
        </p:blipFill>
        <p:spPr>
          <a:xfrm rot="208020">
            <a:off x="4964099" y="3627896"/>
            <a:ext cx="2181536" cy="792528"/>
          </a:xfrm>
          <a:prstGeom prst="rect">
            <a:avLst/>
          </a:prstGeom>
          <a:ln>
            <a:no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FDA47A25-A883-B771-CE6F-F4F45ECA19D1}"/>
              </a:ext>
            </a:extLst>
          </p:cNvPr>
          <p:cNvPicPr>
            <a:picLocks noChangeAspect="1"/>
          </p:cNvPicPr>
          <p:nvPr/>
        </p:nvPicPr>
        <p:blipFill>
          <a:blip r:embed="rId9"/>
          <a:stretch>
            <a:fillRect/>
          </a:stretch>
        </p:blipFill>
        <p:spPr>
          <a:xfrm rot="21446710">
            <a:off x="6781355" y="3358909"/>
            <a:ext cx="2178929" cy="792528"/>
          </a:xfrm>
          <a:prstGeom prst="rect">
            <a:avLst/>
          </a:prstGeom>
          <a:ln>
            <a:no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8CC68A27-1100-90C2-8D8C-2D38BDD43067}"/>
              </a:ext>
            </a:extLst>
          </p:cNvPr>
          <p:cNvPicPr>
            <a:picLocks noChangeAspect="1"/>
          </p:cNvPicPr>
          <p:nvPr/>
        </p:nvPicPr>
        <p:blipFill>
          <a:blip r:embed="rId10"/>
          <a:stretch>
            <a:fillRect/>
          </a:stretch>
        </p:blipFill>
        <p:spPr>
          <a:xfrm rot="333352">
            <a:off x="8076727" y="3937041"/>
            <a:ext cx="2209276" cy="792528"/>
          </a:xfrm>
          <a:prstGeom prst="rect">
            <a:avLst/>
          </a:prstGeom>
          <a:ln>
            <a:no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B1125A66-E264-6146-B0E9-4746F5D61AE1}"/>
              </a:ext>
            </a:extLst>
          </p:cNvPr>
          <p:cNvPicPr>
            <a:picLocks noChangeAspect="1"/>
          </p:cNvPicPr>
          <p:nvPr/>
        </p:nvPicPr>
        <p:blipFill>
          <a:blip r:embed="rId11"/>
          <a:stretch>
            <a:fillRect/>
          </a:stretch>
        </p:blipFill>
        <p:spPr>
          <a:xfrm>
            <a:off x="2267080" y="2292550"/>
            <a:ext cx="1770112" cy="1080865"/>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D204BC81-5E3F-FD2D-29DB-B421CFDDD278}"/>
              </a:ext>
            </a:extLst>
          </p:cNvPr>
          <p:cNvPicPr>
            <a:picLocks noChangeAspect="1"/>
          </p:cNvPicPr>
          <p:nvPr/>
        </p:nvPicPr>
        <p:blipFill>
          <a:blip r:embed="rId12"/>
          <a:stretch>
            <a:fillRect/>
          </a:stretch>
        </p:blipFill>
        <p:spPr>
          <a:xfrm rot="21118393">
            <a:off x="6140639" y="4428899"/>
            <a:ext cx="2183111" cy="792528"/>
          </a:xfrm>
          <a:prstGeom prst="rect">
            <a:avLst/>
          </a:prstGeom>
          <a:ln>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36B5A942-1A44-CADD-D7C5-C2854B10B7DE}"/>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7935208" y="2292550"/>
            <a:ext cx="1759280" cy="1080865"/>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57D5EA58-DD76-6D2E-8912-82DB08D3DC62}"/>
              </a:ext>
            </a:extLst>
          </p:cNvPr>
          <p:cNvPicPr>
            <a:picLocks noChangeAspect="1"/>
          </p:cNvPicPr>
          <p:nvPr/>
        </p:nvPicPr>
        <p:blipFill>
          <a:blip r:embed="rId14"/>
          <a:stretch>
            <a:fillRect/>
          </a:stretch>
        </p:blipFill>
        <p:spPr>
          <a:xfrm>
            <a:off x="4166697" y="2292550"/>
            <a:ext cx="1767047" cy="1080865"/>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296C8D6C-A801-EE6C-F75D-91DFDCD3AAB2}"/>
              </a:ext>
            </a:extLst>
          </p:cNvPr>
          <p:cNvPicPr>
            <a:picLocks noChangeAspect="1"/>
          </p:cNvPicPr>
          <p:nvPr/>
        </p:nvPicPr>
        <p:blipFill>
          <a:blip r:embed="rId15"/>
          <a:stretch>
            <a:fillRect/>
          </a:stretch>
        </p:blipFill>
        <p:spPr>
          <a:xfrm>
            <a:off x="6048802" y="2292550"/>
            <a:ext cx="1771274" cy="108086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300247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7934438" cy="4256709"/>
          </a:xfrm>
        </p:spPr>
        <p:txBody>
          <a:bodyPr lIns="0" tIns="0" rIns="0" bIns="0">
            <a:noAutofit/>
          </a:bodyPr>
          <a:lstStyle/>
          <a:p>
            <a:pPr marL="0" indent="0">
              <a:buNone/>
            </a:pPr>
            <a:r>
              <a:rPr lang="en-AU" sz="2800"/>
              <a:t>Take some time to read the recommendations from the Education Endowment Foundation’s research.</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91</a:t>
            </a:fld>
            <a:endParaRPr lang="en-US"/>
          </a:p>
        </p:txBody>
      </p:sp>
      <p:pic>
        <p:nvPicPr>
          <p:cNvPr id="3" name="Picture 2">
            <a:extLst>
              <a:ext uri="{FF2B5EF4-FFF2-40B4-BE49-F238E27FC236}">
                <a16:creationId xmlns:a16="http://schemas.microsoft.com/office/drawing/2014/main" id="{EF3489FD-849F-EB6C-5F27-DC9E9966E12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grpSp>
        <p:nvGrpSpPr>
          <p:cNvPr id="10" name="Group 9">
            <a:extLst>
              <a:ext uri="{FF2B5EF4-FFF2-40B4-BE49-F238E27FC236}">
                <a16:creationId xmlns:a16="http://schemas.microsoft.com/office/drawing/2014/main" id="{2EB043F8-33AE-49B3-BE87-F01131AA83EC}"/>
              </a:ext>
            </a:extLst>
          </p:cNvPr>
          <p:cNvGrpSpPr/>
          <p:nvPr/>
        </p:nvGrpSpPr>
        <p:grpSpPr>
          <a:xfrm>
            <a:off x="11180189" y="545258"/>
            <a:ext cx="465158" cy="653197"/>
            <a:chOff x="11180189" y="545258"/>
            <a:chExt cx="465158" cy="653197"/>
          </a:xfrm>
        </p:grpSpPr>
        <p:pic>
          <p:nvPicPr>
            <p:cNvPr id="11" name="Picture 10" descr="A black and blue rectangle with a corner&#10;&#10;Description automatically generated">
              <a:extLst>
                <a:ext uri="{FF2B5EF4-FFF2-40B4-BE49-F238E27FC236}">
                  <a16:creationId xmlns:a16="http://schemas.microsoft.com/office/drawing/2014/main" id="{DBA5FEF4-DE4E-AAA5-2BB5-F08F81154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2" name="Content Placeholder 6">
              <a:extLst>
                <a:ext uri="{FF2B5EF4-FFF2-40B4-BE49-F238E27FC236}">
                  <a16:creationId xmlns:a16="http://schemas.microsoft.com/office/drawing/2014/main" id="{4BFBC861-097E-4809-8660-7EA133DDB327}"/>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152 to 153</a:t>
              </a:r>
            </a:p>
          </p:txBody>
        </p:sp>
      </p:grpSp>
    </p:spTree>
    <p:extLst>
      <p:ext uri="{BB962C8B-B14F-4D97-AF65-F5344CB8AC3E}">
        <p14:creationId xmlns:p14="http://schemas.microsoft.com/office/powerpoint/2010/main" val="1899858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92</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7495483" cy="425670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How are we going?</a:t>
            </a:r>
          </a:p>
          <a:p>
            <a:pPr marL="0" indent="0">
              <a:buNone/>
            </a:pPr>
            <a:r>
              <a:rPr lang="en-AU" sz="2800"/>
              <a:t>For each recommended action on the EEF poster, identify our current practice as:</a:t>
            </a:r>
          </a:p>
          <a:p>
            <a:pPr marL="285750" indent="-285750">
              <a:spcBef>
                <a:spcPts val="500"/>
              </a:spcBef>
              <a:buFont typeface="Arial" panose="020B0604020202020204" pitchFamily="34" charset="0"/>
              <a:buChar char="•"/>
            </a:pPr>
            <a:r>
              <a:rPr lang="en-AU" sz="2800"/>
              <a:t>embedded</a:t>
            </a:r>
          </a:p>
          <a:p>
            <a:pPr marL="285750" indent="-285750">
              <a:spcBef>
                <a:spcPts val="500"/>
              </a:spcBef>
              <a:buFont typeface="Arial" panose="020B0604020202020204" pitchFamily="34" charset="0"/>
              <a:buChar char="•"/>
            </a:pPr>
            <a:r>
              <a:rPr lang="en-AU" sz="2800"/>
              <a:t>progressing</a:t>
            </a:r>
          </a:p>
          <a:p>
            <a:pPr marL="285750" indent="-285750">
              <a:spcBef>
                <a:spcPts val="500"/>
              </a:spcBef>
              <a:buFont typeface="Arial" panose="020B0604020202020204" pitchFamily="34" charset="0"/>
              <a:buChar char="•"/>
            </a:pPr>
            <a:r>
              <a:rPr lang="en-AU" sz="2800"/>
              <a:t>emerging</a:t>
            </a:r>
          </a:p>
          <a:p>
            <a:pPr marL="285750" indent="-285750">
              <a:spcBef>
                <a:spcPts val="500"/>
              </a:spcBef>
              <a:buFont typeface="Arial" panose="020B0604020202020204" pitchFamily="34" charset="0"/>
              <a:buChar char="•"/>
            </a:pPr>
            <a:r>
              <a:rPr lang="en-AU" sz="2800"/>
              <a:t>not yet introduced.</a:t>
            </a: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7"/>
          </a:xfrm>
          <a:prstGeom prst="rect">
            <a:avLst/>
          </a:prstGeom>
          <a:ln>
            <a:solidFill>
              <a:schemeClr val="bg2"/>
            </a:solidFill>
          </a:ln>
          <a:effectLst>
            <a:outerShdw blurRad="50800" dist="38100" dir="2700000" algn="tl" rotWithShape="0">
              <a:prstClr val="black">
                <a:alpha val="40000"/>
              </a:prstClr>
            </a:outerShdw>
          </a:effectLst>
        </p:spPr>
      </p:pic>
      <p:pic>
        <p:nvPicPr>
          <p:cNvPr id="8" name="Picture 7" descr="A question mark and light bulb&#10;&#10;Description automatically generated">
            <a:extLst>
              <a:ext uri="{FF2B5EF4-FFF2-40B4-BE49-F238E27FC236}">
                <a16:creationId xmlns:a16="http://schemas.microsoft.com/office/drawing/2014/main" id="{8EFCC214-4FAD-CAD2-3349-B184C7AD8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1260000"/>
            <a:ext cx="581597" cy="595783"/>
          </a:xfrm>
          <a:prstGeom prst="rect">
            <a:avLst/>
          </a:prstGeom>
        </p:spPr>
      </p:pic>
      <p:sp>
        <p:nvSpPr>
          <p:cNvPr id="3" name="TextBox 2">
            <a:extLst>
              <a:ext uri="{FF2B5EF4-FFF2-40B4-BE49-F238E27FC236}">
                <a16:creationId xmlns:a16="http://schemas.microsoft.com/office/drawing/2014/main" id="{24C55A6E-597B-DE02-5DBD-FCE76CD73B1D}"/>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152 to 153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9284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7.2</a:t>
            </a:r>
            <a:r>
              <a:rPr lang="en-US" sz="3600" b="1">
                <a:solidFill>
                  <a:srgbClr val="A1DDD9"/>
                </a:solidFill>
              </a:rPr>
              <a:t>|</a:t>
            </a:r>
            <a:r>
              <a:rPr lang="en-US" sz="3600">
                <a:solidFill>
                  <a:schemeClr val="accent1"/>
                </a:solidFill>
              </a:rPr>
              <a:t> </a:t>
            </a:r>
            <a:r>
              <a:rPr lang="en-US" sz="3600" b="1">
                <a:solidFill>
                  <a:srgbClr val="077981"/>
                </a:solidFill>
                <a:latin typeface="+mn-lt"/>
              </a:rPr>
              <a:t>EEF </a:t>
            </a:r>
            <a:r>
              <a:rPr lang="en-AU" sz="3600" b="1">
                <a:solidFill>
                  <a:srgbClr val="077981"/>
                </a:solidFill>
                <a:effectLst/>
                <a:latin typeface="+mn-lt"/>
              </a:rPr>
              <a:t>Teacher feedback to improve student learning</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93</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6541413" cy="4256709"/>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AU" b="1"/>
              <a:t>What are your team’s agreed next steps?</a:t>
            </a:r>
          </a:p>
          <a:p>
            <a:pPr marL="0" indent="0">
              <a:buNone/>
            </a:pPr>
            <a:r>
              <a:rPr lang="en-AU" sz="1800"/>
              <a:t>Record your agreed next steps on page 153 of your companion.</a:t>
            </a:r>
            <a:endParaRPr lang="en-AU" sz="1800">
              <a:ea typeface="Calibri"/>
              <a:cs typeface="Calibri"/>
            </a:endParaRPr>
          </a:p>
        </p:txBody>
      </p:sp>
      <p:pic>
        <p:nvPicPr>
          <p:cNvPr id="5" name="Picture 4">
            <a:extLst>
              <a:ext uri="{FF2B5EF4-FFF2-40B4-BE49-F238E27FC236}">
                <a16:creationId xmlns:a16="http://schemas.microsoft.com/office/drawing/2014/main" id="{83F8E2A2-B550-267D-85D8-F3D4EE0A98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6" cy="3239996"/>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group of people with speech bubbles&#10;&#10;Description automatically generated">
            <a:extLst>
              <a:ext uri="{FF2B5EF4-FFF2-40B4-BE49-F238E27FC236}">
                <a16:creationId xmlns:a16="http://schemas.microsoft.com/office/drawing/2014/main" id="{12D92E19-1AF8-9F75-6439-2598AEE54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F5B6F801-F244-39B4-9D48-E91BDD4A4A4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152 to 153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1965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7.3</a:t>
            </a:r>
            <a:r>
              <a:rPr lang="en-US" sz="3600" b="1">
                <a:solidFill>
                  <a:srgbClr val="A1DDD9"/>
                </a:solidFill>
              </a:rPr>
              <a:t>|</a:t>
            </a:r>
            <a:r>
              <a:rPr lang="en-US" sz="3600">
                <a:solidFill>
                  <a:schemeClr val="accent1"/>
                </a:solidFill>
              </a:rPr>
              <a:t> </a:t>
            </a:r>
            <a:r>
              <a:rPr lang="en-AU" sz="3600" b="1">
                <a:solidFill>
                  <a:srgbClr val="077981"/>
                </a:solidFill>
                <a:effectLst/>
                <a:latin typeface="+mn-lt"/>
              </a:rPr>
              <a:t>Teacher to student feedback</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94</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10103714" cy="505800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US" b="1"/>
              <a:t>In groups, discuss:</a:t>
            </a:r>
          </a:p>
          <a:p>
            <a:pPr>
              <a:spcBef>
                <a:spcPts val="0"/>
              </a:spcBef>
              <a:spcAft>
                <a:spcPts val="1000"/>
              </a:spcAft>
            </a:pPr>
            <a:r>
              <a:rPr lang="en-US"/>
              <a:t>Do we use comment only marking (never/rarely/quite frequently/often)?</a:t>
            </a:r>
          </a:p>
          <a:p>
            <a:pPr>
              <a:spcBef>
                <a:spcPts val="0"/>
              </a:spcBef>
            </a:pPr>
            <a:r>
              <a:rPr lang="en-US"/>
              <a:t>What examples do we have that: </a:t>
            </a:r>
          </a:p>
          <a:p>
            <a:pPr marL="660600" lvl="1" indent="-457200">
              <a:spcBef>
                <a:spcPts val="0"/>
              </a:spcBef>
            </a:pPr>
            <a:r>
              <a:rPr lang="en-US" sz="2800"/>
              <a:t>move the learning forward?</a:t>
            </a:r>
          </a:p>
          <a:p>
            <a:pPr marL="660600" lvl="1" indent="-457200">
              <a:spcBef>
                <a:spcPts val="0"/>
              </a:spcBef>
            </a:pPr>
            <a:r>
              <a:rPr lang="en-US" sz="2800"/>
              <a:t>are tied to the learning intentions and success criteria?</a:t>
            </a:r>
          </a:p>
          <a:p>
            <a:pPr marL="660600" lvl="1" indent="-457200">
              <a:spcBef>
                <a:spcPts val="0"/>
              </a:spcBef>
              <a:spcAft>
                <a:spcPts val="1000"/>
              </a:spcAft>
            </a:pPr>
            <a:r>
              <a:rPr lang="en-US" sz="2800"/>
              <a:t>are narrow enough to act upon without feeling overwhelmed?</a:t>
            </a:r>
          </a:p>
          <a:p>
            <a:pPr>
              <a:spcBef>
                <a:spcPts val="0"/>
              </a:spcBef>
              <a:spcAft>
                <a:spcPts val="1000"/>
              </a:spcAft>
            </a:pPr>
            <a:r>
              <a:rPr lang="en-US"/>
              <a:t>Do we provide sufficient time for students to respond to feedback?</a:t>
            </a:r>
          </a:p>
          <a:p>
            <a:pPr>
              <a:spcBef>
                <a:spcPts val="0"/>
              </a:spcBef>
              <a:spcAft>
                <a:spcPts val="1000"/>
              </a:spcAft>
            </a:pPr>
            <a:r>
              <a:rPr lang="en-US"/>
              <a:t>What improvements could we make to our feedback practices? How might we work with students to evaluate the impact of the changes </a:t>
            </a:r>
            <a:br>
              <a:rPr lang="en-US"/>
            </a:br>
            <a:r>
              <a:rPr lang="en-US"/>
              <a:t>we make?</a:t>
            </a:r>
          </a:p>
        </p:txBody>
      </p:sp>
      <p:pic>
        <p:nvPicPr>
          <p:cNvPr id="3" name="Picture 2" descr="A group of people with speech bubbles&#10;&#10;Description automatically generated">
            <a:extLst>
              <a:ext uri="{FF2B5EF4-FFF2-40B4-BE49-F238E27FC236}">
                <a16:creationId xmlns:a16="http://schemas.microsoft.com/office/drawing/2014/main" id="{47E880F1-E4BD-F957-E7BF-62329BECA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42136"/>
            <a:ext cx="578418" cy="837709"/>
          </a:xfrm>
          <a:prstGeom prst="rect">
            <a:avLst/>
          </a:prstGeom>
        </p:spPr>
      </p:pic>
      <p:grpSp>
        <p:nvGrpSpPr>
          <p:cNvPr id="5" name="Group 4">
            <a:extLst>
              <a:ext uri="{FF2B5EF4-FFF2-40B4-BE49-F238E27FC236}">
                <a16:creationId xmlns:a16="http://schemas.microsoft.com/office/drawing/2014/main" id="{DF5110E4-CD39-D73D-EAC1-2560DBD92033}"/>
              </a:ext>
            </a:extLst>
          </p:cNvPr>
          <p:cNvGrpSpPr/>
          <p:nvPr/>
        </p:nvGrpSpPr>
        <p:grpSpPr>
          <a:xfrm>
            <a:off x="11180189" y="545258"/>
            <a:ext cx="465158" cy="653197"/>
            <a:chOff x="11180189" y="545258"/>
            <a:chExt cx="465158" cy="653197"/>
          </a:xfrm>
        </p:grpSpPr>
        <p:pic>
          <p:nvPicPr>
            <p:cNvPr id="6" name="Picture 5" descr="A black and blue rectangle with a corner&#10;&#10;Description automatically generated">
              <a:extLst>
                <a:ext uri="{FF2B5EF4-FFF2-40B4-BE49-F238E27FC236}">
                  <a16:creationId xmlns:a16="http://schemas.microsoft.com/office/drawing/2014/main" id="{88475802-DE46-D7A8-4770-1816097638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7" name="Content Placeholder 6">
              <a:extLst>
                <a:ext uri="{FF2B5EF4-FFF2-40B4-BE49-F238E27FC236}">
                  <a16:creationId xmlns:a16="http://schemas.microsoft.com/office/drawing/2014/main" id="{3B33E2AA-68B4-92DA-A01D-9A16CFC06C22}"/>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150 to 151</a:t>
              </a:r>
            </a:p>
          </p:txBody>
        </p:sp>
      </p:grpSp>
    </p:spTree>
    <p:extLst>
      <p:ext uri="{BB962C8B-B14F-4D97-AF65-F5344CB8AC3E}">
        <p14:creationId xmlns:p14="http://schemas.microsoft.com/office/powerpoint/2010/main" val="6510470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027056" cy="576319"/>
          </a:xfrm>
        </p:spPr>
        <p:txBody>
          <a:bodyPr lIns="0" tIns="0" rIns="0" bIns="0" anchor="t" anchorCtr="0">
            <a:noAutofit/>
          </a:bodyPr>
          <a:lstStyle/>
          <a:p>
            <a:r>
              <a:rPr lang="en-US" sz="3600">
                <a:solidFill>
                  <a:schemeClr val="accent1"/>
                </a:solidFill>
              </a:rPr>
              <a:t>7.4</a:t>
            </a:r>
            <a:r>
              <a:rPr lang="en-US" sz="3600" b="1">
                <a:solidFill>
                  <a:srgbClr val="A1DDD9"/>
                </a:solidFill>
              </a:rPr>
              <a:t>|</a:t>
            </a:r>
            <a:r>
              <a:rPr lang="en-US" sz="3600">
                <a:solidFill>
                  <a:schemeClr val="accent1"/>
                </a:solidFill>
              </a:rPr>
              <a:t> </a:t>
            </a:r>
            <a:r>
              <a:rPr lang="en-AU" sz="3600" b="1">
                <a:solidFill>
                  <a:srgbClr val="077981"/>
                </a:solidFill>
                <a:effectLst/>
                <a:latin typeface="+mn-lt"/>
              </a:rPr>
              <a:t>Student to teacher feedback</a:t>
            </a:r>
            <a:br>
              <a:rPr lang="en-AU" sz="1400">
                <a:solidFill>
                  <a:srgbClr val="000000"/>
                </a:solidFill>
                <a:effectLst/>
                <a:latin typeface="Helvetica Neue" panose="02000503000000020004" pitchFamily="2" charset="0"/>
              </a:rPr>
            </a:b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95</a:t>
            </a:fld>
            <a:endParaRPr lang="en-US"/>
          </a:p>
        </p:txBody>
      </p:sp>
      <p:sp>
        <p:nvSpPr>
          <p:cNvPr id="4" name="Content Placeholder 6">
            <a:extLst>
              <a:ext uri="{FF2B5EF4-FFF2-40B4-BE49-F238E27FC236}">
                <a16:creationId xmlns:a16="http://schemas.microsoft.com/office/drawing/2014/main" id="{55BE83B8-DFF5-8D76-AA72-27420CD9F143}"/>
              </a:ext>
            </a:extLst>
          </p:cNvPr>
          <p:cNvSpPr txBox="1">
            <a:spLocks/>
          </p:cNvSpPr>
          <p:nvPr/>
        </p:nvSpPr>
        <p:spPr>
          <a:xfrm>
            <a:off x="719999" y="1260000"/>
            <a:ext cx="10925348" cy="428018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000"/>
              </a:spcAft>
              <a:buNone/>
            </a:pPr>
            <a:r>
              <a:rPr lang="en-US" b="1"/>
              <a:t>With colleagues, discuss:</a:t>
            </a:r>
          </a:p>
          <a:p>
            <a:pPr marL="0" indent="0" algn="l">
              <a:lnSpc>
                <a:spcPct val="107000"/>
              </a:lnSpc>
              <a:spcBef>
                <a:spcPts val="0"/>
              </a:spcBef>
              <a:spcAft>
                <a:spcPts val="1000"/>
              </a:spcAft>
              <a:buNone/>
            </a:pPr>
            <a:r>
              <a:rPr lang="en-AU" sz="2800" kern="100">
                <a:effectLst/>
              </a:rPr>
              <a:t>How have we collected feedback from students about their learning experiences?</a:t>
            </a:r>
          </a:p>
          <a:p>
            <a:pPr marL="0" indent="0">
              <a:spcBef>
                <a:spcPts val="0"/>
              </a:spcBef>
              <a:spcAft>
                <a:spcPts val="500"/>
              </a:spcAft>
              <a:buNone/>
            </a:pPr>
            <a:r>
              <a:rPr lang="en-US"/>
              <a:t>Examples might include: </a:t>
            </a:r>
          </a:p>
          <a:p>
            <a:pPr marL="230400" indent="-230400">
              <a:spcBef>
                <a:spcPts val="0"/>
              </a:spcBef>
              <a:spcAft>
                <a:spcPts val="500"/>
              </a:spcAft>
            </a:pPr>
            <a:r>
              <a:rPr lang="en-US"/>
              <a:t>exit slips</a:t>
            </a:r>
          </a:p>
          <a:p>
            <a:pPr marL="230400" indent="-230400">
              <a:spcBef>
                <a:spcPts val="0"/>
              </a:spcBef>
              <a:spcAft>
                <a:spcPts val="500"/>
              </a:spcAft>
            </a:pPr>
            <a:r>
              <a:rPr lang="en-US"/>
              <a:t>digital surveys (</a:t>
            </a:r>
            <a:r>
              <a:rPr lang="en-US" err="1"/>
              <a:t>eg</a:t>
            </a:r>
            <a:r>
              <a:rPr lang="en-US"/>
              <a:t> Microsoft Forms, Google Forms, Pear Deck, </a:t>
            </a:r>
            <a:r>
              <a:rPr lang="en-US" err="1"/>
              <a:t>Slido</a:t>
            </a:r>
            <a:r>
              <a:rPr lang="en-US"/>
              <a:t>, </a:t>
            </a:r>
            <a:r>
              <a:rPr lang="en-US" err="1"/>
              <a:t>Mentimeter</a:t>
            </a:r>
            <a:r>
              <a:rPr lang="en-US"/>
              <a:t>)</a:t>
            </a:r>
          </a:p>
          <a:p>
            <a:pPr marL="230400" indent="-230400">
              <a:spcBef>
                <a:spcPts val="0"/>
              </a:spcBef>
              <a:spcAft>
                <a:spcPts val="500"/>
              </a:spcAft>
            </a:pPr>
            <a:r>
              <a:rPr lang="en-US"/>
              <a:t>personal conferencing.</a:t>
            </a:r>
          </a:p>
        </p:txBody>
      </p:sp>
      <p:pic>
        <p:nvPicPr>
          <p:cNvPr id="5" name="Picture 4" descr="A group of people with speech bubbles&#10;&#10;Description automatically generated">
            <a:extLst>
              <a:ext uri="{FF2B5EF4-FFF2-40B4-BE49-F238E27FC236}">
                <a16:creationId xmlns:a16="http://schemas.microsoft.com/office/drawing/2014/main" id="{C70ABEB8-E3C7-EB86-7AFD-3FF8735801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6929" y="1342136"/>
            <a:ext cx="578418" cy="837709"/>
          </a:xfrm>
          <a:prstGeom prst="rect">
            <a:avLst/>
          </a:prstGeom>
        </p:spPr>
      </p:pic>
      <p:grpSp>
        <p:nvGrpSpPr>
          <p:cNvPr id="6" name="Group 5">
            <a:extLst>
              <a:ext uri="{FF2B5EF4-FFF2-40B4-BE49-F238E27FC236}">
                <a16:creationId xmlns:a16="http://schemas.microsoft.com/office/drawing/2014/main" id="{A0D9A033-A6E4-CD54-EF9C-DFD4D988145B}"/>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0F8FA788-ABAF-9C7E-0D29-360A57369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8" name="Content Placeholder 6">
              <a:extLst>
                <a:ext uri="{FF2B5EF4-FFF2-40B4-BE49-F238E27FC236}">
                  <a16:creationId xmlns:a16="http://schemas.microsoft.com/office/drawing/2014/main" id="{66C2D8F1-AFE4-BBE5-6AD4-6D18CCC88F51}"/>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129 to 133</a:t>
              </a:r>
            </a:p>
          </p:txBody>
        </p:sp>
      </p:grpSp>
    </p:spTree>
    <p:extLst>
      <p:ext uri="{BB962C8B-B14F-4D97-AF65-F5344CB8AC3E}">
        <p14:creationId xmlns:p14="http://schemas.microsoft.com/office/powerpoint/2010/main" val="40893004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F506D1-350B-683E-3816-AAA4C143FC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61781" y="540000"/>
            <a:ext cx="578040" cy="735687"/>
          </a:xfrm>
          <a:prstGeom prst="rect">
            <a:avLst/>
          </a:prstGeom>
        </p:spPr>
      </p:pic>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7.4</a:t>
            </a:r>
            <a:r>
              <a:rPr lang="en-US" sz="3600" b="1">
                <a:solidFill>
                  <a:srgbClr val="A1DDD9"/>
                </a:solidFill>
              </a:rPr>
              <a:t>|</a:t>
            </a:r>
            <a:r>
              <a:rPr lang="en-US" sz="3600">
                <a:solidFill>
                  <a:schemeClr val="accent1"/>
                </a:solidFill>
              </a:rPr>
              <a:t> </a:t>
            </a:r>
            <a:r>
              <a:rPr lang="en-AU" sz="3600" b="1">
                <a:solidFill>
                  <a:srgbClr val="077981"/>
                </a:solidFill>
                <a:effectLst/>
                <a:latin typeface="+mn-lt"/>
              </a:rPr>
              <a:t>Student to teacher feedback</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10341782" cy="4024694"/>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Partners in learning</a:t>
            </a:r>
          </a:p>
          <a:p>
            <a:pPr algn="l">
              <a:lnSpc>
                <a:spcPct val="107000"/>
              </a:lnSpc>
              <a:spcBef>
                <a:spcPts val="0"/>
              </a:spcBef>
              <a:spcAft>
                <a:spcPts val="1000"/>
              </a:spcAft>
            </a:pPr>
            <a:r>
              <a:rPr lang="en-AU" sz="2800" kern="100">
                <a:effectLst/>
              </a:rPr>
              <a:t>Set a short-term goal to collect insights from students about their learning experiences.</a:t>
            </a:r>
          </a:p>
          <a:p>
            <a:pPr algn="l">
              <a:lnSpc>
                <a:spcPct val="107000"/>
              </a:lnSpc>
              <a:spcBef>
                <a:spcPts val="0"/>
              </a:spcBef>
              <a:spcAft>
                <a:spcPts val="1000"/>
              </a:spcAft>
            </a:pPr>
            <a:r>
              <a:rPr lang="en-AU" sz="2800" kern="100">
                <a:effectLst/>
              </a:rPr>
              <a:t>Record the questions we might ask to elicit these insights.</a:t>
            </a:r>
          </a:p>
          <a:p>
            <a:pPr algn="l">
              <a:lnSpc>
                <a:spcPct val="107000"/>
              </a:lnSpc>
              <a:spcBef>
                <a:spcPts val="0"/>
              </a:spcBef>
              <a:spcAft>
                <a:spcPts val="1000"/>
              </a:spcAft>
            </a:pPr>
            <a:r>
              <a:rPr lang="en-AU" sz="2800" kern="100">
                <a:effectLst/>
              </a:rPr>
              <a:t>How could we respond to the feedback we receive from students?</a:t>
            </a:r>
            <a:endParaRPr lang="en-AU" sz="2800" kern="100">
              <a:effectLst/>
              <a:ea typeface="Calibri" panose="020F0502020204030204" pitchFamily="34" charset="0"/>
              <a:cs typeface="Times New Roman" panose="02020603050405020304" pitchFamily="18"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96</a:t>
            </a:fld>
            <a:endParaRPr lang="en-US"/>
          </a:p>
        </p:txBody>
      </p:sp>
      <p:sp>
        <p:nvSpPr>
          <p:cNvPr id="3" name="TextBox 2">
            <a:extLst>
              <a:ext uri="{FF2B5EF4-FFF2-40B4-BE49-F238E27FC236}">
                <a16:creationId xmlns:a16="http://schemas.microsoft.com/office/drawing/2014/main" id="{5C60E748-C9FC-526A-BB2F-EDE7710E145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150 to 151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6974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07655"/>
            <a:ext cx="1717623" cy="2433299"/>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8 </a:t>
            </a:r>
            <a:r>
              <a:rPr lang="en-US" sz="4800" b="0">
                <a:solidFill>
                  <a:srgbClr val="56C4CF"/>
                </a:solidFill>
              </a:rPr>
              <a:t>|</a:t>
            </a:r>
            <a:r>
              <a:rPr lang="en-US" sz="4800" b="0"/>
              <a:t> </a:t>
            </a:r>
            <a:r>
              <a:rPr lang="en-US" sz="4800"/>
              <a:t>Checking for understanding</a:t>
            </a:r>
            <a:endParaRPr lang="en-AU" sz="4800"/>
          </a:p>
        </p:txBody>
      </p:sp>
      <p:pic>
        <p:nvPicPr>
          <p:cNvPr id="5" name="Picture 4">
            <a:extLst>
              <a:ext uri="{FF2B5EF4-FFF2-40B4-BE49-F238E27FC236}">
                <a16:creationId xmlns:a16="http://schemas.microsoft.com/office/drawing/2014/main" id="{10D6AB07-FE8B-8174-23F2-7156ECBF0F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844974">
            <a:off x="5294634" y="2864080"/>
            <a:ext cx="1717624" cy="2423758"/>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81175" y="2391814"/>
            <a:ext cx="1717623" cy="2433300"/>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A941C1C7-F983-D5F9-99CA-AC70C78EC9BF}"/>
              </a:ext>
            </a:extLst>
          </p:cNvPr>
          <p:cNvSpPr txBox="1"/>
          <p:nvPr/>
        </p:nvSpPr>
        <p:spPr>
          <a:xfrm>
            <a:off x="6325645" y="6376996"/>
            <a:ext cx="456093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99 to 103, 105 to 109 and 67 to 71</a:t>
            </a:r>
          </a:p>
        </p:txBody>
      </p:sp>
    </p:spTree>
    <p:extLst>
      <p:ext uri="{BB962C8B-B14F-4D97-AF65-F5344CB8AC3E}">
        <p14:creationId xmlns:p14="http://schemas.microsoft.com/office/powerpoint/2010/main" val="1088485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8.1 </a:t>
            </a:r>
            <a:r>
              <a:rPr lang="en-US" sz="3600" b="1">
                <a:solidFill>
                  <a:srgbClr val="A1DDD9"/>
                </a:solidFill>
              </a:rPr>
              <a:t>|</a:t>
            </a:r>
            <a:r>
              <a:rPr lang="en-US" sz="3600">
                <a:solidFill>
                  <a:schemeClr val="accent1"/>
                </a:solidFill>
              </a:rPr>
              <a:t> </a:t>
            </a:r>
            <a:r>
              <a:rPr lang="en-US" sz="3600" b="1">
                <a:solidFill>
                  <a:srgbClr val="077981"/>
                </a:solidFill>
                <a:latin typeface="+mn-lt"/>
              </a:rPr>
              <a:t>Introducing all student response systems</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98</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48433" y="1406214"/>
            <a:ext cx="5695132"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8016586"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a:t>
            </a:r>
            <a:r>
              <a:rPr kumimoji="0" lang="en-AU" sz="1100" b="0" i="0" u="none" strike="noStrike" kern="1200" cap="none" spc="0" normalizeH="0" baseline="0" noProof="0" err="1">
                <a:ln>
                  <a:noFill/>
                </a:ln>
                <a:solidFill>
                  <a:schemeClr val="bg1">
                    <a:lumMod val="50000"/>
                  </a:schemeClr>
                </a:solidFill>
                <a:effectLst/>
                <a:uLnTx/>
                <a:uFillTx/>
                <a:latin typeface="Calibri" panose="020F0502020204030204"/>
                <a:ea typeface="+mn-ea"/>
                <a:cs typeface="+mn-cs"/>
              </a:rPr>
              <a:t>Wiliam</a:t>
            </a: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 2019</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556725"/>
            <a:ext cx="606093" cy="417310"/>
          </a:xfrm>
          <a:prstGeom prst="rect">
            <a:avLst/>
          </a:prstGeom>
        </p:spPr>
      </p:pic>
    </p:spTree>
    <p:extLst>
      <p:ext uri="{BB962C8B-B14F-4D97-AF65-F5344CB8AC3E}">
        <p14:creationId xmlns:p14="http://schemas.microsoft.com/office/powerpoint/2010/main" val="15931653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8.1 </a:t>
            </a:r>
            <a:r>
              <a:rPr lang="en-US" sz="3600" b="1">
                <a:solidFill>
                  <a:srgbClr val="A1DDD9"/>
                </a:solidFill>
              </a:rPr>
              <a:t>|</a:t>
            </a:r>
            <a:r>
              <a:rPr lang="en-US" sz="3600">
                <a:solidFill>
                  <a:schemeClr val="accent1"/>
                </a:solidFill>
              </a:rPr>
              <a:t> </a:t>
            </a:r>
            <a:r>
              <a:rPr lang="en-US" sz="3600" b="1">
                <a:solidFill>
                  <a:srgbClr val="077981"/>
                </a:solidFill>
                <a:latin typeface="+mn-lt"/>
              </a:rPr>
              <a:t>Introducing all student response systems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256709"/>
          </a:xfrm>
        </p:spPr>
        <p:txBody>
          <a:bodyPr lIns="0" tIns="0" rIns="0" bIns="0">
            <a:noAutofit/>
          </a:bodyPr>
          <a:lstStyle/>
          <a:p>
            <a:pPr marL="0" indent="0" algn="l">
              <a:buNone/>
            </a:pPr>
            <a:r>
              <a:rPr lang="en-US" sz="2800" kern="0">
                <a:effectLst/>
                <a:latin typeface="Calibri"/>
                <a:cs typeface="MuseoSans-300"/>
              </a:rPr>
              <a:t>How might we check for understanding, in the moment, with a whole class? Hands up questioning is not the answer.</a:t>
            </a:r>
          </a:p>
          <a:p>
            <a:pPr marL="0" indent="0" algn="l">
              <a:buNone/>
            </a:pPr>
            <a:r>
              <a:rPr lang="en-US" sz="2800" kern="0">
                <a:effectLst/>
                <a:latin typeface="Calibri"/>
                <a:cs typeface="MuseoSans-300"/>
              </a:rPr>
              <a:t>We need to know each student’s starting point, and importantly, they </a:t>
            </a:r>
            <a:br>
              <a:rPr lang="en-US" sz="2800" kern="0">
                <a:effectLst/>
                <a:latin typeface="Calibri"/>
                <a:cs typeface="MuseoSans-300"/>
              </a:rPr>
            </a:br>
            <a:r>
              <a:rPr lang="en-US" sz="2800" kern="0">
                <a:effectLst/>
                <a:latin typeface="Calibri"/>
                <a:cs typeface="MuseoSans-300"/>
              </a:rPr>
              <a:t>need to know their starting point too.</a:t>
            </a:r>
            <a:endParaRPr lang="en-US" sz="2800">
              <a:effectLst/>
              <a:latin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99</a:t>
            </a:fld>
            <a:endParaRPr lang="en-US"/>
          </a:p>
        </p:txBody>
      </p:sp>
    </p:spTree>
    <p:extLst>
      <p:ext uri="{BB962C8B-B14F-4D97-AF65-F5344CB8AC3E}">
        <p14:creationId xmlns:p14="http://schemas.microsoft.com/office/powerpoint/2010/main" val="37905489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8.1 </a:t>
            </a:r>
            <a:r>
              <a:rPr lang="en-US" sz="3600" b="1">
                <a:solidFill>
                  <a:srgbClr val="A1DDD9"/>
                </a:solidFill>
              </a:rPr>
              <a:t>|</a:t>
            </a:r>
            <a:r>
              <a:rPr lang="en-US" sz="3600">
                <a:solidFill>
                  <a:schemeClr val="accent1"/>
                </a:solidFill>
              </a:rPr>
              <a:t> </a:t>
            </a:r>
            <a:r>
              <a:rPr lang="en-US" sz="3600" b="1">
                <a:solidFill>
                  <a:srgbClr val="077981"/>
                </a:solidFill>
                <a:latin typeface="+mn-lt"/>
              </a:rPr>
              <a:t>Introducing all student response systems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925347" cy="4616365"/>
          </a:xfrm>
        </p:spPr>
        <p:txBody>
          <a:bodyPr lIns="0" tIns="0" rIns="0" bIns="0">
            <a:noAutofit/>
          </a:bodyPr>
          <a:lstStyle/>
          <a:p>
            <a:pPr marL="0" indent="0" algn="l">
              <a:lnSpc>
                <a:spcPct val="107000"/>
              </a:lnSpc>
              <a:spcBef>
                <a:spcPts val="0"/>
              </a:spcBef>
              <a:spcAft>
                <a:spcPts val="500"/>
              </a:spcAft>
              <a:buNone/>
            </a:pPr>
            <a:r>
              <a:rPr lang="en-US" sz="2800" b="1" kern="0">
                <a:effectLst/>
                <a:ea typeface="Calibri"/>
                <a:cs typeface="MuseoSans-300"/>
              </a:rPr>
              <a:t>In small groups, discuss and document:</a:t>
            </a:r>
            <a:endParaRPr lang="en-US" sz="2800" b="1" kern="100">
              <a:effectLst/>
              <a:ea typeface="Calibri"/>
              <a:cs typeface="Times New Roman"/>
            </a:endParaRPr>
          </a:p>
          <a:p>
            <a:pPr algn="l">
              <a:lnSpc>
                <a:spcPct val="107000"/>
              </a:lnSpc>
              <a:spcBef>
                <a:spcPts val="0"/>
              </a:spcBef>
              <a:spcAft>
                <a:spcPts val="500"/>
              </a:spcAft>
            </a:pPr>
            <a:r>
              <a:rPr lang="en-US" sz="2800" kern="0">
                <a:effectLst/>
                <a:ea typeface="Calibri"/>
                <a:cs typeface="MuseoSans-300"/>
              </a:rPr>
              <a:t>What all student response processes are used at our school?</a:t>
            </a:r>
            <a:endParaRPr lang="en-US" sz="2800" kern="100">
              <a:effectLst/>
              <a:ea typeface="Calibri"/>
              <a:cs typeface="Times New Roman"/>
            </a:endParaRPr>
          </a:p>
          <a:p>
            <a:pPr algn="l">
              <a:lnSpc>
                <a:spcPct val="107000"/>
              </a:lnSpc>
              <a:spcBef>
                <a:spcPts val="0"/>
              </a:spcBef>
              <a:spcAft>
                <a:spcPts val="500"/>
              </a:spcAft>
            </a:pPr>
            <a:r>
              <a:rPr lang="en-US" sz="2800" kern="0">
                <a:effectLst/>
                <a:ea typeface="Calibri"/>
                <a:cs typeface="MuseoSans-300"/>
              </a:rPr>
              <a:t>Are these processes in frequent use at all year levels and learning areas?</a:t>
            </a:r>
            <a:endParaRPr lang="en-US" sz="2800" kern="100">
              <a:effectLst/>
              <a:ea typeface="Calibri"/>
              <a:cs typeface="Times New Roman"/>
            </a:endParaRPr>
          </a:p>
          <a:p>
            <a:pPr algn="l">
              <a:lnSpc>
                <a:spcPct val="107000"/>
              </a:lnSpc>
              <a:spcBef>
                <a:spcPts val="0"/>
              </a:spcBef>
              <a:spcAft>
                <a:spcPts val="500"/>
              </a:spcAft>
            </a:pPr>
            <a:r>
              <a:rPr lang="en-US" sz="2800" kern="0">
                <a:effectLst/>
                <a:ea typeface="Calibri"/>
                <a:cs typeface="MuseoSans-300"/>
              </a:rPr>
              <a:t>What processes do we want our students to be familiar with?</a:t>
            </a:r>
            <a:endParaRPr lang="en-US" kern="100">
              <a:ea typeface="Calibri"/>
              <a:cs typeface="Times New Roman"/>
            </a:endParaRPr>
          </a:p>
          <a:p>
            <a:pPr algn="l">
              <a:lnSpc>
                <a:spcPct val="107000"/>
              </a:lnSpc>
              <a:spcBef>
                <a:spcPts val="0"/>
              </a:spcBef>
              <a:spcAft>
                <a:spcPts val="500"/>
              </a:spcAft>
            </a:pPr>
            <a:r>
              <a:rPr lang="en-US" sz="2800" kern="0">
                <a:effectLst/>
                <a:ea typeface="Calibri"/>
                <a:cs typeface="MuseoSans-300"/>
              </a:rPr>
              <a:t>If we were to improve the quality or frequency of this practice, what might be the impact for our learners?</a:t>
            </a:r>
            <a:endParaRPr lang="en-US" sz="2800" kern="100">
              <a:effectLst/>
              <a:ea typeface="Calibri"/>
              <a:cs typeface="Times New Roman" panose="02020603050405020304" pitchFamily="18" charset="0"/>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100</a:t>
            </a:fld>
            <a:endParaRPr lang="en-US"/>
          </a:p>
        </p:txBody>
      </p:sp>
    </p:spTree>
    <p:extLst>
      <p:ext uri="{BB962C8B-B14F-4D97-AF65-F5344CB8AC3E}">
        <p14:creationId xmlns:p14="http://schemas.microsoft.com/office/powerpoint/2010/main" val="17728156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1" y="540000"/>
            <a:ext cx="10133530"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40147"/>
            <a:ext cx="9843401" cy="51778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1000"/>
              </a:spcAft>
              <a:buNone/>
            </a:pPr>
            <a:r>
              <a:rPr lang="en-US" sz="2800" b="1">
                <a:ea typeface="+mn-lt"/>
                <a:cs typeface="+mn-lt"/>
              </a:rPr>
              <a:t>The following slides display individual domains from </a:t>
            </a:r>
            <a:br>
              <a:rPr lang="en-US" sz="2800" b="1">
                <a:ea typeface="+mn-lt"/>
                <a:cs typeface="+mn-lt"/>
              </a:rPr>
            </a:br>
            <a:r>
              <a:rPr lang="en-US" sz="2800" b="1">
                <a:ea typeface="+mn-lt"/>
                <a:cs typeface="+mn-lt"/>
              </a:rPr>
              <a:t>the 4 areas of impact.</a:t>
            </a:r>
            <a:endParaRPr lang="en-US" sz="2800">
              <a:ea typeface="+mn-lt"/>
              <a:cs typeface="+mn-lt"/>
            </a:endParaRPr>
          </a:p>
          <a:p>
            <a:pPr marL="0" indent="0">
              <a:spcBef>
                <a:spcPts val="0"/>
              </a:spcBef>
              <a:spcAft>
                <a:spcPts val="500"/>
              </a:spcAft>
              <a:buNone/>
            </a:pPr>
            <a:r>
              <a:rPr lang="en-US" sz="2800">
                <a:ea typeface="+mn-lt"/>
                <a:cs typeface="+mn-lt"/>
              </a:rPr>
              <a:t>On your whiteboard:</a:t>
            </a:r>
          </a:p>
          <a:p>
            <a:pPr>
              <a:spcBef>
                <a:spcPts val="0"/>
              </a:spcBef>
              <a:spcAft>
                <a:spcPts val="500"/>
              </a:spcAft>
            </a:pPr>
            <a:r>
              <a:rPr lang="en-US" sz="2800">
                <a:ea typeface="+mn-lt"/>
                <a:cs typeface="+mn-lt"/>
              </a:rPr>
              <a:t>Write the area of impact you think it belongs to </a:t>
            </a:r>
            <a:br>
              <a:rPr lang="en-US" sz="2800">
                <a:ea typeface="+mn-lt"/>
                <a:cs typeface="+mn-lt"/>
              </a:rPr>
            </a:br>
            <a:r>
              <a:rPr lang="en-US" sz="2800">
                <a:ea typeface="+mn-lt"/>
                <a:cs typeface="+mn-lt"/>
              </a:rPr>
              <a:t>(</a:t>
            </a:r>
            <a:r>
              <a:rPr lang="en-US" sz="2800" err="1">
                <a:ea typeface="+mn-lt"/>
                <a:cs typeface="+mn-lt"/>
              </a:rPr>
              <a:t>ie</a:t>
            </a:r>
            <a:r>
              <a:rPr lang="en-US" sz="2800">
                <a:ea typeface="+mn-lt"/>
                <a:cs typeface="+mn-lt"/>
              </a:rPr>
              <a:t> wellbeing, equity and excellence, learner agency </a:t>
            </a:r>
            <a:br>
              <a:rPr lang="en-US" sz="2800">
                <a:ea typeface="+mn-lt"/>
                <a:cs typeface="+mn-lt"/>
              </a:rPr>
            </a:br>
            <a:r>
              <a:rPr lang="en-US" sz="2800">
                <a:ea typeface="+mn-lt"/>
                <a:cs typeface="+mn-lt"/>
              </a:rPr>
              <a:t>or effective learners). Display your whiteboard.</a:t>
            </a:r>
          </a:p>
          <a:p>
            <a:pPr>
              <a:spcBef>
                <a:spcPts val="0"/>
              </a:spcBef>
              <a:spcAft>
                <a:spcPts val="500"/>
              </a:spcAft>
            </a:pPr>
            <a:r>
              <a:rPr lang="en-US" sz="2800">
                <a:ea typeface="+mn-lt"/>
                <a:cs typeface="+mn-lt"/>
              </a:rPr>
              <a:t>Observe the whiteboards around you. Does anyone </a:t>
            </a:r>
            <a:br>
              <a:rPr lang="en-US" sz="2800">
                <a:ea typeface="+mn-lt"/>
                <a:cs typeface="+mn-lt"/>
              </a:rPr>
            </a:br>
            <a:r>
              <a:rPr lang="en-US" sz="2800">
                <a:ea typeface="+mn-lt"/>
                <a:cs typeface="+mn-lt"/>
              </a:rPr>
              <a:t>think differently to you?</a:t>
            </a:r>
            <a:r>
              <a:rPr lang="en-US"/>
              <a:t> </a:t>
            </a:r>
            <a:r>
              <a:rPr lang="en-US" sz="2800">
                <a:ea typeface="+mn-lt"/>
                <a:cs typeface="+mn-lt"/>
              </a:rPr>
              <a:t>Explain your thinking.</a:t>
            </a:r>
            <a:endParaRPr lang="en-US" sz="2800">
              <a:ea typeface="Calibri"/>
              <a:cs typeface="Calibri"/>
            </a:endParaRPr>
          </a:p>
          <a:p>
            <a:pPr>
              <a:spcBef>
                <a:spcPts val="0"/>
              </a:spcBef>
              <a:spcAft>
                <a:spcPts val="500"/>
              </a:spcAft>
            </a:pPr>
            <a:r>
              <a:rPr lang="en-US" sz="2800" b="1">
                <a:ea typeface="Calibri"/>
                <a:cs typeface="Calibri"/>
              </a:rPr>
              <a:t>Remember </a:t>
            </a:r>
            <a:r>
              <a:rPr lang="en-US" sz="2800">
                <a:ea typeface="Calibri"/>
                <a:cs typeface="Calibri"/>
              </a:rPr>
              <a:t>– there are no wrong answers. Flex your reasoning skills and explain your thinking to your partner or team.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101</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8695" y="1288265"/>
            <a:ext cx="466652" cy="570352"/>
          </a:xfrm>
          <a:prstGeom prst="rect">
            <a:avLst/>
          </a:prstGeom>
        </p:spPr>
      </p:pic>
      <p:grpSp>
        <p:nvGrpSpPr>
          <p:cNvPr id="3" name="Group 2">
            <a:extLst>
              <a:ext uri="{FF2B5EF4-FFF2-40B4-BE49-F238E27FC236}">
                <a16:creationId xmlns:a16="http://schemas.microsoft.com/office/drawing/2014/main" id="{D01AAF0D-46D1-7BC7-14D4-E1C249084355}"/>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0789BD97-999F-9D41-2576-12D4B58CE9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5" name="Content Placeholder 6">
              <a:extLst>
                <a:ext uri="{FF2B5EF4-FFF2-40B4-BE49-F238E27FC236}">
                  <a16:creationId xmlns:a16="http://schemas.microsoft.com/office/drawing/2014/main" id="{E90329DC-872E-36C4-3FF2-D9623DF24230}"/>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99 to 103</a:t>
              </a:r>
            </a:p>
          </p:txBody>
        </p:sp>
      </p:grpSp>
      <p:pic>
        <p:nvPicPr>
          <p:cNvPr id="14" name="Picture 13">
            <a:extLst>
              <a:ext uri="{FF2B5EF4-FFF2-40B4-BE49-F238E27FC236}">
                <a16:creationId xmlns:a16="http://schemas.microsoft.com/office/drawing/2014/main" id="{23F159AD-1BFF-4BD6-4025-AED548D1C3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819186" y="1987558"/>
            <a:ext cx="2826159" cy="3007428"/>
          </a:xfrm>
          <a:prstGeom prst="rect">
            <a:avLst/>
          </a:prstGeom>
        </p:spPr>
      </p:pic>
    </p:spTree>
    <p:extLst>
      <p:ext uri="{BB962C8B-B14F-4D97-AF65-F5344CB8AC3E}">
        <p14:creationId xmlns:p14="http://schemas.microsoft.com/office/powerpoint/2010/main" val="18443350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endParaRPr lang="en-US" sz="2800">
              <a:ea typeface="+mn-lt"/>
              <a:cs typeface="+mn-lt"/>
            </a:endParaRPr>
          </a:p>
          <a:p>
            <a:pPr marL="0" indent="0">
              <a:spcBef>
                <a:spcPts val="0"/>
              </a:spcBef>
              <a:spcAft>
                <a:spcPts val="500"/>
              </a:spcAft>
              <a:buNone/>
            </a:pPr>
            <a:r>
              <a:rPr lang="en-US" sz="2800">
                <a:ea typeface="+mn-lt"/>
                <a:cs typeface="+mn-lt"/>
              </a:rPr>
              <a:t>Strategic awareness</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102</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E46B9D7D-CA02-24AD-0E16-D0B00AC8DE1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53555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DE4668"/>
                </a:solidFill>
                <a:ea typeface="+mn-lt"/>
                <a:cs typeface="+mn-lt"/>
              </a:rPr>
              <a:t>Effective learners</a:t>
            </a:r>
          </a:p>
          <a:p>
            <a:pPr marL="0" indent="0">
              <a:spcBef>
                <a:spcPts val="0"/>
              </a:spcBef>
              <a:spcAft>
                <a:spcPts val="500"/>
              </a:spcAft>
              <a:buNone/>
            </a:pPr>
            <a:r>
              <a:rPr lang="en-US" sz="2800">
                <a:ea typeface="+mn-lt"/>
                <a:cs typeface="+mn-lt"/>
              </a:rPr>
              <a:t>Strategic awareness</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103</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3" name="Picture 2">
            <a:extLst>
              <a:ext uri="{FF2B5EF4-FFF2-40B4-BE49-F238E27FC236}">
                <a16:creationId xmlns:a16="http://schemas.microsoft.com/office/drawing/2014/main" id="{53A468E2-0B8E-992B-8E26-47CC2371DD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94447" y="2618048"/>
            <a:ext cx="850900" cy="1117600"/>
          </a:xfrm>
          <a:prstGeom prst="rect">
            <a:avLst/>
          </a:prstGeom>
        </p:spPr>
      </p:pic>
      <p:sp>
        <p:nvSpPr>
          <p:cNvPr id="4" name="TextBox 3">
            <a:extLst>
              <a:ext uri="{FF2B5EF4-FFF2-40B4-BE49-F238E27FC236}">
                <a16:creationId xmlns:a16="http://schemas.microsoft.com/office/drawing/2014/main" id="{6EFA1F0B-065C-972E-0B45-F45E53690A9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6294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endParaRPr lang="en-US" sz="2800">
              <a:ea typeface="+mn-lt"/>
              <a:cs typeface="+mn-lt"/>
            </a:endParaRPr>
          </a:p>
          <a:p>
            <a:pPr marL="0" indent="0">
              <a:spcBef>
                <a:spcPts val="0"/>
              </a:spcBef>
              <a:spcAft>
                <a:spcPts val="500"/>
              </a:spcAft>
              <a:buNone/>
            </a:pPr>
            <a:r>
              <a:rPr lang="en-US" sz="2800">
                <a:ea typeface="+mn-lt"/>
                <a:cs typeface="+mn-lt"/>
              </a:rPr>
              <a:t>Discernment and judgement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104</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9E9E2163-1909-C8C2-BAFB-74F51A8EECEF}"/>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0975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8866C5"/>
                </a:solidFill>
                <a:ea typeface="+mn-lt"/>
                <a:cs typeface="+mn-lt"/>
              </a:rPr>
              <a:t>Learner agency</a:t>
            </a:r>
          </a:p>
          <a:p>
            <a:pPr marL="0" indent="0">
              <a:spcBef>
                <a:spcPts val="0"/>
              </a:spcBef>
              <a:spcAft>
                <a:spcPts val="500"/>
              </a:spcAft>
              <a:buNone/>
            </a:pPr>
            <a:r>
              <a:rPr lang="en-US" sz="2800">
                <a:ea typeface="+mn-lt"/>
                <a:cs typeface="+mn-lt"/>
              </a:rPr>
              <a:t>Discernment and judgement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105</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descr="A purple outline of a person with their arms up&#10;&#10;Description automatically generated">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147" y="2618048"/>
            <a:ext cx="1092200" cy="1117600"/>
          </a:xfrm>
          <a:prstGeom prst="rect">
            <a:avLst/>
          </a:prstGeom>
        </p:spPr>
      </p:pic>
      <p:sp>
        <p:nvSpPr>
          <p:cNvPr id="3" name="TextBox 2">
            <a:extLst>
              <a:ext uri="{FF2B5EF4-FFF2-40B4-BE49-F238E27FC236}">
                <a16:creationId xmlns:a16="http://schemas.microsoft.com/office/drawing/2014/main" id="{A04DFB01-A4DE-30C9-1DDC-3BCFE0994D6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0013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endParaRPr lang="en-US" sz="2800">
              <a:ea typeface="+mn-lt"/>
              <a:cs typeface="+mn-lt"/>
            </a:endParaRP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106</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A26A8CB0-A219-8839-FAE7-9A83DC14D62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0555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FF8D78"/>
                </a:solidFill>
                <a:ea typeface="+mn-lt"/>
                <a:cs typeface="+mn-lt"/>
              </a:rPr>
              <a:t>Wellbeing</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107</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30948" y="2618048"/>
            <a:ext cx="914399" cy="1117600"/>
          </a:xfrm>
          <a:prstGeom prst="rect">
            <a:avLst/>
          </a:prstGeom>
        </p:spPr>
      </p:pic>
      <p:sp>
        <p:nvSpPr>
          <p:cNvPr id="3" name="TextBox 2">
            <a:extLst>
              <a:ext uri="{FF2B5EF4-FFF2-40B4-BE49-F238E27FC236}">
                <a16:creationId xmlns:a16="http://schemas.microsoft.com/office/drawing/2014/main" id="{B92C50EE-9073-9186-4054-F139F0FA9852}"/>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7919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8866C5"/>
                </a:solidFill>
                <a:ea typeface="+mn-lt"/>
                <a:cs typeface="+mn-lt"/>
              </a:rPr>
              <a:t>Learner agency</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108</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descr="A purple outline of a person with their arms up&#10;&#10;Description automatically generated">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3147" y="2618048"/>
            <a:ext cx="1092200" cy="1117600"/>
          </a:xfrm>
          <a:prstGeom prst="rect">
            <a:avLst/>
          </a:prstGeom>
        </p:spPr>
      </p:pic>
      <p:sp>
        <p:nvSpPr>
          <p:cNvPr id="3" name="TextBox 2">
            <a:extLst>
              <a:ext uri="{FF2B5EF4-FFF2-40B4-BE49-F238E27FC236}">
                <a16:creationId xmlns:a16="http://schemas.microsoft.com/office/drawing/2014/main" id="{F3832967-5320-5739-1ED6-D2EDBDCFFA5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5139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DE4668"/>
                </a:solidFill>
                <a:ea typeface="+mn-lt"/>
                <a:cs typeface="+mn-lt"/>
              </a:rPr>
              <a:t>Effective learners</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109</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94447" y="2618048"/>
            <a:ext cx="850900" cy="1117600"/>
          </a:xfrm>
          <a:prstGeom prst="rect">
            <a:avLst/>
          </a:prstGeom>
        </p:spPr>
      </p:pic>
      <p:sp>
        <p:nvSpPr>
          <p:cNvPr id="3" name="TextBox 2">
            <a:extLst>
              <a:ext uri="{FF2B5EF4-FFF2-40B4-BE49-F238E27FC236}">
                <a16:creationId xmlns:a16="http://schemas.microsoft.com/office/drawing/2014/main" id="{55CF4FE1-A9F5-DF84-1E43-F1934AE89027}"/>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12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area of impact does it belong to?</a:t>
            </a:r>
            <a:endParaRPr lang="en-AU" sz="3200"/>
          </a:p>
          <a:p>
            <a:pPr marL="0" indent="0">
              <a:spcBef>
                <a:spcPts val="0"/>
              </a:spcBef>
              <a:spcAft>
                <a:spcPts val="500"/>
              </a:spcAft>
              <a:buNone/>
            </a:pPr>
            <a:endParaRPr lang="en-US" sz="2800">
              <a:ea typeface="+mn-lt"/>
              <a:cs typeface="+mn-lt"/>
            </a:endParaRPr>
          </a:p>
          <a:p>
            <a:pPr marL="0" indent="0">
              <a:spcBef>
                <a:spcPts val="0"/>
              </a:spcBef>
              <a:spcAft>
                <a:spcPts val="500"/>
              </a:spcAft>
              <a:buNone/>
            </a:pPr>
            <a:endParaRPr lang="en-US">
              <a:ea typeface="+mn-lt"/>
              <a:cs typeface="+mn-lt"/>
            </a:endParaRPr>
          </a:p>
          <a:p>
            <a:pPr marL="0" indent="0">
              <a:spcBef>
                <a:spcPts val="0"/>
              </a:spcBef>
              <a:spcAft>
                <a:spcPts val="500"/>
              </a:spcAft>
              <a:buNone/>
            </a:pPr>
            <a:r>
              <a:rPr lang="en-US" sz="2800" b="1">
                <a:solidFill>
                  <a:srgbClr val="077981"/>
                </a:solidFill>
                <a:ea typeface="+mn-lt"/>
                <a:cs typeface="+mn-lt"/>
              </a:rPr>
              <a:t>Equity and excellence</a:t>
            </a:r>
          </a:p>
          <a:p>
            <a:pPr marL="0" indent="0">
              <a:spcBef>
                <a:spcPts val="0"/>
              </a:spcBef>
              <a:spcAft>
                <a:spcPts val="500"/>
              </a:spcAft>
              <a:buNone/>
            </a:pPr>
            <a:r>
              <a:rPr lang="en-US" sz="2800">
                <a:ea typeface="+mn-lt"/>
                <a:cs typeface="+mn-lt"/>
              </a:rPr>
              <a:t>&lt;Insert domain name here&gt;</a:t>
            </a:r>
            <a:endParaRPr lang="en-US" sz="2800">
              <a:ea typeface="Calibri"/>
              <a:cs typeface="Calibri"/>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110</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pic>
        <p:nvPicPr>
          <p:cNvPr id="4" name="Picture 3">
            <a:extLst>
              <a:ext uri="{FF2B5EF4-FFF2-40B4-BE49-F238E27FC236}">
                <a16:creationId xmlns:a16="http://schemas.microsoft.com/office/drawing/2014/main" id="{3DC58C2E-F4F0-D05C-886D-1C5D0DF0D4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53147" y="2660108"/>
            <a:ext cx="1092200" cy="1033479"/>
          </a:xfrm>
          <a:prstGeom prst="rect">
            <a:avLst/>
          </a:prstGeom>
        </p:spPr>
      </p:pic>
      <p:sp>
        <p:nvSpPr>
          <p:cNvPr id="3" name="TextBox 2">
            <a:extLst>
              <a:ext uri="{FF2B5EF4-FFF2-40B4-BE49-F238E27FC236}">
                <a16:creationId xmlns:a16="http://schemas.microsoft.com/office/drawing/2014/main" id="{D79D1073-2499-ABE8-367A-E10C983FFB3C}"/>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97036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4898753"/>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a:p>
            <a:pPr marL="0" indent="0">
              <a:spcBef>
                <a:spcPts val="0"/>
              </a:spcBef>
              <a:spcAft>
                <a:spcPts val="1000"/>
              </a:spcAft>
              <a:buNone/>
            </a:pPr>
            <a:r>
              <a:rPr lang="en-US" sz="2800" b="1">
                <a:ea typeface="+mn-lt"/>
                <a:cs typeface="+mn-lt"/>
              </a:rPr>
              <a:t>The following slides display 4 actions from the areas </a:t>
            </a:r>
            <a:br>
              <a:rPr lang="en-US" sz="2800" b="1">
                <a:ea typeface="+mn-lt"/>
                <a:cs typeface="+mn-lt"/>
              </a:rPr>
            </a:br>
            <a:r>
              <a:rPr lang="en-US" sz="2800" b="1">
                <a:ea typeface="+mn-lt"/>
                <a:cs typeface="+mn-lt"/>
              </a:rPr>
              <a:t>of impact action cards.</a:t>
            </a:r>
            <a:endParaRPr lang="en-US" sz="2800">
              <a:ea typeface="+mn-lt"/>
              <a:cs typeface="+mn-lt"/>
            </a:endParaRPr>
          </a:p>
          <a:p>
            <a:pPr marL="0" indent="0">
              <a:spcBef>
                <a:spcPts val="0"/>
              </a:spcBef>
              <a:spcAft>
                <a:spcPts val="500"/>
              </a:spcAft>
              <a:buNone/>
            </a:pPr>
            <a:r>
              <a:rPr lang="en-US" sz="2800">
                <a:ea typeface="+mn-lt"/>
                <a:cs typeface="+mn-lt"/>
              </a:rPr>
              <a:t>On your whiteboard:</a:t>
            </a:r>
          </a:p>
          <a:p>
            <a:pPr>
              <a:spcBef>
                <a:spcPts val="0"/>
              </a:spcBef>
              <a:spcAft>
                <a:spcPts val="500"/>
              </a:spcAft>
            </a:pPr>
            <a:r>
              <a:rPr lang="en-US" sz="2800">
                <a:ea typeface="+mn-lt"/>
                <a:cs typeface="+mn-lt"/>
              </a:rPr>
              <a:t>Write A, B, C or D to indicate </a:t>
            </a:r>
            <a:r>
              <a:rPr lang="en-US" sz="2800" b="1">
                <a:ea typeface="+mn-lt"/>
                <a:cs typeface="+mn-lt"/>
              </a:rPr>
              <a:t>which one doesn't belong</a:t>
            </a:r>
            <a:r>
              <a:rPr lang="en-US" sz="2800">
                <a:ea typeface="+mn-lt"/>
                <a:cs typeface="+mn-lt"/>
              </a:rPr>
              <a:t>. </a:t>
            </a:r>
            <a:endParaRPr lang="en-US"/>
          </a:p>
          <a:p>
            <a:pPr>
              <a:spcBef>
                <a:spcPts val="0"/>
              </a:spcBef>
              <a:spcAft>
                <a:spcPts val="500"/>
              </a:spcAft>
            </a:pPr>
            <a:r>
              <a:rPr lang="en-US" sz="2800">
                <a:ea typeface="+mn-lt"/>
                <a:cs typeface="+mn-lt"/>
              </a:rPr>
              <a:t>Display your whiteboard to the team.</a:t>
            </a:r>
          </a:p>
          <a:p>
            <a:pPr>
              <a:spcBef>
                <a:spcPts val="0"/>
              </a:spcBef>
              <a:spcAft>
                <a:spcPts val="500"/>
              </a:spcAft>
            </a:pPr>
            <a:r>
              <a:rPr lang="en-US" sz="2800">
                <a:ea typeface="+mn-lt"/>
                <a:cs typeface="+mn-lt"/>
              </a:rPr>
              <a:t>Observe the whiteboards around you. Does anyone think differently to you?</a:t>
            </a:r>
            <a:r>
              <a:rPr lang="en-US"/>
              <a:t> </a:t>
            </a:r>
            <a:r>
              <a:rPr lang="en-US" sz="2800">
                <a:ea typeface="+mn-lt"/>
                <a:cs typeface="+mn-lt"/>
              </a:rPr>
              <a:t>Explain your thinking – Why do you </a:t>
            </a:r>
            <a:br>
              <a:rPr lang="en-US" sz="2800">
                <a:ea typeface="+mn-lt"/>
                <a:cs typeface="+mn-lt"/>
              </a:rPr>
            </a:br>
            <a:r>
              <a:rPr lang="en-US" sz="2800">
                <a:ea typeface="+mn-lt"/>
                <a:cs typeface="+mn-lt"/>
              </a:rPr>
              <a:t>think this domain doesn’t belong? </a:t>
            </a:r>
            <a:endParaRPr lang="en-US" sz="2800">
              <a:ea typeface="Calibri"/>
              <a:cs typeface="Calibri"/>
            </a:endParaRPr>
          </a:p>
          <a:p>
            <a:pPr>
              <a:spcBef>
                <a:spcPts val="0"/>
              </a:spcBef>
              <a:spcAft>
                <a:spcPts val="500"/>
              </a:spcAft>
            </a:pPr>
            <a:r>
              <a:rPr lang="en-US" sz="2800" b="1">
                <a:ea typeface="Calibri"/>
                <a:cs typeface="Calibri"/>
              </a:rPr>
              <a:t>Remember </a:t>
            </a:r>
            <a:r>
              <a:rPr lang="en-US" sz="2800">
                <a:ea typeface="Calibri"/>
                <a:cs typeface="Calibri"/>
              </a:rPr>
              <a:t>– there are no wrong answers. Flex your reasoning skills and explain your thinking to your partner or team.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111</a:t>
            </a:fld>
            <a:endParaRPr lang="en-US"/>
          </a:p>
        </p:txBody>
      </p:sp>
      <p:pic>
        <p:nvPicPr>
          <p:cNvPr id="8" name="Picture 7" descr="A white and purple card&#10;&#10;Description automatically generated">
            <a:extLst>
              <a:ext uri="{FF2B5EF4-FFF2-40B4-BE49-F238E27FC236}">
                <a16:creationId xmlns:a16="http://schemas.microsoft.com/office/drawing/2014/main" id="{BD481995-2371-1E58-EF6E-4F68E9676E14}"/>
              </a:ext>
            </a:extLst>
          </p:cNvPr>
          <p:cNvPicPr>
            <a:picLocks noChangeAspect="1"/>
          </p:cNvPicPr>
          <p:nvPr/>
        </p:nvPicPr>
        <p:blipFill>
          <a:blip r:embed="rId3"/>
          <a:stretch>
            <a:fillRect/>
          </a:stretch>
        </p:blipFill>
        <p:spPr>
          <a:xfrm rot="21351772">
            <a:off x="9814891" y="1484311"/>
            <a:ext cx="1528700" cy="1080000"/>
          </a:xfrm>
          <a:prstGeom prst="rect">
            <a:avLst/>
          </a:prstGeom>
          <a:ln>
            <a:noFill/>
          </a:ln>
          <a:effectLst>
            <a:outerShdw blurRad="50800" dist="38100" dir="2700000" algn="tl" rotWithShape="0">
              <a:srgbClr val="333333">
                <a:alpha val="40000"/>
              </a:srgbClr>
            </a:outerShdw>
          </a:effectLst>
        </p:spPr>
      </p:pic>
      <p:pic>
        <p:nvPicPr>
          <p:cNvPr id="10" name="Picture 9" descr="A white and blue card with black text&#10;&#10;Description automatically generated">
            <a:extLst>
              <a:ext uri="{FF2B5EF4-FFF2-40B4-BE49-F238E27FC236}">
                <a16:creationId xmlns:a16="http://schemas.microsoft.com/office/drawing/2014/main" id="{4E797471-3359-A7E0-6897-D039847CD7C6}"/>
              </a:ext>
            </a:extLst>
          </p:cNvPr>
          <p:cNvPicPr>
            <a:picLocks noChangeAspect="1"/>
          </p:cNvPicPr>
          <p:nvPr/>
        </p:nvPicPr>
        <p:blipFill>
          <a:blip r:embed="rId4"/>
          <a:stretch>
            <a:fillRect/>
          </a:stretch>
        </p:blipFill>
        <p:spPr>
          <a:xfrm rot="20779522">
            <a:off x="9164996" y="2380436"/>
            <a:ext cx="1521113" cy="1080000"/>
          </a:xfrm>
          <a:prstGeom prst="rect">
            <a:avLst/>
          </a:prstGeom>
          <a:ln>
            <a:noFill/>
          </a:ln>
          <a:effectLst>
            <a:outerShdw blurRad="50800" dist="38100" dir="2700000" algn="tl" rotWithShape="0">
              <a:srgbClr val="333333">
                <a:alpha val="40000"/>
              </a:srgbClr>
            </a:outerShdw>
          </a:effectLst>
        </p:spPr>
      </p:pic>
      <p:pic>
        <p:nvPicPr>
          <p:cNvPr id="11" name="Picture 10" descr="A white and orange card with black text&#10;&#10;Description automatically generated">
            <a:extLst>
              <a:ext uri="{FF2B5EF4-FFF2-40B4-BE49-F238E27FC236}">
                <a16:creationId xmlns:a16="http://schemas.microsoft.com/office/drawing/2014/main" id="{1EA825A0-8377-52D8-72E0-718CB4E1764D}"/>
              </a:ext>
            </a:extLst>
          </p:cNvPr>
          <p:cNvPicPr>
            <a:picLocks noChangeAspect="1"/>
          </p:cNvPicPr>
          <p:nvPr/>
        </p:nvPicPr>
        <p:blipFill>
          <a:blip r:embed="rId5"/>
          <a:stretch>
            <a:fillRect/>
          </a:stretch>
        </p:blipFill>
        <p:spPr>
          <a:xfrm>
            <a:off x="10117176" y="2825065"/>
            <a:ext cx="1511736" cy="1080000"/>
          </a:xfrm>
          <a:prstGeom prst="rect">
            <a:avLst/>
          </a:prstGeom>
          <a:ln>
            <a:noFill/>
          </a:ln>
          <a:effectLst>
            <a:outerShdw blurRad="50800" dist="38100" dir="2700000" algn="tl" rotWithShape="0">
              <a:srgbClr val="333333">
                <a:alpha val="40000"/>
              </a:srgbClr>
            </a:outerShdw>
          </a:effectLst>
        </p:spPr>
      </p:pic>
      <p:pic>
        <p:nvPicPr>
          <p:cNvPr id="12" name="Picture 11" descr="A white and pink card with black text&#10;&#10;Description automatically generated">
            <a:extLst>
              <a:ext uri="{FF2B5EF4-FFF2-40B4-BE49-F238E27FC236}">
                <a16:creationId xmlns:a16="http://schemas.microsoft.com/office/drawing/2014/main" id="{7E566542-0253-D9B9-E26D-6727328B2AEA}"/>
              </a:ext>
            </a:extLst>
          </p:cNvPr>
          <p:cNvPicPr>
            <a:picLocks noChangeAspect="1"/>
          </p:cNvPicPr>
          <p:nvPr/>
        </p:nvPicPr>
        <p:blipFill>
          <a:blip r:embed="rId6"/>
          <a:stretch>
            <a:fillRect/>
          </a:stretch>
        </p:blipFill>
        <p:spPr>
          <a:xfrm rot="20879707">
            <a:off x="9517977" y="3768094"/>
            <a:ext cx="1522409" cy="1080000"/>
          </a:xfrm>
          <a:prstGeom prst="rect">
            <a:avLst/>
          </a:prstGeom>
          <a:ln>
            <a:noFill/>
          </a:ln>
          <a:effectLst>
            <a:outerShdw blurRad="50800" dist="38100" dir="2700000" algn="tl" rotWithShape="0">
              <a:srgbClr val="333333">
                <a:alpha val="40000"/>
              </a:srgbClr>
            </a:outerShdw>
          </a:effectLst>
        </p:spPr>
      </p:pic>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CF21193E-F2D3-C733-E1D0-80D445ACBA2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8930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0759"/>
            <a:ext cx="9728366" cy="57631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112</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Content Placeholder 8">
            <a:extLst>
              <a:ext uri="{FF2B5EF4-FFF2-40B4-BE49-F238E27FC236}">
                <a16:creationId xmlns:a16="http://schemas.microsoft.com/office/drawing/2014/main" id="{C488AF7E-D73B-002F-B46A-A4F7D0E20711}"/>
              </a:ext>
            </a:extLst>
          </p:cNvPr>
          <p:cNvSpPr txBox="1">
            <a:spLocks/>
          </p:cNvSpPr>
          <p:nvPr/>
        </p:nvSpPr>
        <p:spPr>
          <a:xfrm>
            <a:off x="5671981" y="3725052"/>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4" name="Content Placeholder 8">
            <a:extLst>
              <a:ext uri="{FF2B5EF4-FFF2-40B4-BE49-F238E27FC236}">
                <a16:creationId xmlns:a16="http://schemas.microsoft.com/office/drawing/2014/main" id="{92B788A1-E667-EEC2-9A77-81F83071DF00}"/>
              </a:ext>
            </a:extLst>
          </p:cNvPr>
          <p:cNvSpPr txBox="1">
            <a:spLocks/>
          </p:cNvSpPr>
          <p:nvPr/>
        </p:nvSpPr>
        <p:spPr>
          <a:xfrm>
            <a:off x="688901" y="3725052"/>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5" name="Content Placeholder 8">
            <a:extLst>
              <a:ext uri="{FF2B5EF4-FFF2-40B4-BE49-F238E27FC236}">
                <a16:creationId xmlns:a16="http://schemas.microsoft.com/office/drawing/2014/main" id="{3B79E066-E8A1-D66A-9F46-7C135FC958EC}"/>
              </a:ext>
            </a:extLst>
          </p:cNvPr>
          <p:cNvSpPr txBox="1">
            <a:spLocks/>
          </p:cNvSpPr>
          <p:nvPr/>
        </p:nvSpPr>
        <p:spPr>
          <a:xfrm>
            <a:off x="5671981" y="1793324"/>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6" name="Content Placeholder 8">
            <a:extLst>
              <a:ext uri="{FF2B5EF4-FFF2-40B4-BE49-F238E27FC236}">
                <a16:creationId xmlns:a16="http://schemas.microsoft.com/office/drawing/2014/main" id="{AD253ADD-A412-D106-C3BF-92DD64956EFF}"/>
              </a:ext>
            </a:extLst>
          </p:cNvPr>
          <p:cNvSpPr txBox="1">
            <a:spLocks/>
          </p:cNvSpPr>
          <p:nvPr/>
        </p:nvSpPr>
        <p:spPr>
          <a:xfrm>
            <a:off x="698928" y="1813377"/>
            <a:ext cx="4592175" cy="1744193"/>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15" name="TextBox 14">
            <a:extLst>
              <a:ext uri="{FF2B5EF4-FFF2-40B4-BE49-F238E27FC236}">
                <a16:creationId xmlns:a16="http://schemas.microsoft.com/office/drawing/2014/main" id="{5DC0CF2C-806E-BB2A-CA32-AC9944CF17C6}"/>
              </a:ext>
            </a:extLst>
          </p:cNvPr>
          <p:cNvSpPr txBox="1"/>
          <p:nvPr/>
        </p:nvSpPr>
        <p:spPr>
          <a:xfrm>
            <a:off x="860435" y="1986026"/>
            <a:ext cx="428764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A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seek information and clarification through questioning </a:t>
            </a:r>
            <a:endParaRPr lang="en-US" sz="2800"/>
          </a:p>
        </p:txBody>
      </p:sp>
      <p:sp>
        <p:nvSpPr>
          <p:cNvPr id="16" name="TextBox 15">
            <a:extLst>
              <a:ext uri="{FF2B5EF4-FFF2-40B4-BE49-F238E27FC236}">
                <a16:creationId xmlns:a16="http://schemas.microsoft.com/office/drawing/2014/main" id="{899BD6FC-3B07-8A3D-6609-6673450EB669}"/>
              </a:ext>
            </a:extLst>
          </p:cNvPr>
          <p:cNvSpPr txBox="1"/>
          <p:nvPr/>
        </p:nvSpPr>
        <p:spPr>
          <a:xfrm>
            <a:off x="5813435" y="1986026"/>
            <a:ext cx="425756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B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raise questions confidently, without feeling judged</a:t>
            </a:r>
          </a:p>
        </p:txBody>
      </p:sp>
      <p:sp>
        <p:nvSpPr>
          <p:cNvPr id="17" name="TextBox 16">
            <a:extLst>
              <a:ext uri="{FF2B5EF4-FFF2-40B4-BE49-F238E27FC236}">
                <a16:creationId xmlns:a16="http://schemas.microsoft.com/office/drawing/2014/main" id="{87F8B78C-C4B0-D30A-261A-EEF20241A746}"/>
              </a:ext>
            </a:extLst>
          </p:cNvPr>
          <p:cNvSpPr txBox="1"/>
          <p:nvPr/>
        </p:nvSpPr>
        <p:spPr>
          <a:xfrm>
            <a:off x="850408" y="3885670"/>
            <a:ext cx="444069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C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question information and facts before accepting them</a:t>
            </a:r>
          </a:p>
        </p:txBody>
      </p:sp>
      <p:sp>
        <p:nvSpPr>
          <p:cNvPr id="18" name="TextBox 17">
            <a:extLst>
              <a:ext uri="{FF2B5EF4-FFF2-40B4-BE49-F238E27FC236}">
                <a16:creationId xmlns:a16="http://schemas.microsoft.com/office/drawing/2014/main" id="{8EDC7C4B-5CC0-A93C-5733-88DEB30DC7F0}"/>
              </a:ext>
            </a:extLst>
          </p:cNvPr>
          <p:cNvSpPr txBox="1"/>
          <p:nvPr/>
        </p:nvSpPr>
        <p:spPr>
          <a:xfrm>
            <a:off x="5813434" y="3885670"/>
            <a:ext cx="446811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D </a:t>
            </a:r>
            <a:r>
              <a:rPr lang="en-US" sz="2800">
                <a:solidFill>
                  <a:schemeClr val="bg1"/>
                </a:solidFill>
                <a:ea typeface="Calibri"/>
                <a:cs typeface="Calibri"/>
              </a:rPr>
              <a:t>|</a:t>
            </a:r>
            <a:r>
              <a:rPr lang="en-US" sz="2800" b="1">
                <a:ea typeface="Calibri"/>
                <a:cs typeface="Calibri"/>
              </a:rPr>
              <a:t> </a:t>
            </a:r>
            <a:r>
              <a:rPr lang="en-US" sz="2800">
                <a:ea typeface="Calibri"/>
                <a:cs typeface="Calibri"/>
              </a:rPr>
              <a:t>Learners pose and test theories</a:t>
            </a:r>
          </a:p>
        </p:txBody>
      </p:sp>
      <p:sp>
        <p:nvSpPr>
          <p:cNvPr id="8" name="TextBox 7">
            <a:extLst>
              <a:ext uri="{FF2B5EF4-FFF2-40B4-BE49-F238E27FC236}">
                <a16:creationId xmlns:a16="http://schemas.microsoft.com/office/drawing/2014/main" id="{91076A01-102A-9C79-1690-E53D51A40C6F}"/>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2A6BD01-AE77-3DDC-4391-320C2999D785}"/>
              </a:ext>
            </a:extLst>
          </p:cNvPr>
          <p:cNvSpPr txBox="1"/>
          <p:nvPr/>
        </p:nvSpPr>
        <p:spPr>
          <a:xfrm>
            <a:off x="688901" y="5684498"/>
            <a:ext cx="10956446"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a:ea typeface="Calibri"/>
                <a:cs typeface="Calibri"/>
              </a:rPr>
              <a:t>There could be multiple ‘answers’ – be prepared to justify your choice! </a:t>
            </a:r>
            <a:endParaRPr lang="en-US" sz="2800"/>
          </a:p>
        </p:txBody>
      </p:sp>
    </p:spTree>
    <p:extLst>
      <p:ext uri="{BB962C8B-B14F-4D97-AF65-F5344CB8AC3E}">
        <p14:creationId xmlns:p14="http://schemas.microsoft.com/office/powerpoint/2010/main" val="13127262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8">
            <a:extLst>
              <a:ext uri="{FF2B5EF4-FFF2-40B4-BE49-F238E27FC236}">
                <a16:creationId xmlns:a16="http://schemas.microsoft.com/office/drawing/2014/main" id="{F997DE55-0A51-A400-86E2-3C7AC4A99D96}"/>
              </a:ext>
            </a:extLst>
          </p:cNvPr>
          <p:cNvSpPr txBox="1">
            <a:spLocks/>
          </p:cNvSpPr>
          <p:nvPr/>
        </p:nvSpPr>
        <p:spPr>
          <a:xfrm>
            <a:off x="5671981" y="3734898"/>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7" name="Content Placeholder 8">
            <a:extLst>
              <a:ext uri="{FF2B5EF4-FFF2-40B4-BE49-F238E27FC236}">
                <a16:creationId xmlns:a16="http://schemas.microsoft.com/office/drawing/2014/main" id="{E599722F-F991-A9CD-BCD3-5A94D681D961}"/>
              </a:ext>
            </a:extLst>
          </p:cNvPr>
          <p:cNvSpPr txBox="1">
            <a:spLocks/>
          </p:cNvSpPr>
          <p:nvPr/>
        </p:nvSpPr>
        <p:spPr>
          <a:xfrm>
            <a:off x="688901" y="3735996"/>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8" name="Content Placeholder 8">
            <a:extLst>
              <a:ext uri="{FF2B5EF4-FFF2-40B4-BE49-F238E27FC236}">
                <a16:creationId xmlns:a16="http://schemas.microsoft.com/office/drawing/2014/main" id="{735C1F43-C76A-BB1A-E42D-864E704E20D1}"/>
              </a:ext>
            </a:extLst>
          </p:cNvPr>
          <p:cNvSpPr txBox="1">
            <a:spLocks/>
          </p:cNvSpPr>
          <p:nvPr/>
        </p:nvSpPr>
        <p:spPr>
          <a:xfrm>
            <a:off x="5671981" y="1793324"/>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9" name="Content Placeholder 8">
            <a:extLst>
              <a:ext uri="{FF2B5EF4-FFF2-40B4-BE49-F238E27FC236}">
                <a16:creationId xmlns:a16="http://schemas.microsoft.com/office/drawing/2014/main" id="{5BDD6827-3794-6A89-C347-0EB0C8639574}"/>
              </a:ext>
            </a:extLst>
          </p:cNvPr>
          <p:cNvSpPr txBox="1">
            <a:spLocks/>
          </p:cNvSpPr>
          <p:nvPr/>
        </p:nvSpPr>
        <p:spPr>
          <a:xfrm>
            <a:off x="698928" y="1813377"/>
            <a:ext cx="4592175" cy="1744193"/>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41" name="TextBox 40">
            <a:extLst>
              <a:ext uri="{FF2B5EF4-FFF2-40B4-BE49-F238E27FC236}">
                <a16:creationId xmlns:a16="http://schemas.microsoft.com/office/drawing/2014/main" id="{11FBDA42-B166-2101-948B-8B2BD238206E}"/>
              </a:ext>
            </a:extLst>
          </p:cNvPr>
          <p:cNvSpPr txBox="1"/>
          <p:nvPr/>
        </p:nvSpPr>
        <p:spPr>
          <a:xfrm>
            <a:off x="860435" y="1998726"/>
            <a:ext cx="428764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A </a:t>
            </a:r>
            <a:r>
              <a:rPr lang="en-US" sz="2800">
                <a:solidFill>
                  <a:schemeClr val="bg1"/>
                </a:solidFill>
                <a:ea typeface="Calibri"/>
                <a:cs typeface="Calibri"/>
              </a:rPr>
              <a:t>|</a:t>
            </a:r>
            <a:r>
              <a:rPr lang="en-US" sz="2800" b="1">
                <a:ea typeface="Calibri"/>
                <a:cs typeface="Calibri"/>
              </a:rPr>
              <a:t> </a:t>
            </a:r>
            <a:r>
              <a:rPr lang="en-US" sz="2800">
                <a:ea typeface="Calibri"/>
                <a:cs typeface="Calibri"/>
              </a:rPr>
              <a:t>L</a:t>
            </a:r>
            <a:r>
              <a:rPr lang="en-AU" sz="2800">
                <a:ea typeface="Calibri"/>
                <a:cs typeface="Calibri"/>
              </a:rPr>
              <a:t>earners engage in lots </a:t>
            </a:r>
            <a:br>
              <a:rPr lang="en-AU" sz="2800">
                <a:ea typeface="Calibri"/>
                <a:cs typeface="Calibri"/>
              </a:rPr>
            </a:br>
            <a:r>
              <a:rPr lang="en-AU" sz="2800">
                <a:ea typeface="Calibri"/>
                <a:cs typeface="Calibri"/>
              </a:rPr>
              <a:t>of purposeful learning talk with peers and adults</a:t>
            </a:r>
            <a:endParaRPr lang="en-US" sz="2800"/>
          </a:p>
        </p:txBody>
      </p:sp>
      <p:sp>
        <p:nvSpPr>
          <p:cNvPr id="42" name="TextBox 41">
            <a:extLst>
              <a:ext uri="{FF2B5EF4-FFF2-40B4-BE49-F238E27FC236}">
                <a16:creationId xmlns:a16="http://schemas.microsoft.com/office/drawing/2014/main" id="{46AC11BD-13F1-D5AE-3430-EC44FD86379B}"/>
              </a:ext>
            </a:extLst>
          </p:cNvPr>
          <p:cNvSpPr txBox="1"/>
          <p:nvPr/>
        </p:nvSpPr>
        <p:spPr>
          <a:xfrm>
            <a:off x="5813435" y="1998726"/>
            <a:ext cx="4460747"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B </a:t>
            </a:r>
            <a:r>
              <a:rPr lang="en-US" sz="2800">
                <a:solidFill>
                  <a:schemeClr val="bg1"/>
                </a:solidFill>
                <a:ea typeface="Calibri"/>
                <a:cs typeface="Calibri"/>
              </a:rPr>
              <a:t>|</a:t>
            </a:r>
            <a:r>
              <a:rPr lang="en-US" sz="2800" b="1">
                <a:ea typeface="Calibri"/>
                <a:cs typeface="Calibri"/>
              </a:rPr>
              <a:t> </a:t>
            </a:r>
            <a:r>
              <a:rPr lang="en-AU" sz="2500">
                <a:ea typeface="Calibri"/>
                <a:cs typeface="Calibri"/>
              </a:rPr>
              <a:t>Learners have opportunities to choose what they receive feedback on and how</a:t>
            </a:r>
            <a:endParaRPr lang="en-US" sz="2500">
              <a:ea typeface="Calibri"/>
              <a:cs typeface="Calibri"/>
            </a:endParaRPr>
          </a:p>
        </p:txBody>
      </p:sp>
      <p:sp>
        <p:nvSpPr>
          <p:cNvPr id="43" name="TextBox 42">
            <a:extLst>
              <a:ext uri="{FF2B5EF4-FFF2-40B4-BE49-F238E27FC236}">
                <a16:creationId xmlns:a16="http://schemas.microsoft.com/office/drawing/2014/main" id="{485D847F-9767-CDF7-187D-0232CBCFF356}"/>
              </a:ext>
            </a:extLst>
          </p:cNvPr>
          <p:cNvSpPr txBox="1"/>
          <p:nvPr/>
        </p:nvSpPr>
        <p:spPr>
          <a:xfrm>
            <a:off x="850408" y="3896614"/>
            <a:ext cx="4277613"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C </a:t>
            </a:r>
            <a:r>
              <a:rPr lang="en-US" sz="2800">
                <a:solidFill>
                  <a:schemeClr val="bg1"/>
                </a:solidFill>
                <a:ea typeface="Calibri"/>
                <a:cs typeface="Calibri"/>
              </a:rPr>
              <a:t>|</a:t>
            </a:r>
            <a:r>
              <a:rPr lang="en-US" sz="2800" b="1">
                <a:ea typeface="Calibri"/>
                <a:cs typeface="Calibri"/>
              </a:rPr>
              <a:t> </a:t>
            </a:r>
            <a:r>
              <a:rPr lang="en-AU" sz="2800">
                <a:ea typeface="Calibri"/>
                <a:cs typeface="Calibri"/>
              </a:rPr>
              <a:t>Learners know the next step towards their learning goals</a:t>
            </a:r>
            <a:endParaRPr lang="en-US" sz="2800">
              <a:ea typeface="Calibri"/>
              <a:cs typeface="Calibri"/>
            </a:endParaRPr>
          </a:p>
        </p:txBody>
      </p:sp>
      <p:sp>
        <p:nvSpPr>
          <p:cNvPr id="44" name="TextBox 43">
            <a:extLst>
              <a:ext uri="{FF2B5EF4-FFF2-40B4-BE49-F238E27FC236}">
                <a16:creationId xmlns:a16="http://schemas.microsoft.com/office/drawing/2014/main" id="{110F171A-DECB-DCC5-97E8-BED54A3F8034}"/>
              </a:ext>
            </a:extLst>
          </p:cNvPr>
          <p:cNvSpPr txBox="1"/>
          <p:nvPr/>
        </p:nvSpPr>
        <p:spPr>
          <a:xfrm>
            <a:off x="5813434" y="3925594"/>
            <a:ext cx="4468114"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D </a:t>
            </a:r>
            <a:r>
              <a:rPr lang="en-US" sz="2800">
                <a:solidFill>
                  <a:schemeClr val="bg1"/>
                </a:solidFill>
                <a:ea typeface="Calibri"/>
                <a:cs typeface="Calibri"/>
              </a:rPr>
              <a:t>|</a:t>
            </a:r>
            <a:r>
              <a:rPr lang="en-US" sz="2800" b="1">
                <a:ea typeface="Calibri"/>
                <a:cs typeface="Calibri"/>
              </a:rPr>
              <a:t> </a:t>
            </a:r>
            <a:r>
              <a:rPr lang="en-AU" sz="2800">
                <a:ea typeface="Calibri"/>
                <a:cs typeface="Calibri"/>
              </a:rPr>
              <a:t>Learners seek feedback from others to move their learning forward</a:t>
            </a:r>
            <a:endParaRPr lang="en-US" sz="2800">
              <a:ea typeface="Calibri"/>
              <a:cs typeface="Calibri"/>
            </a:endParaRP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30759"/>
            <a:ext cx="9728366" cy="57631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113</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CCD47D21-8AF4-704F-D918-F5AE50657403}"/>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208D619-FC51-7D91-EFD6-F158A0F0CFFF}"/>
              </a:ext>
            </a:extLst>
          </p:cNvPr>
          <p:cNvSpPr txBox="1"/>
          <p:nvPr/>
        </p:nvSpPr>
        <p:spPr>
          <a:xfrm>
            <a:off x="688901" y="5684498"/>
            <a:ext cx="10956446"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a:ea typeface="Calibri"/>
                <a:cs typeface="Calibri"/>
              </a:rPr>
              <a:t>There could be multiple ‘answers’ – be prepared to justify your choice! </a:t>
            </a:r>
            <a:endParaRPr lang="en-US" sz="2800"/>
          </a:p>
        </p:txBody>
      </p:sp>
    </p:spTree>
    <p:extLst>
      <p:ext uri="{BB962C8B-B14F-4D97-AF65-F5344CB8AC3E}">
        <p14:creationId xmlns:p14="http://schemas.microsoft.com/office/powerpoint/2010/main" val="5511848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8">
            <a:extLst>
              <a:ext uri="{FF2B5EF4-FFF2-40B4-BE49-F238E27FC236}">
                <a16:creationId xmlns:a16="http://schemas.microsoft.com/office/drawing/2014/main" id="{F997DE55-0A51-A400-86E2-3C7AC4A99D96}"/>
              </a:ext>
            </a:extLst>
          </p:cNvPr>
          <p:cNvSpPr txBox="1">
            <a:spLocks/>
          </p:cNvSpPr>
          <p:nvPr/>
        </p:nvSpPr>
        <p:spPr>
          <a:xfrm>
            <a:off x="5671981" y="3857408"/>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7" name="Content Placeholder 8">
            <a:extLst>
              <a:ext uri="{FF2B5EF4-FFF2-40B4-BE49-F238E27FC236}">
                <a16:creationId xmlns:a16="http://schemas.microsoft.com/office/drawing/2014/main" id="{E599722F-F991-A9CD-BCD3-5A94D681D961}"/>
              </a:ext>
            </a:extLst>
          </p:cNvPr>
          <p:cNvSpPr txBox="1">
            <a:spLocks/>
          </p:cNvSpPr>
          <p:nvPr/>
        </p:nvSpPr>
        <p:spPr>
          <a:xfrm>
            <a:off x="688901" y="3887486"/>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8" name="Content Placeholder 8">
            <a:extLst>
              <a:ext uri="{FF2B5EF4-FFF2-40B4-BE49-F238E27FC236}">
                <a16:creationId xmlns:a16="http://schemas.microsoft.com/office/drawing/2014/main" id="{735C1F43-C76A-BB1A-E42D-864E704E20D1}"/>
              </a:ext>
            </a:extLst>
          </p:cNvPr>
          <p:cNvSpPr txBox="1">
            <a:spLocks/>
          </p:cNvSpPr>
          <p:nvPr/>
        </p:nvSpPr>
        <p:spPr>
          <a:xfrm>
            <a:off x="5671981" y="1882224"/>
            <a:ext cx="4602201" cy="1774272"/>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39" name="Content Placeholder 8">
            <a:extLst>
              <a:ext uri="{FF2B5EF4-FFF2-40B4-BE49-F238E27FC236}">
                <a16:creationId xmlns:a16="http://schemas.microsoft.com/office/drawing/2014/main" id="{5BDD6827-3794-6A89-C347-0EB0C8639574}"/>
              </a:ext>
            </a:extLst>
          </p:cNvPr>
          <p:cNvSpPr txBox="1">
            <a:spLocks/>
          </p:cNvSpPr>
          <p:nvPr/>
        </p:nvSpPr>
        <p:spPr>
          <a:xfrm>
            <a:off x="698928" y="1902277"/>
            <a:ext cx="4592175" cy="1744193"/>
          </a:xfrm>
          <a:prstGeom prst="roundRect">
            <a:avLst/>
          </a:prstGeom>
          <a:solidFill>
            <a:srgbClr val="62C6C0">
              <a:alpha val="46000"/>
            </a:srgbClr>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AU" sz="1800" b="1">
              <a:ea typeface="Calibri"/>
              <a:cs typeface="Calibri"/>
            </a:endParaRPr>
          </a:p>
          <a:p>
            <a:pPr marL="0" indent="0">
              <a:buNone/>
            </a:pPr>
            <a:endParaRPr lang="en-AU" sz="1800">
              <a:ea typeface="Calibri"/>
              <a:cs typeface="Calibri"/>
            </a:endParaRPr>
          </a:p>
        </p:txBody>
      </p:sp>
      <p:sp>
        <p:nvSpPr>
          <p:cNvPr id="40" name="Content Placeholder 8">
            <a:extLst>
              <a:ext uri="{FF2B5EF4-FFF2-40B4-BE49-F238E27FC236}">
                <a16:creationId xmlns:a16="http://schemas.microsoft.com/office/drawing/2014/main" id="{CE5D5B6F-27C5-9E70-8AA3-883AD52913C5}"/>
              </a:ext>
            </a:extLst>
          </p:cNvPr>
          <p:cNvSpPr txBox="1">
            <a:spLocks/>
          </p:cNvSpPr>
          <p:nvPr/>
        </p:nvSpPr>
        <p:spPr>
          <a:xfrm>
            <a:off x="414971" y="1707036"/>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AU" sz="2000" b="1">
                <a:ea typeface="+mn-lt"/>
                <a:cs typeface="+mn-lt"/>
              </a:rPr>
              <a:t> </a:t>
            </a:r>
            <a:endParaRPr lang="en-AU" sz="2000" b="1">
              <a:ea typeface="Calibri"/>
              <a:cs typeface="Calibri"/>
            </a:endParaRPr>
          </a:p>
          <a:p>
            <a:pPr marL="0" indent="0">
              <a:buFont typeface="Arial" panose="020B0604020202020204" pitchFamily="34" charset="0"/>
              <a:buNone/>
            </a:pPr>
            <a:endParaRPr lang="en-AU" sz="1800">
              <a:ea typeface="Calibri" panose="020F0502020204030204"/>
              <a:cs typeface="Calibri" panose="020F0502020204030204"/>
            </a:endParaRPr>
          </a:p>
          <a:p>
            <a:pPr>
              <a:buFont typeface="Calibri" panose="020B0604020202020204" pitchFamily="34" charset="0"/>
              <a:buChar char="-"/>
            </a:pPr>
            <a:endParaRPr lang="en-AU">
              <a:ea typeface="Calibri"/>
              <a:cs typeface="Calibri"/>
            </a:endParaRPr>
          </a:p>
        </p:txBody>
      </p:sp>
      <p:sp>
        <p:nvSpPr>
          <p:cNvPr id="41" name="TextBox 40">
            <a:extLst>
              <a:ext uri="{FF2B5EF4-FFF2-40B4-BE49-F238E27FC236}">
                <a16:creationId xmlns:a16="http://schemas.microsoft.com/office/drawing/2014/main" id="{11FBDA42-B166-2101-948B-8B2BD238206E}"/>
              </a:ext>
            </a:extLst>
          </p:cNvPr>
          <p:cNvSpPr txBox="1"/>
          <p:nvPr/>
        </p:nvSpPr>
        <p:spPr>
          <a:xfrm>
            <a:off x="860435" y="2074926"/>
            <a:ext cx="428764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A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p>
        </p:txBody>
      </p:sp>
      <p:sp>
        <p:nvSpPr>
          <p:cNvPr id="42" name="TextBox 41">
            <a:extLst>
              <a:ext uri="{FF2B5EF4-FFF2-40B4-BE49-F238E27FC236}">
                <a16:creationId xmlns:a16="http://schemas.microsoft.com/office/drawing/2014/main" id="{46AC11BD-13F1-D5AE-3430-EC44FD86379B}"/>
              </a:ext>
            </a:extLst>
          </p:cNvPr>
          <p:cNvSpPr txBox="1"/>
          <p:nvPr/>
        </p:nvSpPr>
        <p:spPr>
          <a:xfrm>
            <a:off x="5813435" y="2074927"/>
            <a:ext cx="425756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B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ea typeface="Calibri"/>
              <a:cs typeface="Calibri"/>
            </a:endParaRPr>
          </a:p>
        </p:txBody>
      </p:sp>
      <p:sp>
        <p:nvSpPr>
          <p:cNvPr id="43" name="TextBox 42">
            <a:extLst>
              <a:ext uri="{FF2B5EF4-FFF2-40B4-BE49-F238E27FC236}">
                <a16:creationId xmlns:a16="http://schemas.microsoft.com/office/drawing/2014/main" id="{485D847F-9767-CDF7-187D-0232CBCFF356}"/>
              </a:ext>
            </a:extLst>
          </p:cNvPr>
          <p:cNvSpPr txBox="1"/>
          <p:nvPr/>
        </p:nvSpPr>
        <p:spPr>
          <a:xfrm>
            <a:off x="850408" y="4048104"/>
            <a:ext cx="427761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C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ea typeface="Calibri"/>
              <a:cs typeface="Calibri"/>
            </a:endParaRPr>
          </a:p>
        </p:txBody>
      </p:sp>
      <p:sp>
        <p:nvSpPr>
          <p:cNvPr id="44" name="TextBox 43">
            <a:extLst>
              <a:ext uri="{FF2B5EF4-FFF2-40B4-BE49-F238E27FC236}">
                <a16:creationId xmlns:a16="http://schemas.microsoft.com/office/drawing/2014/main" id="{110F171A-DECB-DCC5-97E8-BED54A3F8034}"/>
              </a:ext>
            </a:extLst>
          </p:cNvPr>
          <p:cNvSpPr txBox="1"/>
          <p:nvPr/>
        </p:nvSpPr>
        <p:spPr>
          <a:xfrm>
            <a:off x="5813434" y="4048104"/>
            <a:ext cx="44681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D </a:t>
            </a:r>
            <a:r>
              <a:rPr lang="en-US" sz="2800">
                <a:solidFill>
                  <a:schemeClr val="bg1"/>
                </a:solidFill>
                <a:ea typeface="Calibri"/>
                <a:cs typeface="Calibri"/>
              </a:rPr>
              <a:t>|</a:t>
            </a:r>
            <a:r>
              <a:rPr lang="en-US" sz="2800" b="1">
                <a:ea typeface="Calibri"/>
                <a:cs typeface="Calibri"/>
              </a:rPr>
              <a:t> </a:t>
            </a:r>
            <a:r>
              <a:rPr lang="en-AU" sz="2800">
                <a:ea typeface="Calibri"/>
                <a:cs typeface="Calibri"/>
              </a:rPr>
              <a:t>&lt;Add action text here&gt;</a:t>
            </a:r>
            <a:endParaRPr lang="en-US" sz="2800">
              <a:ea typeface="Calibri"/>
              <a:cs typeface="Calibri"/>
            </a:endParaRPr>
          </a:p>
        </p:txBody>
      </p:sp>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19659"/>
            <a:ext cx="9728366" cy="57631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Which one doesn’t belong?</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114</a:t>
            </a:fld>
            <a:endParaRPr lang="en-US"/>
          </a:p>
        </p:txBody>
      </p:sp>
      <p:pic>
        <p:nvPicPr>
          <p:cNvPr id="13" name="Picture 12" descr="A blue line drawing of a person and a question mark&#10;&#10;Description automatically generated">
            <a:extLst>
              <a:ext uri="{FF2B5EF4-FFF2-40B4-BE49-F238E27FC236}">
                <a16:creationId xmlns:a16="http://schemas.microsoft.com/office/drawing/2014/main" id="{12425291-F051-68A2-C4B1-3F81FA24F4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16F09AB4-F971-EA28-034F-DA3380A2C84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0420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8.2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Mini whiteboards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Reflection</a:t>
            </a:r>
            <a:endParaRPr lang="en-AU" sz="3200"/>
          </a:p>
          <a:p>
            <a:r>
              <a:rPr lang="en-US" sz="2800">
                <a:solidFill>
                  <a:schemeClr val="tx1"/>
                </a:solidFill>
                <a:effectLst/>
              </a:rPr>
              <a:t>How do mini whiteboards differ from the traditional ‘hands up’ call </a:t>
            </a:r>
            <a:br>
              <a:rPr lang="en-US" sz="2800">
                <a:solidFill>
                  <a:schemeClr val="tx1"/>
                </a:solidFill>
                <a:effectLst/>
              </a:rPr>
            </a:br>
            <a:r>
              <a:rPr lang="en-US" sz="2800">
                <a:solidFill>
                  <a:schemeClr val="tx1"/>
                </a:solidFill>
                <a:effectLst/>
              </a:rPr>
              <a:t>and response system?</a:t>
            </a:r>
          </a:p>
          <a:p>
            <a:pPr algn="l"/>
            <a:r>
              <a:rPr lang="en-US" sz="2800">
                <a:solidFill>
                  <a:schemeClr val="tx1"/>
                </a:solidFill>
                <a:effectLst/>
              </a:rPr>
              <a:t>What other all student response systems might we trial/improve </a:t>
            </a:r>
            <a:br>
              <a:rPr lang="en-US" sz="2800">
                <a:solidFill>
                  <a:schemeClr val="tx1"/>
                </a:solidFill>
                <a:effectLst/>
              </a:rPr>
            </a:br>
            <a:r>
              <a:rPr lang="en-US" sz="2800">
                <a:solidFill>
                  <a:schemeClr val="tx1"/>
                </a:solidFill>
                <a:effectLst/>
              </a:rPr>
              <a:t>to check for understanding in real time?</a:t>
            </a:r>
          </a:p>
          <a:p>
            <a:pPr algn="l"/>
            <a:r>
              <a:rPr lang="en-US" sz="2800">
                <a:solidFill>
                  <a:schemeClr val="tx1"/>
                </a:solidFill>
                <a:effectLst/>
              </a:rPr>
              <a:t>How might we support each other to move away from the traditional ‘hands up’ call and response system? </a:t>
            </a:r>
          </a:p>
          <a:p>
            <a:r>
              <a:rPr lang="en-US" sz="2800">
                <a:solidFill>
                  <a:schemeClr val="tx1"/>
                </a:solidFill>
                <a:effectLst/>
              </a:rPr>
              <a:t>What might be the impact for our students?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115</a:t>
            </a:fld>
            <a:endParaRPr lang="en-US"/>
          </a:p>
        </p:txBody>
      </p:sp>
      <p:pic>
        <p:nvPicPr>
          <p:cNvPr id="3" name="Picture 2" descr="A question mark and light bulb&#10;&#10;Description automatically generated">
            <a:extLst>
              <a:ext uri="{FF2B5EF4-FFF2-40B4-BE49-F238E27FC236}">
                <a16:creationId xmlns:a16="http://schemas.microsoft.com/office/drawing/2014/main" id="{A702F170-ABEF-4B5C-4B7A-9A1BB67A2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sp>
        <p:nvSpPr>
          <p:cNvPr id="4" name="TextBox 3">
            <a:extLst>
              <a:ext uri="{FF2B5EF4-FFF2-40B4-BE49-F238E27FC236}">
                <a16:creationId xmlns:a16="http://schemas.microsoft.com/office/drawing/2014/main" id="{59BDBE1B-CA29-19E5-CD28-7151A2BB720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99 to 103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5063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lvl="0" indent="0" algn="l">
              <a:lnSpc>
                <a:spcPct val="107000"/>
              </a:lnSpc>
              <a:spcBef>
                <a:spcPts val="0"/>
              </a:spcBef>
              <a:spcAft>
                <a:spcPts val="1000"/>
              </a:spcAft>
              <a:buNone/>
            </a:pPr>
            <a:r>
              <a:rPr lang="en-US" sz="2800" kern="100">
                <a:effectLst/>
                <a:ea typeface="Calibri"/>
                <a:cs typeface="Times New Roman"/>
              </a:rPr>
              <a:t>Question shells can be an effective way to surface student thinking.</a:t>
            </a:r>
          </a:p>
          <a:p>
            <a:pPr marL="0" lvl="0" indent="0" algn="l">
              <a:lnSpc>
                <a:spcPct val="107000"/>
              </a:lnSpc>
              <a:spcBef>
                <a:spcPts val="0"/>
              </a:spcBef>
              <a:spcAft>
                <a:spcPts val="500"/>
              </a:spcAft>
              <a:buNone/>
            </a:pPr>
            <a:r>
              <a:rPr lang="en-US" sz="2800" b="1" kern="100">
                <a:effectLst/>
                <a:ea typeface="Calibri"/>
                <a:cs typeface="Times New Roman"/>
              </a:rPr>
              <a:t>Examples:</a:t>
            </a:r>
            <a:endParaRPr lang="en-US" b="1"/>
          </a:p>
          <a:p>
            <a:pPr>
              <a:lnSpc>
                <a:spcPct val="107000"/>
              </a:lnSpc>
              <a:spcBef>
                <a:spcPts val="0"/>
              </a:spcBef>
              <a:spcAft>
                <a:spcPts val="500"/>
              </a:spcAft>
            </a:pPr>
            <a:r>
              <a:rPr lang="en-US" sz="2800" kern="100">
                <a:effectLst/>
                <a:ea typeface="Calibri"/>
                <a:cs typeface="Times New Roman"/>
              </a:rPr>
              <a:t>How is … an example of … ?</a:t>
            </a:r>
            <a:endParaRPr lang="en-US" sz="2800"/>
          </a:p>
          <a:p>
            <a:pPr>
              <a:lnSpc>
                <a:spcPct val="107000"/>
              </a:lnSpc>
              <a:spcBef>
                <a:spcPts val="0"/>
              </a:spcBef>
              <a:spcAft>
                <a:spcPts val="500"/>
              </a:spcAft>
            </a:pPr>
            <a:r>
              <a:rPr lang="en-US" sz="2800" b="0" i="0" u="none" strike="noStrike" kern="100" noProof="0">
                <a:solidFill>
                  <a:srgbClr val="000000"/>
                </a:solidFill>
                <a:effectLst/>
              </a:rPr>
              <a:t>How is … connected to … ?</a:t>
            </a:r>
            <a:endParaRPr lang="en-US"/>
          </a:p>
          <a:p>
            <a:pPr>
              <a:lnSpc>
                <a:spcPct val="107000"/>
              </a:lnSpc>
              <a:spcBef>
                <a:spcPts val="0"/>
              </a:spcBef>
              <a:spcAft>
                <a:spcPts val="500"/>
              </a:spcAft>
            </a:pPr>
            <a:r>
              <a:rPr lang="en-US" sz="2800" kern="100">
                <a:effectLst/>
                <a:ea typeface="Calibri"/>
                <a:cs typeface="Times New Roman"/>
              </a:rPr>
              <a:t>Why is … but … is ...?</a:t>
            </a:r>
          </a:p>
          <a:p>
            <a:pPr marL="0" lvl="0" indent="0" algn="l">
              <a:lnSpc>
                <a:spcPct val="107000"/>
              </a:lnSpc>
              <a:spcAft>
                <a:spcPts val="800"/>
              </a:spcAft>
              <a:buNone/>
            </a:pP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116</a:t>
            </a:fld>
            <a:endParaRPr lang="en-US"/>
          </a:p>
        </p:txBody>
      </p:sp>
      <p:pic>
        <p:nvPicPr>
          <p:cNvPr id="4" name="Picture 3" descr="A blue line drawing of a person and a question mark&#10;&#10;Description automatically generated">
            <a:extLst>
              <a:ext uri="{FF2B5EF4-FFF2-40B4-BE49-F238E27FC236}">
                <a16:creationId xmlns:a16="http://schemas.microsoft.com/office/drawing/2014/main" id="{BFE556DE-EADA-99F8-0954-55FE8AD3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1325226"/>
            <a:ext cx="589091" cy="720000"/>
          </a:xfrm>
          <a:prstGeom prst="rect">
            <a:avLst/>
          </a:prstGeom>
        </p:spPr>
      </p:pic>
      <p:grpSp>
        <p:nvGrpSpPr>
          <p:cNvPr id="3" name="Group 2">
            <a:extLst>
              <a:ext uri="{FF2B5EF4-FFF2-40B4-BE49-F238E27FC236}">
                <a16:creationId xmlns:a16="http://schemas.microsoft.com/office/drawing/2014/main" id="{B4A8D0DC-D520-58AA-B82F-3AFBB2C818E8}"/>
              </a:ext>
            </a:extLst>
          </p:cNvPr>
          <p:cNvGrpSpPr/>
          <p:nvPr/>
        </p:nvGrpSpPr>
        <p:grpSpPr>
          <a:xfrm>
            <a:off x="11180189" y="545258"/>
            <a:ext cx="465158" cy="653197"/>
            <a:chOff x="11180189" y="545258"/>
            <a:chExt cx="465158" cy="653197"/>
          </a:xfrm>
        </p:grpSpPr>
        <p:pic>
          <p:nvPicPr>
            <p:cNvPr id="5" name="Picture 4" descr="A black and blue rectangle with a corner&#10;&#10;Description automatically generated">
              <a:extLst>
                <a:ext uri="{FF2B5EF4-FFF2-40B4-BE49-F238E27FC236}">
                  <a16:creationId xmlns:a16="http://schemas.microsoft.com/office/drawing/2014/main" id="{DA256816-F0D3-D811-0168-0B52ACA770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6" name="Content Placeholder 6">
              <a:extLst>
                <a:ext uri="{FF2B5EF4-FFF2-40B4-BE49-F238E27FC236}">
                  <a16:creationId xmlns:a16="http://schemas.microsoft.com/office/drawing/2014/main" id="{BD0A49D2-4406-97EA-4275-EEDCEA6FBE4B}"/>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105 to 109</a:t>
              </a:r>
            </a:p>
          </p:txBody>
        </p:sp>
      </p:grpSp>
    </p:spTree>
    <p:extLst>
      <p:ext uri="{BB962C8B-B14F-4D97-AF65-F5344CB8AC3E}">
        <p14:creationId xmlns:p14="http://schemas.microsoft.com/office/powerpoint/2010/main" val="317201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a:lnSpc>
                <a:spcPct val="107000"/>
              </a:lnSpc>
              <a:spcBef>
                <a:spcPts val="0"/>
              </a:spcBef>
              <a:spcAft>
                <a:spcPts val="1000"/>
              </a:spcAft>
            </a:pPr>
            <a:r>
              <a:rPr lang="en-US" sz="2800" kern="100">
                <a:effectLst/>
                <a:latin typeface="Calibri"/>
                <a:ea typeface="Calibri"/>
                <a:cs typeface="Times New Roman"/>
              </a:rPr>
              <a:t>How is </a:t>
            </a:r>
            <a:r>
              <a:rPr lang="en-US" sz="2800" b="1" kern="100">
                <a:effectLst/>
                <a:latin typeface="Calibri"/>
                <a:ea typeface="Calibri"/>
                <a:cs typeface="Times New Roman"/>
              </a:rPr>
              <a:t>feedback</a:t>
            </a:r>
            <a:r>
              <a:rPr lang="en-US" sz="2800" kern="100">
                <a:effectLst/>
                <a:latin typeface="Calibri"/>
                <a:ea typeface="Calibri"/>
                <a:cs typeface="Times New Roman"/>
              </a:rPr>
              <a:t> connected to </a:t>
            </a:r>
            <a:r>
              <a:rPr lang="en-US" sz="2800" b="1" kern="100">
                <a:effectLst/>
                <a:latin typeface="Calibri"/>
                <a:ea typeface="Calibri"/>
                <a:cs typeface="Times New Roman"/>
              </a:rPr>
              <a:t>learner agency</a:t>
            </a:r>
            <a:r>
              <a:rPr lang="en-US" sz="2800" kern="100">
                <a:effectLst/>
                <a:latin typeface="Calibri"/>
                <a:ea typeface="Calibri"/>
                <a:cs typeface="Times New Roman"/>
              </a:rPr>
              <a:t>?</a:t>
            </a:r>
          </a:p>
          <a:p>
            <a:pPr>
              <a:lnSpc>
                <a:spcPct val="107000"/>
              </a:lnSpc>
              <a:spcBef>
                <a:spcPts val="0"/>
              </a:spcBef>
              <a:spcAft>
                <a:spcPts val="1000"/>
              </a:spcAft>
            </a:pPr>
            <a:r>
              <a:rPr lang="en-US" sz="2800" kern="100">
                <a:effectLst/>
                <a:latin typeface="Calibri"/>
                <a:ea typeface="Calibri"/>
                <a:cs typeface="Times New Roman"/>
              </a:rPr>
              <a:t>Why is </a:t>
            </a:r>
            <a:r>
              <a:rPr lang="en-US" sz="2800" b="1" kern="100">
                <a:effectLst/>
                <a:latin typeface="Calibri"/>
                <a:ea typeface="Calibri"/>
                <a:cs typeface="Times New Roman"/>
              </a:rPr>
              <a:t>curiosity </a:t>
            </a:r>
            <a:r>
              <a:rPr lang="en-US" sz="2800" kern="100">
                <a:effectLst/>
                <a:latin typeface="Calibri"/>
                <a:ea typeface="Calibri"/>
                <a:cs typeface="Times New Roman"/>
              </a:rPr>
              <a:t>a</a:t>
            </a:r>
            <a:r>
              <a:rPr lang="en-US" sz="2800" b="1" kern="100">
                <a:solidFill>
                  <a:srgbClr val="077981"/>
                </a:solidFill>
                <a:effectLst/>
                <a:latin typeface="Calibri"/>
                <a:ea typeface="Calibri"/>
                <a:cs typeface="Times New Roman"/>
              </a:rPr>
              <a:t> disposition </a:t>
            </a:r>
            <a:r>
              <a:rPr lang="en-US" sz="2800" kern="100">
                <a:effectLst/>
                <a:latin typeface="Calibri"/>
                <a:ea typeface="Calibri"/>
                <a:cs typeface="Times New Roman"/>
              </a:rPr>
              <a:t>but </a:t>
            </a:r>
            <a:r>
              <a:rPr lang="en-US" sz="2800" b="1" kern="100">
                <a:effectLst/>
                <a:latin typeface="Calibri"/>
                <a:ea typeface="Calibri"/>
                <a:cs typeface="Times New Roman"/>
              </a:rPr>
              <a:t>critical thinking </a:t>
            </a:r>
            <a:r>
              <a:rPr lang="en-US" sz="2800" kern="100">
                <a:effectLst/>
                <a:latin typeface="Calibri"/>
                <a:ea typeface="Calibri"/>
                <a:cs typeface="Times New Roman"/>
              </a:rPr>
              <a:t>is a </a:t>
            </a:r>
            <a:r>
              <a:rPr lang="en-US" sz="2800" b="1" kern="100">
                <a:solidFill>
                  <a:srgbClr val="077981"/>
                </a:solidFill>
                <a:effectLst/>
                <a:latin typeface="Calibri"/>
                <a:ea typeface="Calibri"/>
                <a:cs typeface="Times New Roman"/>
              </a:rPr>
              <a:t>capability</a:t>
            </a:r>
            <a:r>
              <a:rPr lang="en-US" sz="2800" kern="100">
                <a:effectLst/>
                <a:latin typeface="Calibri"/>
                <a:ea typeface="Calibri"/>
                <a:cs typeface="Times New Roman"/>
              </a:rPr>
              <a: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117</a:t>
            </a:fld>
            <a:endParaRPr lang="en-US"/>
          </a:p>
        </p:txBody>
      </p:sp>
      <p:pic>
        <p:nvPicPr>
          <p:cNvPr id="4" name="Picture 3" descr="A blue line drawing of a person and a question mark&#10;&#10;Description automatically generated">
            <a:extLst>
              <a:ext uri="{FF2B5EF4-FFF2-40B4-BE49-F238E27FC236}">
                <a16:creationId xmlns:a16="http://schemas.microsoft.com/office/drawing/2014/main" id="{BFE556DE-EADA-99F8-0954-55FE8AD3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50D01600-FDEF-3D5D-82CA-98194FC36324}"/>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105 to 109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2181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10801140"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Write your own</a:t>
            </a:r>
            <a:endParaRPr lang="en-AU" sz="3200"/>
          </a:p>
          <a:p>
            <a:pPr>
              <a:lnSpc>
                <a:spcPct val="107000"/>
              </a:lnSpc>
              <a:spcBef>
                <a:spcPts val="0"/>
              </a:spcBef>
              <a:spcAft>
                <a:spcPts val="500"/>
              </a:spcAft>
            </a:pPr>
            <a:r>
              <a:rPr lang="en-US" sz="2800" kern="100">
                <a:effectLst/>
                <a:ea typeface="Calibri"/>
                <a:cs typeface="Times New Roman"/>
              </a:rPr>
              <a:t>How is … an example of … ?</a:t>
            </a:r>
            <a:endParaRPr lang="en-US" sz="2800"/>
          </a:p>
          <a:p>
            <a:pPr>
              <a:lnSpc>
                <a:spcPct val="107000"/>
              </a:lnSpc>
              <a:spcBef>
                <a:spcPts val="0"/>
              </a:spcBef>
              <a:spcAft>
                <a:spcPts val="500"/>
              </a:spcAft>
            </a:pPr>
            <a:r>
              <a:rPr lang="en-US" sz="2800" b="0" i="0" u="none" strike="noStrike" kern="100" noProof="0">
                <a:solidFill>
                  <a:srgbClr val="000000"/>
                </a:solidFill>
                <a:effectLst/>
              </a:rPr>
              <a:t>How is … connected to … ?</a:t>
            </a:r>
            <a:endParaRPr lang="en-US"/>
          </a:p>
          <a:p>
            <a:pPr>
              <a:lnSpc>
                <a:spcPct val="107000"/>
              </a:lnSpc>
              <a:spcBef>
                <a:spcPts val="0"/>
              </a:spcBef>
              <a:spcAft>
                <a:spcPts val="500"/>
              </a:spcAft>
            </a:pPr>
            <a:r>
              <a:rPr lang="en-US" sz="2800" kern="100">
                <a:effectLst/>
                <a:ea typeface="Calibri"/>
                <a:cs typeface="Times New Roman"/>
              </a:rPr>
              <a:t>Why is … but … is ...?</a:t>
            </a:r>
          </a:p>
          <a:p>
            <a:pPr marL="0" lvl="0" indent="0" algn="l">
              <a:lnSpc>
                <a:spcPct val="107000"/>
              </a:lnSpc>
              <a:spcAft>
                <a:spcPts val="800"/>
              </a:spcAft>
              <a:buNone/>
            </a:pP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118</a:t>
            </a:fld>
            <a:endParaRPr lang="en-US"/>
          </a:p>
        </p:txBody>
      </p:sp>
      <p:pic>
        <p:nvPicPr>
          <p:cNvPr id="4" name="Picture 3" descr="A blue line drawing of a person and a question mark&#10;&#10;Description automatically generated">
            <a:extLst>
              <a:ext uri="{FF2B5EF4-FFF2-40B4-BE49-F238E27FC236}">
                <a16:creationId xmlns:a16="http://schemas.microsoft.com/office/drawing/2014/main" id="{BFE556DE-EADA-99F8-0954-55FE8AD3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6256" y="540000"/>
            <a:ext cx="589091" cy="720000"/>
          </a:xfrm>
          <a:prstGeom prst="rect">
            <a:avLst/>
          </a:prstGeom>
        </p:spPr>
      </p:pic>
      <p:sp>
        <p:nvSpPr>
          <p:cNvPr id="3" name="TextBox 2">
            <a:extLst>
              <a:ext uri="{FF2B5EF4-FFF2-40B4-BE49-F238E27FC236}">
                <a16:creationId xmlns:a16="http://schemas.microsoft.com/office/drawing/2014/main" id="{5886A636-911E-CAD4-5A21-18667750E916}"/>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105 to 109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745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8.3 </a:t>
            </a:r>
            <a:r>
              <a:rPr lang="en-US" sz="3600" b="1">
                <a:solidFill>
                  <a:srgbClr val="A1DDD9"/>
                </a:solidFill>
              </a:rPr>
              <a:t>|</a:t>
            </a:r>
            <a:r>
              <a:rPr lang="en-US" sz="3600">
                <a:solidFill>
                  <a:schemeClr val="accent1"/>
                </a:solidFill>
              </a:rPr>
              <a:t> </a:t>
            </a:r>
            <a:r>
              <a:rPr lang="en-US" sz="3600" b="1">
                <a:solidFill>
                  <a:srgbClr val="077981"/>
                </a:solidFill>
                <a:latin typeface="+mn-lt"/>
              </a:rPr>
              <a:t>Check-in and act: Question shells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0"/>
            <a:ext cx="9419082"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Reflection</a:t>
            </a:r>
            <a:endParaRPr lang="en-AU" sz="3200"/>
          </a:p>
          <a:p>
            <a:pPr>
              <a:lnSpc>
                <a:spcPct val="107000"/>
              </a:lnSpc>
              <a:spcBef>
                <a:spcPts val="0"/>
              </a:spcBef>
              <a:spcAft>
                <a:spcPts val="1000"/>
              </a:spcAft>
            </a:pPr>
            <a:r>
              <a:rPr lang="en-US" sz="2800" b="0" kern="100">
                <a:effectLst/>
                <a:latin typeface="Calibri"/>
                <a:ea typeface="Calibri"/>
                <a:cs typeface="Times New Roman"/>
              </a:rPr>
              <a:t>How might question shells be used to surface student thinking in your leaning environment?</a:t>
            </a:r>
          </a:p>
          <a:p>
            <a:pPr>
              <a:lnSpc>
                <a:spcPct val="107000"/>
              </a:lnSpc>
              <a:spcBef>
                <a:spcPts val="0"/>
              </a:spcBef>
              <a:spcAft>
                <a:spcPts val="1000"/>
              </a:spcAft>
            </a:pPr>
            <a:r>
              <a:rPr lang="en-US" sz="2800" b="0" kern="100">
                <a:effectLst/>
                <a:latin typeface="Calibri"/>
                <a:ea typeface="Calibri"/>
                <a:cs typeface="Times New Roman"/>
              </a:rPr>
              <a:t>How might this deepen our insights into student thinking?</a:t>
            </a:r>
            <a:endParaRPr lang="en-US" sz="2800" b="1" kern="100">
              <a:effectLst/>
              <a:latin typeface="Calibri"/>
              <a:ea typeface="Calibri"/>
              <a:cs typeface="Times New Roman"/>
            </a:endParaRPr>
          </a:p>
          <a:p>
            <a:pPr>
              <a:lnSpc>
                <a:spcPct val="107000"/>
              </a:lnSpc>
              <a:spcBef>
                <a:spcPts val="0"/>
              </a:spcBef>
              <a:spcAft>
                <a:spcPts val="1000"/>
              </a:spcAft>
            </a:pPr>
            <a:r>
              <a:rPr lang="en-US" sz="2800" kern="100">
                <a:effectLst/>
                <a:latin typeface="Calibri"/>
                <a:ea typeface="Calibri"/>
                <a:cs typeface="Times New Roman"/>
              </a:rPr>
              <a:t>How could we be responsive to these insights?</a:t>
            </a:r>
          </a:p>
          <a:p>
            <a:pPr marL="0" lvl="0" indent="0" algn="l">
              <a:lnSpc>
                <a:spcPct val="107000"/>
              </a:lnSpc>
              <a:spcAft>
                <a:spcPts val="800"/>
              </a:spcAft>
              <a:buNone/>
            </a:pPr>
            <a:endParaRPr lang="en-US"/>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119</a:t>
            </a:fld>
            <a:endParaRPr lang="en-US"/>
          </a:p>
        </p:txBody>
      </p:sp>
      <p:pic>
        <p:nvPicPr>
          <p:cNvPr id="3" name="Picture 2" descr="A question mark and light bulb&#10;&#10;Description automatically generated">
            <a:extLst>
              <a:ext uri="{FF2B5EF4-FFF2-40B4-BE49-F238E27FC236}">
                <a16:creationId xmlns:a16="http://schemas.microsoft.com/office/drawing/2014/main" id="{416F3C95-9C4E-B557-4E94-95AD7163F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86D22A5E-EDE3-7B05-E181-08691D063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4" name="TextBox 3">
            <a:extLst>
              <a:ext uri="{FF2B5EF4-FFF2-40B4-BE49-F238E27FC236}">
                <a16:creationId xmlns:a16="http://schemas.microsoft.com/office/drawing/2014/main" id="{69833309-F756-4B92-6354-E77B5E7701A2}"/>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105 to 109</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7880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8.4 </a:t>
            </a:r>
            <a:r>
              <a:rPr lang="en-US" sz="3600" b="1">
                <a:solidFill>
                  <a:srgbClr val="A1DDD9"/>
                </a:solidFill>
              </a:rPr>
              <a:t>|</a:t>
            </a:r>
            <a:r>
              <a:rPr lang="en-US" sz="3600">
                <a:solidFill>
                  <a:schemeClr val="accent1"/>
                </a:solidFill>
              </a:rPr>
              <a:t> </a:t>
            </a:r>
            <a:r>
              <a:rPr lang="en-US" sz="3600" b="1">
                <a:solidFill>
                  <a:srgbClr val="077981"/>
                </a:solidFill>
                <a:latin typeface="+mn-lt"/>
              </a:rPr>
              <a:t>Wait time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260001"/>
            <a:ext cx="9419082" cy="770506"/>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Teacher wait time = student thinking time</a:t>
            </a:r>
            <a:endParaRPr lang="en-AU" sz="3200"/>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120</a:t>
            </a:fld>
            <a:endParaRPr lang="en-US"/>
          </a:p>
        </p:txBody>
      </p:sp>
      <p:sp>
        <p:nvSpPr>
          <p:cNvPr id="6" name="Round Diagonal Corner of Rectangle 5">
            <a:extLst>
              <a:ext uri="{FF2B5EF4-FFF2-40B4-BE49-F238E27FC236}">
                <a16:creationId xmlns:a16="http://schemas.microsoft.com/office/drawing/2014/main" id="{90F85D45-AE33-B0D5-F3FE-ADB4002293A2}"/>
              </a:ext>
            </a:extLst>
          </p:cNvPr>
          <p:cNvSpPr/>
          <p:nvPr/>
        </p:nvSpPr>
        <p:spPr>
          <a:xfrm>
            <a:off x="720000" y="2030507"/>
            <a:ext cx="9419081" cy="1567022"/>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400" b="1">
                <a:solidFill>
                  <a:srgbClr val="00295B"/>
                </a:solidFill>
                <a:ea typeface="+mn-lt"/>
                <a:cs typeface="+mn-lt"/>
              </a:rPr>
              <a:t>‘Every teacher I have ever met knows the research on ‘wait time’ … </a:t>
            </a:r>
            <a:br>
              <a:rPr lang="en-US" sz="2400" b="1">
                <a:solidFill>
                  <a:srgbClr val="00295B"/>
                </a:solidFill>
                <a:ea typeface="+mn-lt"/>
                <a:cs typeface="+mn-lt"/>
              </a:rPr>
            </a:br>
            <a:r>
              <a:rPr lang="en-US" sz="2400" b="1">
                <a:solidFill>
                  <a:srgbClr val="00295B"/>
                </a:solidFill>
                <a:ea typeface="+mn-lt"/>
                <a:cs typeface="+mn-lt"/>
              </a:rPr>
              <a:t>the problem is they just don’t do this when they are teaching [so our collective challenge] is changing habits.’ </a:t>
            </a:r>
            <a:r>
              <a:rPr lang="en-US">
                <a:solidFill>
                  <a:schemeClr val="tx1"/>
                </a:solidFill>
                <a:ea typeface="+mn-lt"/>
                <a:cs typeface="+mn-lt"/>
              </a:rPr>
              <a:t>(</a:t>
            </a:r>
            <a:r>
              <a:rPr lang="en-US" err="1">
                <a:solidFill>
                  <a:schemeClr val="tx1"/>
                </a:solidFill>
                <a:ea typeface="+mn-lt"/>
                <a:cs typeface="+mn-lt"/>
              </a:rPr>
              <a:t>Wiliam</a:t>
            </a:r>
            <a:r>
              <a:rPr lang="en-US">
                <a:solidFill>
                  <a:schemeClr val="tx1"/>
                </a:solidFill>
                <a:ea typeface="+mn-lt"/>
                <a:cs typeface="+mn-lt"/>
              </a:rPr>
              <a:t> 2006)</a:t>
            </a:r>
            <a:endParaRPr lang="en-US">
              <a:solidFill>
                <a:schemeClr val="tx1"/>
              </a:solidFill>
              <a:ea typeface="Calibri" panose="020F0502020204030204"/>
              <a:cs typeface="Calibri" panose="020F0502020204030204"/>
            </a:endParaRPr>
          </a:p>
        </p:txBody>
      </p:sp>
      <p:grpSp>
        <p:nvGrpSpPr>
          <p:cNvPr id="3" name="Group 2">
            <a:extLst>
              <a:ext uri="{FF2B5EF4-FFF2-40B4-BE49-F238E27FC236}">
                <a16:creationId xmlns:a16="http://schemas.microsoft.com/office/drawing/2014/main" id="{18064B04-DA12-A953-B8AD-005A5DB026C4}"/>
              </a:ext>
            </a:extLst>
          </p:cNvPr>
          <p:cNvGrpSpPr/>
          <p:nvPr/>
        </p:nvGrpSpPr>
        <p:grpSpPr>
          <a:xfrm>
            <a:off x="11180189" y="545258"/>
            <a:ext cx="465158" cy="653197"/>
            <a:chOff x="11180189" y="545258"/>
            <a:chExt cx="465158" cy="653197"/>
          </a:xfrm>
        </p:grpSpPr>
        <p:pic>
          <p:nvPicPr>
            <p:cNvPr id="4" name="Picture 3" descr="A black and blue rectangle with a corner&#10;&#10;Description automatically generated">
              <a:extLst>
                <a:ext uri="{FF2B5EF4-FFF2-40B4-BE49-F238E27FC236}">
                  <a16:creationId xmlns:a16="http://schemas.microsoft.com/office/drawing/2014/main" id="{2238A805-D142-FF26-CAA8-5479A32C32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5" name="Content Placeholder 6">
              <a:extLst>
                <a:ext uri="{FF2B5EF4-FFF2-40B4-BE49-F238E27FC236}">
                  <a16:creationId xmlns:a16="http://schemas.microsoft.com/office/drawing/2014/main" id="{FED6D7A3-9A51-837C-42EF-20F7D1E83E23}"/>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67 to 71</a:t>
              </a:r>
            </a:p>
          </p:txBody>
        </p:sp>
      </p:grpSp>
    </p:spTree>
    <p:extLst>
      <p:ext uri="{BB962C8B-B14F-4D97-AF65-F5344CB8AC3E}">
        <p14:creationId xmlns:p14="http://schemas.microsoft.com/office/powerpoint/2010/main" val="29095666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8.4 </a:t>
            </a:r>
            <a:r>
              <a:rPr lang="en-US" sz="3600" b="1">
                <a:solidFill>
                  <a:srgbClr val="A1DDD9"/>
                </a:solidFill>
              </a:rPr>
              <a:t>|</a:t>
            </a:r>
            <a:r>
              <a:rPr lang="en-US" sz="3600">
                <a:solidFill>
                  <a:schemeClr val="accent1"/>
                </a:solidFill>
              </a:rPr>
              <a:t> </a:t>
            </a:r>
            <a:r>
              <a:rPr lang="en-US" sz="3600" b="1">
                <a:solidFill>
                  <a:srgbClr val="077981"/>
                </a:solidFill>
                <a:latin typeface="+mn-lt"/>
              </a:rPr>
              <a:t>Wait time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20000" y="1113988"/>
            <a:ext cx="7307894" cy="5261824"/>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Practicing wait time</a:t>
            </a:r>
          </a:p>
          <a:p>
            <a:pPr marL="360000" indent="-360000">
              <a:spcBef>
                <a:spcPts val="0"/>
              </a:spcBef>
              <a:spcAft>
                <a:spcPts val="500"/>
              </a:spcAft>
              <a:buAutoNum type="arabicPeriod"/>
            </a:pPr>
            <a:r>
              <a:rPr lang="en-AU" sz="2400">
                <a:solidFill>
                  <a:srgbClr val="000000"/>
                </a:solidFill>
                <a:latin typeface="Calibri"/>
                <a:ea typeface="Calibri"/>
                <a:cs typeface="Calibri"/>
              </a:rPr>
              <a:t>Form</a:t>
            </a:r>
            <a:r>
              <a:rPr lang="en-AU" sz="2400" b="0" i="0">
                <a:solidFill>
                  <a:srgbClr val="000000"/>
                </a:solidFill>
                <a:effectLst/>
                <a:latin typeface="Calibri"/>
                <a:ea typeface="Calibri"/>
                <a:cs typeface="Calibri"/>
              </a:rPr>
              <a:t> groups of 3 to 4.</a:t>
            </a:r>
          </a:p>
          <a:p>
            <a:pPr marL="360000" indent="-360000" fontAlgn="base">
              <a:spcBef>
                <a:spcPts val="0"/>
              </a:spcBef>
              <a:spcAft>
                <a:spcPts val="500"/>
              </a:spcAft>
              <a:buAutoNum type="arabicPeriod"/>
            </a:pPr>
            <a:r>
              <a:rPr lang="en-AU" sz="2400" b="0" i="0">
                <a:solidFill>
                  <a:srgbClr val="000000"/>
                </a:solidFill>
                <a:effectLst/>
                <a:latin typeface="Calibri"/>
                <a:ea typeface="Calibri"/>
                <a:cs typeface="Calibri"/>
              </a:rPr>
              <a:t>Assign roles: a teacher, a student, and 1 or 2 observers.</a:t>
            </a:r>
          </a:p>
          <a:p>
            <a:pPr marL="360000" indent="-360000" fontAlgn="base">
              <a:spcBef>
                <a:spcPts val="0"/>
              </a:spcBef>
              <a:spcAft>
                <a:spcPts val="500"/>
              </a:spcAft>
              <a:buAutoNum type="arabicPeriod"/>
            </a:pPr>
            <a:r>
              <a:rPr lang="en-AU" sz="2400" b="0" i="0">
                <a:solidFill>
                  <a:srgbClr val="000000"/>
                </a:solidFill>
                <a:effectLst/>
                <a:latin typeface="Calibri"/>
                <a:ea typeface="Calibri"/>
                <a:cs typeface="Calibri"/>
              </a:rPr>
              <a:t>The ‘teacher’ asks an open-ended question to the ‘student’ and then waits for a response, counting silently to </a:t>
            </a:r>
            <a:r>
              <a:rPr lang="en-AU" sz="2400">
                <a:solidFill>
                  <a:srgbClr val="000000"/>
                </a:solidFill>
                <a:latin typeface="Calibri"/>
                <a:ea typeface="Calibri"/>
                <a:cs typeface="Calibri"/>
              </a:rPr>
              <a:t>3</a:t>
            </a:r>
            <a:r>
              <a:rPr lang="en-AU" sz="2400" b="0" i="0">
                <a:solidFill>
                  <a:srgbClr val="000000"/>
                </a:solidFill>
                <a:effectLst/>
                <a:latin typeface="Calibri"/>
                <a:ea typeface="Calibri"/>
                <a:cs typeface="Calibri"/>
              </a:rPr>
              <a:t> before the ‘student’ answers. If there has been no response after 3 seconds, quickly paraphrase your question or offer another prompt.</a:t>
            </a:r>
          </a:p>
          <a:p>
            <a:pPr marL="360000" indent="-360000" fontAlgn="base">
              <a:spcBef>
                <a:spcPts val="0"/>
              </a:spcBef>
              <a:spcAft>
                <a:spcPts val="500"/>
              </a:spcAft>
              <a:buAutoNum type="arabicPeriod"/>
            </a:pPr>
            <a:r>
              <a:rPr lang="en-AU" sz="2400" b="0" i="0">
                <a:solidFill>
                  <a:srgbClr val="000000"/>
                </a:solidFill>
                <a:effectLst/>
                <a:latin typeface="Calibri"/>
                <a:ea typeface="Calibri"/>
                <a:cs typeface="Calibri"/>
              </a:rPr>
              <a:t>Repeat step 3 (perhaps using a different question)</a:t>
            </a:r>
            <a:r>
              <a:rPr lang="en-AU" sz="2400">
                <a:solidFill>
                  <a:srgbClr val="000000"/>
                </a:solidFill>
                <a:latin typeface="Calibri"/>
                <a:ea typeface="Calibri"/>
                <a:cs typeface="Calibri"/>
              </a:rPr>
              <a:t>, this time increasing your wait time to 8 seconds (or another specified wait time).</a:t>
            </a:r>
            <a:endParaRPr lang="en-AU" sz="2400" b="0" i="0">
              <a:solidFill>
                <a:srgbClr val="000000"/>
              </a:solidFill>
              <a:effectLst/>
              <a:latin typeface="Calibri"/>
              <a:ea typeface="Calibri"/>
              <a:cs typeface="Calibri"/>
            </a:endParaRPr>
          </a:p>
          <a:p>
            <a:pPr marL="360000" indent="-360000" fontAlgn="base">
              <a:spcBef>
                <a:spcPts val="0"/>
              </a:spcBef>
              <a:spcAft>
                <a:spcPts val="500"/>
              </a:spcAft>
              <a:buAutoNum type="arabicPeriod"/>
            </a:pPr>
            <a:r>
              <a:rPr lang="en-AU" sz="2400" b="0" i="0">
                <a:solidFill>
                  <a:srgbClr val="000000"/>
                </a:solidFill>
                <a:effectLst/>
                <a:latin typeface="Calibri"/>
                <a:ea typeface="Calibri"/>
                <a:cs typeface="Calibri"/>
              </a:rPr>
              <a:t>The ‘observer(s)’ watch and take notes on both the teacher’s body language during the wait and the student’s reaction. </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121</a:t>
            </a:fld>
            <a:endParaRPr lang="en-US"/>
          </a:p>
        </p:txBody>
      </p:sp>
      <p:sp>
        <p:nvSpPr>
          <p:cNvPr id="6" name="Round Diagonal Corner of Rectangle 5">
            <a:extLst>
              <a:ext uri="{FF2B5EF4-FFF2-40B4-BE49-F238E27FC236}">
                <a16:creationId xmlns:a16="http://schemas.microsoft.com/office/drawing/2014/main" id="{90F85D45-AE33-B0D5-F3FE-ADB4002293A2}"/>
              </a:ext>
            </a:extLst>
          </p:cNvPr>
          <p:cNvSpPr/>
          <p:nvPr/>
        </p:nvSpPr>
        <p:spPr>
          <a:xfrm>
            <a:off x="8256494" y="1113988"/>
            <a:ext cx="3388853" cy="4977530"/>
          </a:xfrm>
          <a:prstGeom prst="round2DiagRect">
            <a:avLst/>
          </a:prstGeom>
          <a:solidFill>
            <a:srgbClr val="DA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spcAft>
                <a:spcPts val="1000"/>
              </a:spcAft>
              <a:buNone/>
            </a:pPr>
            <a:r>
              <a:rPr lang="en-US" sz="2400" b="1">
                <a:solidFill>
                  <a:srgbClr val="00295B"/>
                </a:solidFill>
                <a:ea typeface="+mn-lt"/>
                <a:cs typeface="+mn-lt"/>
              </a:rPr>
              <a:t>Examples of open-ended questions</a:t>
            </a:r>
          </a:p>
          <a:p>
            <a:pPr>
              <a:spcAft>
                <a:spcPts val="1000"/>
              </a:spcAft>
              <a:buNone/>
            </a:pPr>
            <a:r>
              <a:rPr lang="en-AU" sz="2000">
                <a:solidFill>
                  <a:schemeClr val="tx1"/>
                </a:solidFill>
                <a:ea typeface="+mn-lt"/>
                <a:cs typeface="+mn-lt"/>
              </a:rPr>
              <a:t>If we collectively improved our ‘wait time’, what might be the impact for our learners?</a:t>
            </a:r>
            <a:endParaRPr lang="en-AU" sz="2000">
              <a:solidFill>
                <a:schemeClr val="tx1"/>
              </a:solidFill>
              <a:ea typeface="Calibri"/>
              <a:cs typeface="Calibri"/>
            </a:endParaRPr>
          </a:p>
          <a:p>
            <a:pPr>
              <a:spcAft>
                <a:spcPts val="1000"/>
              </a:spcAft>
              <a:buNone/>
            </a:pPr>
            <a:r>
              <a:rPr lang="en-AU" sz="2000">
                <a:solidFill>
                  <a:schemeClr val="tx1"/>
                </a:solidFill>
                <a:ea typeface="+mn-lt"/>
                <a:cs typeface="+mn-lt"/>
              </a:rPr>
              <a:t>How does teacher wait-time connect to our focus area of impact/domain(s)?</a:t>
            </a:r>
          </a:p>
          <a:p>
            <a:pPr>
              <a:spcAft>
                <a:spcPts val="1000"/>
              </a:spcAft>
              <a:buNone/>
            </a:pPr>
            <a:r>
              <a:rPr lang="en-AU" sz="2000">
                <a:solidFill>
                  <a:schemeClr val="tx1"/>
                </a:solidFill>
                <a:ea typeface="+mn-lt"/>
                <a:cs typeface="+mn-lt"/>
              </a:rPr>
              <a:t>&lt;insert your own question&gt;</a:t>
            </a:r>
            <a:endParaRPr lang="en-AU" sz="2000">
              <a:solidFill>
                <a:schemeClr val="tx1"/>
              </a:solidFill>
            </a:endParaRPr>
          </a:p>
        </p:txBody>
      </p:sp>
      <p:sp>
        <p:nvSpPr>
          <p:cNvPr id="3" name="TextBox 2">
            <a:extLst>
              <a:ext uri="{FF2B5EF4-FFF2-40B4-BE49-F238E27FC236}">
                <a16:creationId xmlns:a16="http://schemas.microsoft.com/office/drawing/2014/main" id="{A006AAE0-4214-7AF3-DA99-BFD9D9AFB97A}"/>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67 to 71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45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8.4 </a:t>
            </a:r>
            <a:r>
              <a:rPr lang="en-US" sz="3600" b="1">
                <a:solidFill>
                  <a:srgbClr val="A1DDD9"/>
                </a:solidFill>
              </a:rPr>
              <a:t>|</a:t>
            </a:r>
            <a:r>
              <a:rPr lang="en-US" sz="3600">
                <a:solidFill>
                  <a:schemeClr val="accent1"/>
                </a:solidFill>
              </a:rPr>
              <a:t> </a:t>
            </a:r>
            <a:r>
              <a:rPr lang="en-US" sz="3600" b="1">
                <a:solidFill>
                  <a:srgbClr val="077981"/>
                </a:solidFill>
                <a:latin typeface="+mn-lt"/>
              </a:rPr>
              <a:t>Wait time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219545" cy="5261824"/>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Whole group discussion: Insights and challenges</a:t>
            </a:r>
          </a:p>
          <a:p>
            <a:pPr marL="0" indent="0">
              <a:buNone/>
            </a:pPr>
            <a:r>
              <a:rPr lang="en-AU">
                <a:solidFill>
                  <a:srgbClr val="000000"/>
                </a:solidFill>
                <a:ea typeface="+mn-lt"/>
                <a:cs typeface="+mn-lt"/>
              </a:rPr>
              <a:t>Come back together as a whole group to discuss your insights </a:t>
            </a:r>
            <a:br>
              <a:rPr lang="en-AU">
                <a:solidFill>
                  <a:srgbClr val="000000"/>
                </a:solidFill>
                <a:ea typeface="+mn-lt"/>
                <a:cs typeface="+mn-lt"/>
              </a:rPr>
            </a:br>
            <a:r>
              <a:rPr lang="en-AU">
                <a:solidFill>
                  <a:srgbClr val="000000"/>
                </a:solidFill>
                <a:ea typeface="+mn-lt"/>
                <a:cs typeface="+mn-lt"/>
              </a:rPr>
              <a:t>and challenges (10 minutes).</a:t>
            </a:r>
          </a:p>
          <a:p>
            <a:r>
              <a:rPr lang="en-AU">
                <a:solidFill>
                  <a:srgbClr val="000000"/>
                </a:solidFill>
                <a:ea typeface="+mn-lt"/>
                <a:cs typeface="+mn-lt"/>
              </a:rPr>
              <a:t>As an ‘observer’, what did you notice? </a:t>
            </a:r>
          </a:p>
          <a:p>
            <a:r>
              <a:rPr lang="en-AU">
                <a:solidFill>
                  <a:srgbClr val="000000"/>
                </a:solidFill>
                <a:ea typeface="+mn-lt"/>
                <a:cs typeface="+mn-lt"/>
              </a:rPr>
              <a:t>As a ‘teacher’, how did it feel to hold the wait time?</a:t>
            </a:r>
            <a:r>
              <a:rPr lang="en-AU">
                <a:ea typeface="+mn-lt"/>
                <a:cs typeface="Calibri" panose="020F0502020204030204"/>
              </a:rPr>
              <a:t> </a:t>
            </a:r>
            <a:br>
              <a:rPr lang="en-AU">
                <a:ea typeface="+mn-lt"/>
                <a:cs typeface="Calibri" panose="020F0502020204030204"/>
              </a:rPr>
            </a:br>
            <a:r>
              <a:rPr lang="en-AU">
                <a:solidFill>
                  <a:srgbClr val="000000"/>
                </a:solidFill>
                <a:ea typeface="+mn-lt"/>
                <a:cs typeface="+mn-lt"/>
              </a:rPr>
              <a:t>What were some challenges?</a:t>
            </a:r>
          </a:p>
          <a:p>
            <a:r>
              <a:rPr lang="en-AU"/>
              <a:t>As a ‘student’, how did it feel to have more time to respond? </a:t>
            </a:r>
            <a:br>
              <a:rPr lang="en-AU"/>
            </a:br>
            <a:r>
              <a:rPr lang="en-AU"/>
              <a:t>How did this impact your thinking?</a:t>
            </a:r>
          </a:p>
          <a:p>
            <a:pPr marL="0" indent="0">
              <a:lnSpc>
                <a:spcPct val="100000"/>
              </a:lnSpc>
              <a:spcBef>
                <a:spcPts val="0"/>
              </a:spcBef>
              <a:spcAft>
                <a:spcPts val="500"/>
              </a:spcAft>
              <a:buNone/>
            </a:pPr>
            <a:endParaRPr lang="en-AU" sz="3200" b="1">
              <a:solidFill>
                <a:srgbClr val="00295B"/>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122</a:t>
            </a:fld>
            <a:endParaRPr lang="en-US"/>
          </a:p>
        </p:txBody>
      </p:sp>
      <p:pic>
        <p:nvPicPr>
          <p:cNvPr id="3" name="Picture 2" descr="A question mark and light bulb&#10;&#10;Description automatically generated">
            <a:extLst>
              <a:ext uri="{FF2B5EF4-FFF2-40B4-BE49-F238E27FC236}">
                <a16:creationId xmlns:a16="http://schemas.microsoft.com/office/drawing/2014/main" id="{61FE79B8-92AD-1425-1918-95C06D849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4" name="Picture 3" descr="A group of people with speech bubbles&#10;&#10;Description automatically generated">
            <a:extLst>
              <a:ext uri="{FF2B5EF4-FFF2-40B4-BE49-F238E27FC236}">
                <a16:creationId xmlns:a16="http://schemas.microsoft.com/office/drawing/2014/main" id="{56DD9256-BB54-92A2-3E2B-E320C2D246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5" name="TextBox 4">
            <a:extLst>
              <a:ext uri="{FF2B5EF4-FFF2-40B4-BE49-F238E27FC236}">
                <a16:creationId xmlns:a16="http://schemas.microsoft.com/office/drawing/2014/main" id="{A97F4EC0-8E4C-75BB-F92B-92C6A6246125}"/>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67 to 71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29495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8.4 </a:t>
            </a:r>
            <a:r>
              <a:rPr lang="en-US" sz="3600" b="1">
                <a:solidFill>
                  <a:srgbClr val="A1DDD9"/>
                </a:solidFill>
              </a:rPr>
              <a:t>|</a:t>
            </a:r>
            <a:r>
              <a:rPr lang="en-US" sz="3600">
                <a:solidFill>
                  <a:schemeClr val="accent1"/>
                </a:solidFill>
              </a:rPr>
              <a:t> </a:t>
            </a:r>
            <a:r>
              <a:rPr lang="en-US" sz="3600" b="1">
                <a:solidFill>
                  <a:srgbClr val="077981"/>
                </a:solidFill>
                <a:latin typeface="+mn-lt"/>
              </a:rPr>
              <a:t>Wait time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10219545" cy="4293635"/>
          </a:xfrm>
        </p:spPr>
        <p:txBody>
          <a:bodyPr lIns="0" tIns="0" rIns="0" bIns="0">
            <a:noAutofit/>
          </a:bodyPr>
          <a:lstStyle/>
          <a:p>
            <a:pPr marL="0" indent="0">
              <a:lnSpc>
                <a:spcPct val="100000"/>
              </a:lnSpc>
              <a:spcBef>
                <a:spcPts val="0"/>
              </a:spcBef>
              <a:spcAft>
                <a:spcPts val="500"/>
              </a:spcAft>
              <a:buNone/>
            </a:pPr>
            <a:r>
              <a:rPr lang="en-AU" sz="3200" b="1">
                <a:solidFill>
                  <a:srgbClr val="00295B"/>
                </a:solidFill>
              </a:rPr>
              <a:t>Reflection and next steps</a:t>
            </a:r>
          </a:p>
          <a:p>
            <a:pPr marL="0" indent="0" fontAlgn="base">
              <a:buNone/>
            </a:pPr>
            <a:r>
              <a:rPr lang="en-AU" sz="2800">
                <a:ea typeface="+mn-lt"/>
                <a:cs typeface="+mn-lt"/>
              </a:rPr>
              <a:t>With your colleagues, discuss how you might support each other </a:t>
            </a:r>
            <a:br>
              <a:rPr lang="en-AU" sz="2800">
                <a:ea typeface="+mn-lt"/>
                <a:cs typeface="+mn-lt"/>
              </a:rPr>
            </a:br>
            <a:r>
              <a:rPr lang="en-AU" sz="2800">
                <a:ea typeface="+mn-lt"/>
                <a:cs typeface="+mn-lt"/>
              </a:rPr>
              <a:t>to monitor, evaluate and improve your wait time.</a:t>
            </a:r>
            <a:endParaRPr lang="en-AU" sz="2800">
              <a:ea typeface="Calibri"/>
              <a:cs typeface="Calibri"/>
            </a:endParaRPr>
          </a:p>
          <a:p>
            <a:pPr marL="0" indent="0">
              <a:lnSpc>
                <a:spcPct val="100000"/>
              </a:lnSpc>
              <a:spcBef>
                <a:spcPts val="0"/>
              </a:spcBef>
              <a:spcAft>
                <a:spcPts val="500"/>
              </a:spcAft>
              <a:buNone/>
            </a:pPr>
            <a:endParaRPr lang="en-AU" sz="3200" b="1">
              <a:solidFill>
                <a:srgbClr val="00295B"/>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123</a:t>
            </a:fld>
            <a:endParaRPr lang="en-US"/>
          </a:p>
        </p:txBody>
      </p:sp>
      <p:pic>
        <p:nvPicPr>
          <p:cNvPr id="3" name="Picture 2" descr="A question mark and light bulb&#10;&#10;Description automatically generated">
            <a:extLst>
              <a:ext uri="{FF2B5EF4-FFF2-40B4-BE49-F238E27FC236}">
                <a16:creationId xmlns:a16="http://schemas.microsoft.com/office/drawing/2014/main" id="{61FE79B8-92AD-1425-1918-95C06D849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4" name="Picture 3" descr="A group of people with speech bubbles&#10;&#10;Description automatically generated">
            <a:extLst>
              <a:ext uri="{FF2B5EF4-FFF2-40B4-BE49-F238E27FC236}">
                <a16:creationId xmlns:a16="http://schemas.microsoft.com/office/drawing/2014/main" id="{56DD9256-BB54-92A2-3E2B-E320C2D246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5" name="TextBox 4">
            <a:extLst>
              <a:ext uri="{FF2B5EF4-FFF2-40B4-BE49-F238E27FC236}">
                <a16:creationId xmlns:a16="http://schemas.microsoft.com/office/drawing/2014/main" id="{513FBD9A-4DE0-2C69-03DE-5E8FE3E0F3B9}"/>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67 to 71</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816770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ACA6E8-8DF4-A47D-C6C5-CC43BA5B7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875030">
            <a:off x="7958923" y="2807655"/>
            <a:ext cx="1717622" cy="2433299"/>
          </a:xfrm>
          <a:prstGeom prst="rect">
            <a:avLst/>
          </a:prstGeom>
          <a:ln>
            <a:noFill/>
          </a:ln>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D6061FB9-630C-6CD6-EBCF-E9C7C6375713}"/>
              </a:ext>
            </a:extLst>
          </p:cNvPr>
          <p:cNvSpPr>
            <a:spLocks noGrp="1"/>
          </p:cNvSpPr>
          <p:nvPr>
            <p:ph type="ctrTitle"/>
          </p:nvPr>
        </p:nvSpPr>
        <p:spPr/>
        <p:txBody>
          <a:bodyPr/>
          <a:lstStyle/>
          <a:p>
            <a:r>
              <a:rPr lang="en-US" sz="4800" b="0"/>
              <a:t>SECTION 9 </a:t>
            </a:r>
            <a:r>
              <a:rPr lang="en-US" sz="4800" b="0">
                <a:solidFill>
                  <a:srgbClr val="56C4CF"/>
                </a:solidFill>
              </a:rPr>
              <a:t>|</a:t>
            </a:r>
            <a:r>
              <a:rPr lang="en-US" sz="4800" b="0"/>
              <a:t> </a:t>
            </a:r>
            <a:r>
              <a:rPr lang="en-US" sz="4800"/>
              <a:t>Teachers as learners</a:t>
            </a:r>
            <a:endParaRPr lang="en-AU" sz="4800"/>
          </a:p>
        </p:txBody>
      </p:sp>
      <p:pic>
        <p:nvPicPr>
          <p:cNvPr id="3" name="Picture 2">
            <a:extLst>
              <a:ext uri="{FF2B5EF4-FFF2-40B4-BE49-F238E27FC236}">
                <a16:creationId xmlns:a16="http://schemas.microsoft.com/office/drawing/2014/main" id="{2A6DC740-B168-3C48-A761-6A65E86AA36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81175" y="2391814"/>
            <a:ext cx="1717623" cy="2433299"/>
          </a:xfrm>
          <a:prstGeom prst="rect">
            <a:avLst/>
          </a:prstGeom>
          <a:ln>
            <a:no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266F7E02-2609-3780-FF11-61241E9E9568}"/>
              </a:ext>
            </a:extLst>
          </p:cNvPr>
          <p:cNvSpPr txBox="1"/>
          <p:nvPr/>
        </p:nvSpPr>
        <p:spPr>
          <a:xfrm>
            <a:off x="6325645" y="6376996"/>
            <a:ext cx="456093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COMPANION PAGES 62 to 63</a:t>
            </a:r>
          </a:p>
        </p:txBody>
      </p:sp>
    </p:spTree>
    <p:extLst>
      <p:ext uri="{BB962C8B-B14F-4D97-AF65-F5344CB8AC3E}">
        <p14:creationId xmlns:p14="http://schemas.microsoft.com/office/powerpoint/2010/main" val="35940757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125</a:t>
            </a:fld>
            <a:endParaRPr lang="en-US"/>
          </a:p>
        </p:txBody>
      </p:sp>
      <p:pic>
        <p:nvPicPr>
          <p:cNvPr id="8" name="Content Placeholder 7">
            <a:hlinkClick r:id="rId3"/>
            <a:extLst>
              <a:ext uri="{FF2B5EF4-FFF2-40B4-BE49-F238E27FC236}">
                <a16:creationId xmlns:a16="http://schemas.microsoft.com/office/drawing/2014/main" id="{FA013BE6-2CDC-C05E-C2D1-141115B05A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44005" y="1406214"/>
            <a:ext cx="5695130" cy="4351336"/>
          </a:xfrm>
          <a:prstGeom prst="rect">
            <a:avLst/>
          </a:prstGeom>
        </p:spPr>
      </p:pic>
      <p:sp>
        <p:nvSpPr>
          <p:cNvPr id="3" name="TextBox 2">
            <a:extLst>
              <a:ext uri="{FF2B5EF4-FFF2-40B4-BE49-F238E27FC236}">
                <a16:creationId xmlns:a16="http://schemas.microsoft.com/office/drawing/2014/main" id="{620F8A81-C0BC-A8E9-0F75-F5E4F4720096}"/>
              </a:ext>
            </a:extLst>
          </p:cNvPr>
          <p:cNvSpPr txBox="1"/>
          <p:nvPr/>
        </p:nvSpPr>
        <p:spPr>
          <a:xfrm>
            <a:off x="7893787" y="6376996"/>
            <a:ext cx="3448512"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Source: Department for Education 2024c</a:t>
            </a:r>
          </a:p>
        </p:txBody>
      </p:sp>
      <p:pic>
        <p:nvPicPr>
          <p:cNvPr id="4" name="Picture 3" descr="A computer screen with a play button&#10;&#10;Description automatically generated">
            <a:extLst>
              <a:ext uri="{FF2B5EF4-FFF2-40B4-BE49-F238E27FC236}">
                <a16:creationId xmlns:a16="http://schemas.microsoft.com/office/drawing/2014/main" id="{49E82161-F81A-564E-AA4A-56A9D4CB47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9253" y="1340221"/>
            <a:ext cx="606093" cy="417310"/>
          </a:xfrm>
          <a:prstGeom prst="rect">
            <a:avLst/>
          </a:prstGeom>
        </p:spPr>
      </p:pic>
      <p:sp>
        <p:nvSpPr>
          <p:cNvPr id="5" name="Content Placeholder 6">
            <a:extLst>
              <a:ext uri="{FF2B5EF4-FFF2-40B4-BE49-F238E27FC236}">
                <a16:creationId xmlns:a16="http://schemas.microsoft.com/office/drawing/2014/main" id="{5B550BCD-973E-27EF-5A89-ADCD7EC13B1B}"/>
              </a:ext>
            </a:extLst>
          </p:cNvPr>
          <p:cNvSpPr>
            <a:spLocks noGrp="1"/>
          </p:cNvSpPr>
          <p:nvPr>
            <p:ph idx="1"/>
          </p:nvPr>
        </p:nvSpPr>
        <p:spPr>
          <a:xfrm>
            <a:off x="720000" y="1406214"/>
            <a:ext cx="2856918" cy="4351338"/>
          </a:xfrm>
        </p:spPr>
        <p:txBody>
          <a:bodyPr vert="horz" wrap="square" lIns="0" tIns="0" rIns="0" bIns="0" rtlCol="0" anchor="t">
            <a:noAutofit/>
          </a:bodyPr>
          <a:lstStyle/>
          <a:p>
            <a:pPr marL="0" indent="0">
              <a:buNone/>
            </a:pPr>
            <a:r>
              <a:rPr lang="en-AU">
                <a:ea typeface="Calibri"/>
                <a:cs typeface="Calibri"/>
              </a:rPr>
              <a:t>Before we reflect, consider these ideas from Ron Berger and Gwyn ap </a:t>
            </a:r>
            <a:r>
              <a:rPr lang="en-AU" err="1">
                <a:ea typeface="Calibri"/>
                <a:cs typeface="Calibri"/>
              </a:rPr>
              <a:t>Harri</a:t>
            </a:r>
            <a:r>
              <a:rPr lang="en-AU">
                <a:ea typeface="Calibri"/>
                <a:cs typeface="Calibri"/>
              </a:rPr>
              <a:t>.</a:t>
            </a:r>
          </a:p>
        </p:txBody>
      </p:sp>
      <p:grpSp>
        <p:nvGrpSpPr>
          <p:cNvPr id="6" name="Group 5">
            <a:extLst>
              <a:ext uri="{FF2B5EF4-FFF2-40B4-BE49-F238E27FC236}">
                <a16:creationId xmlns:a16="http://schemas.microsoft.com/office/drawing/2014/main" id="{F2FEF30F-0ED5-6EBB-AEEF-7B8242B43B2E}"/>
              </a:ext>
            </a:extLst>
          </p:cNvPr>
          <p:cNvGrpSpPr/>
          <p:nvPr/>
        </p:nvGrpSpPr>
        <p:grpSpPr>
          <a:xfrm>
            <a:off x="11180189" y="545258"/>
            <a:ext cx="465158" cy="653197"/>
            <a:chOff x="11180189" y="545258"/>
            <a:chExt cx="465158" cy="653197"/>
          </a:xfrm>
        </p:grpSpPr>
        <p:pic>
          <p:nvPicPr>
            <p:cNvPr id="7" name="Picture 6" descr="A black and blue rectangle with a corner&#10;&#10;Description automatically generated">
              <a:extLst>
                <a:ext uri="{FF2B5EF4-FFF2-40B4-BE49-F238E27FC236}">
                  <a16:creationId xmlns:a16="http://schemas.microsoft.com/office/drawing/2014/main" id="{51A61C3A-9B94-0F2C-E7DB-0D9AAAE4D4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0190" y="545258"/>
              <a:ext cx="465156" cy="653197"/>
            </a:xfrm>
            <a:prstGeom prst="rect">
              <a:avLst/>
            </a:prstGeom>
          </p:spPr>
        </p:pic>
        <p:sp>
          <p:nvSpPr>
            <p:cNvPr id="10" name="Content Placeholder 6">
              <a:extLst>
                <a:ext uri="{FF2B5EF4-FFF2-40B4-BE49-F238E27FC236}">
                  <a16:creationId xmlns:a16="http://schemas.microsoft.com/office/drawing/2014/main" id="{3A09D47A-8BA2-BCE1-ED8C-226DDFEC06F3}"/>
                </a:ext>
              </a:extLst>
            </p:cNvPr>
            <p:cNvSpPr txBox="1">
              <a:spLocks/>
            </p:cNvSpPr>
            <p:nvPr/>
          </p:nvSpPr>
          <p:spPr>
            <a:xfrm>
              <a:off x="11180189" y="672029"/>
              <a:ext cx="465158" cy="49169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AU" sz="1100" b="1">
                  <a:solidFill>
                    <a:srgbClr val="077981"/>
                  </a:solidFill>
                  <a:ea typeface="Calibri"/>
                  <a:cs typeface="Calibri"/>
                </a:rPr>
                <a:t>PAGES</a:t>
              </a:r>
            </a:p>
            <a:p>
              <a:pPr marL="0" indent="0" algn="ctr">
                <a:lnSpc>
                  <a:spcPct val="100000"/>
                </a:lnSpc>
                <a:spcBef>
                  <a:spcPts val="0"/>
                </a:spcBef>
                <a:buNone/>
              </a:pPr>
              <a:r>
                <a:rPr lang="en-AU" sz="1100" b="1">
                  <a:solidFill>
                    <a:srgbClr val="077981"/>
                  </a:solidFill>
                  <a:ea typeface="Calibri"/>
                  <a:cs typeface="Calibri"/>
                </a:rPr>
                <a:t>62 to 63</a:t>
              </a:r>
            </a:p>
          </p:txBody>
        </p:sp>
      </p:grpSp>
    </p:spTree>
    <p:extLst>
      <p:ext uri="{BB962C8B-B14F-4D97-AF65-F5344CB8AC3E}">
        <p14:creationId xmlns:p14="http://schemas.microsoft.com/office/powerpoint/2010/main" val="27934794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6904483"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Individual reflection</a:t>
            </a:r>
          </a:p>
          <a:p>
            <a:pPr marL="0" indent="0">
              <a:lnSpc>
                <a:spcPct val="100000"/>
              </a:lnSpc>
              <a:spcBef>
                <a:spcPts val="0"/>
              </a:spcBef>
              <a:spcAft>
                <a:spcPts val="1000"/>
              </a:spcAft>
              <a:buNone/>
            </a:pPr>
            <a:r>
              <a:rPr lang="en-AU" b="1">
                <a:ea typeface="Calibri"/>
                <a:cs typeface="Calibri"/>
              </a:rPr>
              <a:t>Individually, record your thinking on page 62 of your companion.</a:t>
            </a:r>
            <a:endParaRPr lang="en-AU" b="1"/>
          </a:p>
          <a:p>
            <a:pPr marL="0" indent="0">
              <a:spcBef>
                <a:spcPts val="0"/>
              </a:spcBef>
              <a:spcAft>
                <a:spcPts val="500"/>
              </a:spcAft>
              <a:buNone/>
            </a:pPr>
            <a:r>
              <a:rPr lang="en-AU" sz="2800">
                <a:ea typeface="Calibri"/>
                <a:cs typeface="Calibri"/>
              </a:rPr>
              <a:t>What are you feeling proud of this term:</a:t>
            </a:r>
          </a:p>
          <a:p>
            <a:pPr>
              <a:spcBef>
                <a:spcPts val="0"/>
              </a:spcBef>
              <a:spcAft>
                <a:spcPts val="500"/>
              </a:spcAft>
            </a:pPr>
            <a:r>
              <a:rPr lang="en-AU" sz="2800">
                <a:ea typeface="Calibri"/>
                <a:cs typeface="Calibri"/>
              </a:rPr>
              <a:t>in relation to strengthening your pedagogy?</a:t>
            </a:r>
          </a:p>
          <a:p>
            <a:pPr>
              <a:spcBef>
                <a:spcPts val="0"/>
              </a:spcBef>
              <a:spcAft>
                <a:spcPts val="1000"/>
              </a:spcAft>
            </a:pPr>
            <a:r>
              <a:rPr lang="en-AU" sz="2800">
                <a:ea typeface="Calibri"/>
                <a:cs typeface="Calibri"/>
              </a:rPr>
              <a:t>in relation to creating a strong learning culture?</a:t>
            </a:r>
          </a:p>
          <a:p>
            <a:pPr marL="0" indent="0">
              <a:spcBef>
                <a:spcPts val="0"/>
              </a:spcBef>
              <a:spcAft>
                <a:spcPts val="1000"/>
              </a:spcAft>
              <a:buNone/>
            </a:pPr>
            <a:r>
              <a:rPr lang="en-AU" sz="2800">
                <a:ea typeface="Calibri"/>
                <a:cs typeface="Calibri"/>
              </a:rPr>
              <a:t>What else do you want to reflect on and work towards?</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126</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7" cy="3239998"/>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question mark and light bulb&#10;&#10;Description automatically generated">
            <a:extLst>
              <a:ext uri="{FF2B5EF4-FFF2-40B4-BE49-F238E27FC236}">
                <a16:creationId xmlns:a16="http://schemas.microsoft.com/office/drawing/2014/main" id="{931C48F9-DADA-C47C-59CB-C0061003DD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98EE1A73-BEC3-6A08-2E50-CEAD3C8ACA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E8D60983-2474-774E-F748-580A82DB3EEE}"/>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62 to 63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70521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a:solidFill>
                  <a:schemeClr val="accent1"/>
                </a:solidFill>
              </a:rPr>
              <a:t>9.1 </a:t>
            </a:r>
            <a:r>
              <a:rPr lang="en-US" sz="3600" b="1">
                <a:solidFill>
                  <a:srgbClr val="A1DDD9"/>
                </a:solidFill>
              </a:rPr>
              <a:t>|</a:t>
            </a:r>
            <a:r>
              <a:rPr lang="en-US" sz="3600">
                <a:solidFill>
                  <a:schemeClr val="accent1"/>
                </a:solidFill>
              </a:rPr>
              <a:t> </a:t>
            </a:r>
            <a:r>
              <a:rPr lang="en-US" sz="3600" b="1">
                <a:solidFill>
                  <a:srgbClr val="077981"/>
                </a:solidFill>
                <a:latin typeface="+mn-lt"/>
              </a:rPr>
              <a:t>Reflecting on our practice</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260000"/>
            <a:ext cx="7420129" cy="4256709"/>
          </a:xfrm>
        </p:spPr>
        <p:txBody>
          <a:bodyPr lIns="0" tIns="0" rIns="0" bIns="0">
            <a:noAutofit/>
          </a:bodyPr>
          <a:lstStyle/>
          <a:p>
            <a:pPr marL="0" indent="0">
              <a:lnSpc>
                <a:spcPct val="100000"/>
              </a:lnSpc>
              <a:spcBef>
                <a:spcPts val="0"/>
              </a:spcBef>
              <a:spcAft>
                <a:spcPts val="1000"/>
              </a:spcAft>
              <a:buNone/>
            </a:pPr>
            <a:r>
              <a:rPr lang="en-AU" sz="3200" b="1">
                <a:solidFill>
                  <a:srgbClr val="00295B"/>
                </a:solidFill>
              </a:rPr>
              <a:t>Collaborative reflection</a:t>
            </a:r>
          </a:p>
          <a:p>
            <a:pPr marL="0" indent="0">
              <a:lnSpc>
                <a:spcPct val="100000"/>
              </a:lnSpc>
              <a:spcBef>
                <a:spcPts val="0"/>
              </a:spcBef>
              <a:spcAft>
                <a:spcPts val="1000"/>
              </a:spcAft>
              <a:buNone/>
            </a:pPr>
            <a:r>
              <a:rPr lang="en-AU" b="1">
                <a:ea typeface="Calibri"/>
                <a:cs typeface="Calibri"/>
              </a:rPr>
              <a:t>In small groups, record your thinking on page 63 </a:t>
            </a:r>
            <a:br>
              <a:rPr lang="en-AU" b="1">
                <a:ea typeface="Calibri"/>
                <a:cs typeface="Calibri"/>
              </a:rPr>
            </a:br>
            <a:r>
              <a:rPr lang="en-AU" b="1">
                <a:ea typeface="Calibri"/>
                <a:cs typeface="Calibri"/>
              </a:rPr>
              <a:t>of your companion.</a:t>
            </a:r>
            <a:endParaRPr lang="en-AU" b="1"/>
          </a:p>
          <a:p>
            <a:pPr marL="0" indent="0">
              <a:spcBef>
                <a:spcPts val="0"/>
              </a:spcBef>
              <a:spcAft>
                <a:spcPts val="1000"/>
              </a:spcAft>
              <a:buNone/>
            </a:pPr>
            <a:r>
              <a:rPr lang="en-AU" sz="2800">
                <a:ea typeface="Calibri"/>
                <a:cs typeface="Calibri"/>
              </a:rPr>
              <a:t>Discuss your collective progress using the prompts on the page.</a:t>
            </a:r>
          </a:p>
          <a:p>
            <a:pPr marL="0" indent="0">
              <a:spcBef>
                <a:spcPts val="0"/>
              </a:spcBef>
              <a:spcAft>
                <a:spcPts val="1000"/>
              </a:spcAft>
              <a:buNone/>
            </a:pPr>
            <a:r>
              <a:rPr lang="en-AU" sz="2800">
                <a:ea typeface="Calibri"/>
                <a:cs typeface="Calibri"/>
              </a:rPr>
              <a:t>Before you plan your next steps, ensure you take the time to celebrate what you have achieved as </a:t>
            </a:r>
            <a:br>
              <a:rPr lang="en-AU" sz="2800">
                <a:ea typeface="Calibri"/>
                <a:cs typeface="Calibri"/>
              </a:rPr>
            </a:br>
            <a:r>
              <a:rPr lang="en-AU" sz="2800">
                <a:ea typeface="Calibri"/>
                <a:cs typeface="Calibri"/>
              </a:rPr>
              <a:t>a team!</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127</a:t>
            </a:fld>
            <a:endParaRPr lang="en-US"/>
          </a:p>
        </p:txBody>
      </p:sp>
      <p:pic>
        <p:nvPicPr>
          <p:cNvPr id="4" name="Picture 3">
            <a:extLst>
              <a:ext uri="{FF2B5EF4-FFF2-40B4-BE49-F238E27FC236}">
                <a16:creationId xmlns:a16="http://schemas.microsoft.com/office/drawing/2014/main" id="{56CFEC31-91B1-0C6E-E307-2C92C79CC8C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60000" y="1260001"/>
            <a:ext cx="2287057" cy="3239997"/>
          </a:xfrm>
          <a:prstGeom prst="rect">
            <a:avLst/>
          </a:prstGeom>
          <a:ln>
            <a:solidFill>
              <a:schemeClr val="bg2"/>
            </a:solidFill>
          </a:ln>
          <a:effectLst>
            <a:outerShdw blurRad="50800" dist="38100" dir="2700000" algn="tl" rotWithShape="0">
              <a:prstClr val="black">
                <a:alpha val="40000"/>
              </a:prstClr>
            </a:outerShdw>
          </a:effectLst>
        </p:spPr>
      </p:pic>
      <p:pic>
        <p:nvPicPr>
          <p:cNvPr id="3" name="Picture 2" descr="A question mark and light bulb&#10;&#10;Description automatically generated">
            <a:extLst>
              <a:ext uri="{FF2B5EF4-FFF2-40B4-BE49-F238E27FC236}">
                <a16:creationId xmlns:a16="http://schemas.microsoft.com/office/drawing/2014/main" id="{CA7CCA1A-5FFA-A61F-6E0A-F05174DF3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3749" y="540000"/>
            <a:ext cx="581597" cy="595783"/>
          </a:xfrm>
          <a:prstGeom prst="rect">
            <a:avLst/>
          </a:prstGeom>
        </p:spPr>
      </p:pic>
      <p:pic>
        <p:nvPicPr>
          <p:cNvPr id="5" name="Picture 4" descr="A group of people with speech bubbles&#10;&#10;Description automatically generated">
            <a:extLst>
              <a:ext uri="{FF2B5EF4-FFF2-40B4-BE49-F238E27FC236}">
                <a16:creationId xmlns:a16="http://schemas.microsoft.com/office/drawing/2014/main" id="{94BEBE97-3B67-4FE4-A42C-D47AEA126A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66929" y="1260000"/>
            <a:ext cx="578418" cy="837709"/>
          </a:xfrm>
          <a:prstGeom prst="rect">
            <a:avLst/>
          </a:prstGeom>
        </p:spPr>
      </p:pic>
      <p:sp>
        <p:nvSpPr>
          <p:cNvPr id="6" name="TextBox 5">
            <a:extLst>
              <a:ext uri="{FF2B5EF4-FFF2-40B4-BE49-F238E27FC236}">
                <a16:creationId xmlns:a16="http://schemas.microsoft.com/office/drawing/2014/main" id="{0C9881B3-0F07-55C9-6208-74A3FA15057B}"/>
              </a:ext>
            </a:extLst>
          </p:cNvPr>
          <p:cNvSpPr txBox="1"/>
          <p:nvPr/>
        </p:nvSpPr>
        <p:spPr>
          <a:xfrm>
            <a:off x="7406640" y="6376996"/>
            <a:ext cx="4058458" cy="26161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srgbClr val="077981"/>
                </a:solidFill>
                <a:effectLst/>
                <a:uLnTx/>
                <a:uFillTx/>
                <a:latin typeface="Calibri" panose="020F0502020204030204"/>
                <a:ea typeface="+mn-ea"/>
                <a:cs typeface="+mn-cs"/>
              </a:rPr>
              <a:t>REFER TO PAGES 62 to 63</a:t>
            </a:r>
            <a:endParaRPr kumimoji="0" lang="en-AU" sz="1100" b="0" i="0" u="none" strike="noStrike" kern="1200" cap="none" spc="0" normalizeH="0" baseline="0" noProof="0">
              <a:ln>
                <a:noFill/>
              </a:ln>
              <a:solidFill>
                <a:schemeClr val="bg1">
                  <a:lumMod val="50000"/>
                </a:scheme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3099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118A-355D-2F54-90B1-BCBE3330ABB1}"/>
              </a:ext>
            </a:extLst>
          </p:cNvPr>
          <p:cNvSpPr>
            <a:spLocks noGrp="1"/>
          </p:cNvSpPr>
          <p:nvPr>
            <p:ph type="title"/>
          </p:nvPr>
        </p:nvSpPr>
        <p:spPr>
          <a:xfrm>
            <a:off x="720000" y="540000"/>
            <a:ext cx="10801141" cy="576319"/>
          </a:xfrm>
        </p:spPr>
        <p:txBody>
          <a:bodyPr lIns="0" tIns="0" rIns="0" bIns="0" anchor="t" anchorCtr="0">
            <a:noAutofit/>
          </a:bodyPr>
          <a:lstStyle/>
          <a:p>
            <a:r>
              <a:rPr lang="en-US" sz="3600" b="1">
                <a:solidFill>
                  <a:srgbClr val="077981"/>
                </a:solidFill>
                <a:latin typeface="+mn-lt"/>
              </a:rPr>
              <a:t>References</a:t>
            </a:r>
            <a:endParaRPr lang="en-AU" sz="3600">
              <a:solidFill>
                <a:schemeClr val="accent1"/>
              </a:solidFill>
            </a:endParaRPr>
          </a:p>
        </p:txBody>
      </p:sp>
      <p:sp>
        <p:nvSpPr>
          <p:cNvPr id="7" name="Content Placeholder 6">
            <a:extLst>
              <a:ext uri="{FF2B5EF4-FFF2-40B4-BE49-F238E27FC236}">
                <a16:creationId xmlns:a16="http://schemas.microsoft.com/office/drawing/2014/main" id="{0FB7C122-3FFF-3FC6-4EEE-5C8B0F5CE4C8}"/>
              </a:ext>
            </a:extLst>
          </p:cNvPr>
          <p:cNvSpPr>
            <a:spLocks noGrp="1"/>
          </p:cNvSpPr>
          <p:nvPr>
            <p:ph idx="4294967295"/>
          </p:nvPr>
        </p:nvSpPr>
        <p:spPr>
          <a:xfrm>
            <a:off x="719999" y="1116320"/>
            <a:ext cx="10925347" cy="4794362"/>
          </a:xfrm>
        </p:spPr>
        <p:txBody>
          <a:bodyPr lIns="0" tIns="0" rIns="0" bIns="0" numCol="2" spcCol="180000">
            <a:noAutofit/>
          </a:bodyPr>
          <a:lstStyle/>
          <a:p>
            <a:pPr marL="0" indent="0">
              <a:spcBef>
                <a:spcPts val="0"/>
              </a:spcBef>
              <a:spcAft>
                <a:spcPts val="300"/>
              </a:spcAft>
              <a:buNone/>
            </a:pPr>
            <a:r>
              <a:rPr lang="en-AU" sz="1000" dirty="0">
                <a:effectLst/>
              </a:rPr>
              <a:t>Australian Government Department of Education (AGDE) (2022) </a:t>
            </a:r>
            <a:r>
              <a:rPr lang="en-AU" sz="1000" i="1" dirty="0">
                <a:effectLst/>
              </a:rPr>
              <a:t>Belonging, Being and Becoming: The Early Years Learning Framework for Australia</a:t>
            </a:r>
            <a:r>
              <a:rPr lang="en-AU" sz="1000" dirty="0">
                <a:effectLst/>
              </a:rPr>
              <a:t> (V2.0), Australian Government Department of Education for the Ministerial Council, &lt;</a:t>
            </a:r>
            <a:r>
              <a:rPr lang="en-AU" sz="1000" dirty="0">
                <a:solidFill>
                  <a:schemeClr val="bg1">
                    <a:lumMod val="50000"/>
                  </a:schemeClr>
                </a:solidFill>
                <a:effectLst/>
                <a:hlinkClick r:id="rId3">
                  <a:extLst>
                    <a:ext uri="{A12FA001-AC4F-418D-AE19-62706E023703}">
                      <ahyp:hlinkClr xmlns:ahyp="http://schemas.microsoft.com/office/drawing/2018/hyperlinkcolor" val="tx"/>
                    </a:ext>
                  </a:extLst>
                </a:hlinkClick>
              </a:rPr>
              <a:t>http://curriculumlearningsa.shor.tn/EYLF2</a:t>
            </a:r>
            <a:r>
              <a:rPr lang="en-AU" sz="1000" dirty="0">
                <a:effectLst/>
              </a:rPr>
              <a:t>&gt;</a:t>
            </a:r>
          </a:p>
          <a:p>
            <a:pPr marL="0" indent="0">
              <a:spcBef>
                <a:spcPts val="0"/>
              </a:spcBef>
              <a:spcAft>
                <a:spcPts val="500"/>
              </a:spcAft>
              <a:buNone/>
            </a:pPr>
            <a:r>
              <a:rPr lang="en-AU" sz="1000" dirty="0">
                <a:effectLst/>
              </a:rPr>
              <a:t>Claxton G (2006) ‘What kind of learning does self-assessment drive? Developing a ‘nose’ for quality: Comments on </a:t>
            </a:r>
            <a:r>
              <a:rPr lang="en-AU" sz="1000" dirty="0" err="1">
                <a:effectLst/>
              </a:rPr>
              <a:t>Klenowski</a:t>
            </a:r>
            <a:r>
              <a:rPr lang="en-AU" sz="1000" dirty="0">
                <a:effectLst/>
              </a:rPr>
              <a:t> (1995)’, </a:t>
            </a:r>
            <a:r>
              <a:rPr lang="en-AU" sz="1000" i="1" dirty="0">
                <a:effectLst/>
              </a:rPr>
              <a:t>Assessment in Education: Principles, Policy &amp; Practice</a:t>
            </a:r>
            <a:r>
              <a:rPr lang="en-AU" sz="1000" dirty="0">
                <a:effectLst/>
              </a:rPr>
              <a:t>, 2 (3), 339–343, &lt;</a:t>
            </a:r>
            <a:r>
              <a:rPr lang="en-AU" sz="1000" dirty="0">
                <a:solidFill>
                  <a:schemeClr val="bg1">
                    <a:lumMod val="50000"/>
                  </a:schemeClr>
                </a:solidFill>
                <a:effectLst/>
                <a:hlinkClick r:id="rId4">
                  <a:extLst>
                    <a:ext uri="{A12FA001-AC4F-418D-AE19-62706E023703}">
                      <ahyp:hlinkClr xmlns:ahyp="http://schemas.microsoft.com/office/drawing/2018/hyperlinkcolor" val="tx"/>
                    </a:ext>
                  </a:extLst>
                </a:hlinkClick>
              </a:rPr>
              <a:t>https://doi.org/10.1080/0969595950020307</a:t>
            </a:r>
            <a:r>
              <a:rPr lang="en-AU" sz="1000" dirty="0">
                <a:effectLst/>
              </a:rPr>
              <a:t>&gt;</a:t>
            </a:r>
          </a:p>
          <a:p>
            <a:pPr marL="0" indent="0">
              <a:spcBef>
                <a:spcPts val="0"/>
              </a:spcBef>
              <a:spcAft>
                <a:spcPts val="500"/>
              </a:spcAft>
              <a:buNone/>
            </a:pPr>
            <a:r>
              <a:rPr lang="en-AU" sz="1000" dirty="0">
                <a:effectLst/>
              </a:rPr>
              <a:t>Department for Education (2023) Our strategy for public education in South Australia, Government </a:t>
            </a:r>
            <a:br>
              <a:rPr lang="en-AU" sz="1000" dirty="0">
                <a:effectLst/>
              </a:rPr>
            </a:br>
            <a:r>
              <a:rPr lang="en-AU" sz="1000" dirty="0">
                <a:effectLst/>
              </a:rPr>
              <a:t>of South Australia, &lt;</a:t>
            </a:r>
            <a:r>
              <a:rPr lang="en-AU" sz="1000" dirty="0">
                <a:solidFill>
                  <a:schemeClr val="bg1">
                    <a:lumMod val="50000"/>
                  </a:schemeClr>
                </a:solidFill>
                <a:effectLst/>
                <a:hlinkClick r:id="rId5">
                  <a:extLst>
                    <a:ext uri="{A12FA001-AC4F-418D-AE19-62706E023703}">
                      <ahyp:hlinkClr xmlns:ahyp="http://schemas.microsoft.com/office/drawing/2018/hyperlinkcolor" val="tx"/>
                    </a:ext>
                  </a:extLst>
                </a:hlinkClick>
              </a:rPr>
              <a:t>http://curriculumlearningsa.shor.tn/StrategySAPubEdW</a:t>
            </a:r>
            <a:r>
              <a:rPr lang="en-AU" sz="1000" dirty="0">
                <a:effectLst/>
              </a:rPr>
              <a:t>&gt;</a:t>
            </a:r>
          </a:p>
          <a:p>
            <a:pPr marL="0" indent="0">
              <a:spcBef>
                <a:spcPts val="0"/>
              </a:spcBef>
              <a:spcAft>
                <a:spcPts val="500"/>
              </a:spcAft>
              <a:buNone/>
            </a:pPr>
            <a:r>
              <a:rPr lang="en-AU" sz="1000" dirty="0">
                <a:effectLst/>
              </a:rPr>
              <a:t>Department for Education (2024) </a:t>
            </a:r>
            <a:r>
              <a:rPr lang="en-AU" sz="1000" i="1" dirty="0">
                <a:effectLst/>
              </a:rPr>
              <a:t>Choice 1</a:t>
            </a:r>
            <a:r>
              <a:rPr lang="en-AU" sz="1000" dirty="0">
                <a:effectLst/>
              </a:rPr>
              <a:t>, Government of South Australia, &lt;</a:t>
            </a:r>
            <a:r>
              <a:rPr lang="en-AU" sz="1000" dirty="0">
                <a:solidFill>
                  <a:schemeClr val="bg1">
                    <a:lumMod val="50000"/>
                  </a:schemeClr>
                </a:solidFill>
                <a:effectLst/>
                <a:hlinkClick r:id="rId6">
                  <a:extLst>
                    <a:ext uri="{A12FA001-AC4F-418D-AE19-62706E023703}">
                      <ahyp:hlinkClr xmlns:ahyp="http://schemas.microsoft.com/office/drawing/2018/hyperlinkcolor" val="tx"/>
                    </a:ext>
                  </a:extLst>
                </a:hlinkClick>
              </a:rPr>
              <a:t>https://vimeo.com/1026350025/3a1ba33479?ts=0&amp;share=copy</a:t>
            </a:r>
            <a:r>
              <a:rPr lang="en-AU" sz="1000" dirty="0">
                <a:effectLst/>
              </a:rPr>
              <a:t>&gt;</a:t>
            </a:r>
          </a:p>
          <a:p>
            <a:pPr marL="0" indent="0">
              <a:spcBef>
                <a:spcPts val="0"/>
              </a:spcBef>
              <a:spcAft>
                <a:spcPts val="500"/>
              </a:spcAft>
              <a:buNone/>
            </a:pPr>
            <a:r>
              <a:rPr lang="en-AU" sz="1000" dirty="0">
                <a:effectLst/>
              </a:rPr>
              <a:t>Department for Education (2024a) </a:t>
            </a:r>
            <a:r>
              <a:rPr lang="en-AU" sz="1000" i="1" dirty="0">
                <a:effectLst/>
              </a:rPr>
              <a:t>Choice 2</a:t>
            </a:r>
            <a:r>
              <a:rPr lang="en-AU" sz="1000" dirty="0">
                <a:effectLst/>
              </a:rPr>
              <a:t>, Government of South Australia, &lt;</a:t>
            </a:r>
            <a:r>
              <a:rPr lang="en-AU" sz="1000" dirty="0">
                <a:solidFill>
                  <a:schemeClr val="bg1">
                    <a:lumMod val="50000"/>
                  </a:schemeClr>
                </a:solidFill>
                <a:effectLst/>
                <a:hlinkClick r:id="rId7">
                  <a:extLst>
                    <a:ext uri="{A12FA001-AC4F-418D-AE19-62706E023703}">
                      <ahyp:hlinkClr xmlns:ahyp="http://schemas.microsoft.com/office/drawing/2018/hyperlinkcolor" val="tx"/>
                    </a:ext>
                  </a:extLst>
                </a:hlinkClick>
              </a:rPr>
              <a:t>https://vimeo.com/1026350203/9995939824?ts=0&amp;share=copy</a:t>
            </a:r>
            <a:r>
              <a:rPr lang="en-AU" sz="1000" dirty="0">
                <a:effectLst/>
              </a:rPr>
              <a:t>&gt;</a:t>
            </a:r>
          </a:p>
          <a:p>
            <a:pPr marL="0" indent="0">
              <a:spcBef>
                <a:spcPts val="0"/>
              </a:spcBef>
              <a:spcAft>
                <a:spcPts val="500"/>
              </a:spcAft>
              <a:buNone/>
            </a:pPr>
            <a:r>
              <a:rPr lang="en-AU" sz="1000" dirty="0">
                <a:effectLst/>
              </a:rPr>
              <a:t>Department for Education (2024b) </a:t>
            </a:r>
            <a:r>
              <a:rPr lang="en-AU" sz="1000" i="1" dirty="0">
                <a:effectLst/>
              </a:rPr>
              <a:t>Choice 3</a:t>
            </a:r>
            <a:r>
              <a:rPr lang="en-AU" sz="1000" dirty="0">
                <a:effectLst/>
              </a:rPr>
              <a:t>, Government of South Australia, &lt;</a:t>
            </a:r>
            <a:r>
              <a:rPr lang="en-AU" sz="1000" dirty="0">
                <a:solidFill>
                  <a:schemeClr val="bg1">
                    <a:lumMod val="50000"/>
                  </a:schemeClr>
                </a:solidFill>
                <a:effectLst/>
                <a:hlinkClick r:id="rId8">
                  <a:extLst>
                    <a:ext uri="{A12FA001-AC4F-418D-AE19-62706E023703}">
                      <ahyp:hlinkClr xmlns:ahyp="http://schemas.microsoft.com/office/drawing/2018/hyperlinkcolor" val="tx"/>
                    </a:ext>
                  </a:extLst>
                </a:hlinkClick>
              </a:rPr>
              <a:t>https://vimeo.com/1026352524/657f1627f2?ts=0&amp;share=copy</a:t>
            </a:r>
            <a:r>
              <a:rPr lang="en-AU" sz="1000" dirty="0">
                <a:effectLst/>
              </a:rPr>
              <a:t>&gt;</a:t>
            </a:r>
          </a:p>
          <a:p>
            <a:pPr marL="0" indent="0">
              <a:spcBef>
                <a:spcPts val="0"/>
              </a:spcBef>
              <a:spcAft>
                <a:spcPts val="500"/>
              </a:spcAft>
              <a:buNone/>
            </a:pPr>
            <a:r>
              <a:rPr lang="en-AU" sz="1000" dirty="0">
                <a:effectLst/>
              </a:rPr>
              <a:t>Department for Education (2024c) </a:t>
            </a:r>
            <a:r>
              <a:rPr lang="en-AU" sz="1000" i="1" dirty="0">
                <a:effectLst/>
              </a:rPr>
              <a:t>Educators as learners</a:t>
            </a:r>
            <a:r>
              <a:rPr lang="en-AU" sz="1000" dirty="0">
                <a:effectLst/>
              </a:rPr>
              <a:t>, Government of South Australia, &lt;</a:t>
            </a:r>
            <a:r>
              <a:rPr lang="en-AU" sz="1000" dirty="0">
                <a:solidFill>
                  <a:schemeClr val="bg1">
                    <a:lumMod val="50000"/>
                  </a:schemeClr>
                </a:solidFill>
                <a:effectLst/>
                <a:hlinkClick r:id="rId9">
                  <a:extLst>
                    <a:ext uri="{A12FA001-AC4F-418D-AE19-62706E023703}">
                      <ahyp:hlinkClr xmlns:ahyp="http://schemas.microsoft.com/office/drawing/2018/hyperlinkcolor" val="tx"/>
                    </a:ext>
                  </a:extLst>
                </a:hlinkClick>
              </a:rPr>
              <a:t>https://vimeo.com/1036242177/125b7e85a1?share=copy</a:t>
            </a:r>
            <a:r>
              <a:rPr lang="en-AU" sz="1000" dirty="0">
                <a:effectLst/>
              </a:rPr>
              <a:t>&gt;</a:t>
            </a:r>
          </a:p>
          <a:p>
            <a:pPr marL="0" indent="0">
              <a:spcBef>
                <a:spcPts val="0"/>
              </a:spcBef>
              <a:spcAft>
                <a:spcPts val="500"/>
              </a:spcAft>
              <a:buNone/>
            </a:pPr>
            <a:r>
              <a:rPr lang="en-AU" sz="1000" dirty="0">
                <a:effectLst/>
              </a:rPr>
              <a:t>Department for Education (2024d) </a:t>
            </a:r>
            <a:r>
              <a:rPr lang="en-AU" sz="1000" i="1" dirty="0">
                <a:effectLst/>
              </a:rPr>
              <a:t>Learning and teaching together: Empowering South Australian learners</a:t>
            </a:r>
            <a:r>
              <a:rPr lang="en-AU" sz="1000" dirty="0">
                <a:effectLst/>
              </a:rPr>
              <a:t>, SA Curriculum for public education, &lt;</a:t>
            </a:r>
            <a:r>
              <a:rPr lang="en-AU" sz="1000" dirty="0">
                <a:solidFill>
                  <a:schemeClr val="bg1">
                    <a:lumMod val="50000"/>
                  </a:schemeClr>
                </a:solidFill>
                <a:effectLst/>
                <a:hlinkClick r:id="rId10">
                  <a:extLst>
                    <a:ext uri="{A12FA001-AC4F-418D-AE19-62706E023703}">
                      <ahyp:hlinkClr xmlns:ahyp="http://schemas.microsoft.com/office/drawing/2018/hyperlinkcolor" val="tx"/>
                    </a:ext>
                  </a:extLst>
                </a:hlinkClick>
              </a:rPr>
              <a:t>http://</a:t>
            </a:r>
            <a:r>
              <a:rPr lang="en-AU" sz="1000" dirty="0" err="1">
                <a:solidFill>
                  <a:schemeClr val="bg1">
                    <a:lumMod val="50000"/>
                  </a:schemeClr>
                </a:solidFill>
                <a:effectLst/>
                <a:hlinkClick r:id="rId10">
                  <a:extLst>
                    <a:ext uri="{A12FA001-AC4F-418D-AE19-62706E023703}">
                      <ahyp:hlinkClr xmlns:ahyp="http://schemas.microsoft.com/office/drawing/2018/hyperlinkcolor" val="tx"/>
                    </a:ext>
                  </a:extLst>
                </a:hlinkClick>
              </a:rPr>
              <a:t>curriculumlearningsa.shor.tn</a:t>
            </a:r>
            <a:r>
              <a:rPr lang="en-AU" sz="1000" dirty="0">
                <a:solidFill>
                  <a:schemeClr val="bg1">
                    <a:lumMod val="50000"/>
                  </a:schemeClr>
                </a:solidFill>
                <a:effectLst/>
                <a:hlinkClick r:id="rId10">
                  <a:extLst>
                    <a:ext uri="{A12FA001-AC4F-418D-AE19-62706E023703}">
                      <ahyp:hlinkClr xmlns:ahyp="http://schemas.microsoft.com/office/drawing/2018/hyperlinkcolor" val="tx"/>
                    </a:ext>
                  </a:extLst>
                </a:hlinkClick>
              </a:rPr>
              <a:t>/</a:t>
            </a:r>
            <a:r>
              <a:rPr lang="en-AU" sz="1000" dirty="0" err="1">
                <a:solidFill>
                  <a:schemeClr val="bg1">
                    <a:lumMod val="50000"/>
                  </a:schemeClr>
                </a:solidFill>
                <a:effectLst/>
                <a:hlinkClick r:id="rId10">
                  <a:extLst>
                    <a:ext uri="{A12FA001-AC4F-418D-AE19-62706E023703}">
                      <ahyp:hlinkClr xmlns:ahyp="http://schemas.microsoft.com/office/drawing/2018/hyperlinkcolor" val="tx"/>
                    </a:ext>
                  </a:extLst>
                </a:hlinkClick>
              </a:rPr>
              <a:t>SACurric</a:t>
            </a:r>
            <a:r>
              <a:rPr lang="en-AU" sz="1000" dirty="0">
                <a:effectLst/>
              </a:rPr>
              <a:t>&gt;</a:t>
            </a:r>
          </a:p>
          <a:p>
            <a:pPr marL="0" indent="0">
              <a:spcBef>
                <a:spcPts val="0"/>
              </a:spcBef>
              <a:spcAft>
                <a:spcPts val="500"/>
              </a:spcAft>
              <a:buNone/>
            </a:pPr>
            <a:r>
              <a:rPr lang="en-AU" sz="1000" dirty="0">
                <a:effectLst/>
              </a:rPr>
              <a:t>Department for Education (2024e) </a:t>
            </a:r>
            <a:r>
              <a:rPr lang="en-AU" sz="1000" i="1" dirty="0">
                <a:effectLst/>
              </a:rPr>
              <a:t>Thinking about thinking with the </a:t>
            </a:r>
            <a:r>
              <a:rPr lang="en-AU" sz="1000" i="1" dirty="0" err="1">
                <a:effectLst/>
              </a:rPr>
              <a:t>stroop</a:t>
            </a:r>
            <a:r>
              <a:rPr lang="en-AU" sz="1000" i="1" dirty="0">
                <a:effectLst/>
              </a:rPr>
              <a:t> test</a:t>
            </a:r>
            <a:r>
              <a:rPr lang="en-AU" sz="1000" dirty="0">
                <a:effectLst/>
              </a:rPr>
              <a:t>, Government of South Australia, &lt;</a:t>
            </a:r>
            <a:r>
              <a:rPr lang="en-AU" sz="1000" dirty="0">
                <a:solidFill>
                  <a:schemeClr val="bg1">
                    <a:lumMod val="50000"/>
                  </a:schemeClr>
                </a:solidFill>
                <a:effectLst/>
                <a:hlinkClick r:id="rId11">
                  <a:extLst>
                    <a:ext uri="{A12FA001-AC4F-418D-AE19-62706E023703}">
                      <ahyp:hlinkClr xmlns:ahyp="http://schemas.microsoft.com/office/drawing/2018/hyperlinkcolor" val="tx"/>
                    </a:ext>
                  </a:extLst>
                </a:hlinkClick>
              </a:rPr>
              <a:t>https://vimeo.com/1026352505/d69c405764?ts=0&amp;share=copy</a:t>
            </a:r>
            <a:r>
              <a:rPr lang="en-AU" sz="1000" dirty="0">
                <a:effectLst/>
              </a:rPr>
              <a:t>&gt;</a:t>
            </a:r>
          </a:p>
          <a:p>
            <a:pPr marL="0" indent="0">
              <a:spcBef>
                <a:spcPts val="0"/>
              </a:spcBef>
              <a:spcAft>
                <a:spcPts val="500"/>
              </a:spcAft>
              <a:buNone/>
            </a:pPr>
            <a:r>
              <a:rPr lang="en-AU" sz="1000" dirty="0">
                <a:effectLst/>
              </a:rPr>
              <a:t>Education Endowment Foundation (2021) </a:t>
            </a:r>
            <a:r>
              <a:rPr lang="en-AU" sz="1000" i="1" dirty="0">
                <a:effectLst/>
              </a:rPr>
              <a:t>Metacognition and self-regulated learning: Summary of recommendations</a:t>
            </a:r>
            <a:r>
              <a:rPr lang="en-AU" sz="1000" dirty="0">
                <a:effectLst/>
              </a:rPr>
              <a:t>, &lt;</a:t>
            </a:r>
            <a:r>
              <a:rPr lang="en-AU" sz="1000" dirty="0">
                <a:solidFill>
                  <a:schemeClr val="bg1">
                    <a:lumMod val="50000"/>
                  </a:schemeClr>
                </a:solidFill>
                <a:effectLst/>
                <a:hlinkClick r:id="rId12">
                  <a:extLst>
                    <a:ext uri="{A12FA001-AC4F-418D-AE19-62706E023703}">
                      <ahyp:hlinkClr xmlns:ahyp="http://schemas.microsoft.com/office/drawing/2018/hyperlinkcolor" val="tx"/>
                    </a:ext>
                  </a:extLst>
                </a:hlinkClick>
              </a:rPr>
              <a:t>http://curriculumlearningsa.shor.tn/EEFPoster</a:t>
            </a:r>
            <a:r>
              <a:rPr lang="en-AU" sz="1000" dirty="0">
                <a:effectLst/>
              </a:rPr>
              <a:t>&gt;</a:t>
            </a:r>
          </a:p>
          <a:p>
            <a:pPr marL="0" indent="0">
              <a:spcBef>
                <a:spcPts val="0"/>
              </a:spcBef>
              <a:spcAft>
                <a:spcPts val="500"/>
              </a:spcAft>
              <a:buNone/>
            </a:pPr>
            <a:r>
              <a:rPr lang="en-AU" sz="1000" dirty="0">
                <a:effectLst/>
              </a:rPr>
              <a:t>Education Endowment Foundation (2021a) Metacognition and self-regulated learning, Teaching and Learning Toolkit, &lt;</a:t>
            </a:r>
            <a:r>
              <a:rPr lang="en-AU" sz="1000" dirty="0">
                <a:solidFill>
                  <a:schemeClr val="bg1">
                    <a:lumMod val="50000"/>
                  </a:schemeClr>
                </a:solidFill>
                <a:effectLst/>
                <a:hlinkClick r:id="rId13">
                  <a:extLst>
                    <a:ext uri="{A12FA001-AC4F-418D-AE19-62706E023703}">
                      <ahyp:hlinkClr xmlns:ahyp="http://schemas.microsoft.com/office/drawing/2018/hyperlinkcolor" val="tx"/>
                    </a:ext>
                  </a:extLst>
                </a:hlinkClick>
              </a:rPr>
              <a:t>http://curriculumlearningsa.shor.tn/EEFToolkitMetacogSR</a:t>
            </a:r>
            <a:r>
              <a:rPr lang="en-AU" sz="1000" dirty="0">
                <a:effectLst/>
              </a:rPr>
              <a:t>&gt;</a:t>
            </a:r>
          </a:p>
          <a:p>
            <a:pPr marL="0" indent="0">
              <a:spcBef>
                <a:spcPts val="0"/>
              </a:spcBef>
              <a:spcAft>
                <a:spcPts val="500"/>
              </a:spcAft>
              <a:buNone/>
            </a:pPr>
            <a:r>
              <a:rPr lang="en-AU" sz="1000" dirty="0">
                <a:effectLst/>
              </a:rPr>
              <a:t>Education Endowment Foundation (2021b) </a:t>
            </a:r>
            <a:r>
              <a:rPr lang="en-AU" sz="1000" i="1" dirty="0">
                <a:effectLst/>
              </a:rPr>
              <a:t>Teacher feedback to improve pupil learning: Summary of </a:t>
            </a:r>
            <a:br>
              <a:rPr lang="en-AU" sz="1000" i="1" dirty="0">
                <a:effectLst/>
              </a:rPr>
            </a:br>
            <a:r>
              <a:rPr lang="en-AU" sz="1000" i="1" dirty="0">
                <a:effectLst/>
              </a:rPr>
              <a:t>recommendations</a:t>
            </a:r>
            <a:r>
              <a:rPr lang="en-AU" sz="1000" dirty="0">
                <a:effectLst/>
              </a:rPr>
              <a:t>, &lt;</a:t>
            </a:r>
            <a:r>
              <a:rPr lang="en-AU" sz="1000" dirty="0">
                <a:solidFill>
                  <a:schemeClr val="bg1">
                    <a:lumMod val="50000"/>
                  </a:schemeClr>
                </a:solidFill>
                <a:effectLst/>
                <a:hlinkClick r:id="rId14">
                  <a:extLst>
                    <a:ext uri="{A12FA001-AC4F-418D-AE19-62706E023703}">
                      <ahyp:hlinkClr xmlns:ahyp="http://schemas.microsoft.com/office/drawing/2018/hyperlinkcolor" val="tx"/>
                    </a:ext>
                  </a:extLst>
                </a:hlinkClick>
              </a:rPr>
              <a:t>http://curriculumlearningsa.shor.tn/EEFfeedbackposter</a:t>
            </a:r>
            <a:r>
              <a:rPr lang="en-AU" sz="1000" dirty="0">
                <a:effectLst/>
              </a:rPr>
              <a:t>&gt;</a:t>
            </a:r>
          </a:p>
          <a:p>
            <a:pPr marL="0" indent="0">
              <a:spcBef>
                <a:spcPts val="0"/>
              </a:spcBef>
              <a:spcAft>
                <a:spcPts val="500"/>
              </a:spcAft>
              <a:buNone/>
            </a:pPr>
            <a:r>
              <a:rPr lang="en-AU" sz="1000" dirty="0">
                <a:effectLst/>
              </a:rPr>
              <a:t>EL Education (2012) </a:t>
            </a:r>
            <a:r>
              <a:rPr lang="en-AU" sz="1000" i="1" dirty="0">
                <a:effectLst/>
              </a:rPr>
              <a:t>Austin’s butterfly</a:t>
            </a:r>
            <a:r>
              <a:rPr lang="en-AU" sz="1000" dirty="0">
                <a:effectLst/>
              </a:rPr>
              <a:t>, Models of excellence: The </a:t>
            </a:r>
            <a:r>
              <a:rPr lang="en-AU" sz="1000" dirty="0" err="1">
                <a:effectLst/>
              </a:rPr>
              <a:t>center</a:t>
            </a:r>
            <a:r>
              <a:rPr lang="en-AU" sz="1000" dirty="0">
                <a:effectLst/>
              </a:rPr>
              <a:t> for high quality student work, </a:t>
            </a:r>
            <a:br>
              <a:rPr lang="en-AU" sz="1000" dirty="0">
                <a:effectLst/>
              </a:rPr>
            </a:br>
            <a:r>
              <a:rPr lang="en-AU" sz="1000" dirty="0">
                <a:effectLst/>
              </a:rPr>
              <a:t>&lt;</a:t>
            </a:r>
            <a:r>
              <a:rPr lang="en-AU" sz="1000" dirty="0">
                <a:solidFill>
                  <a:schemeClr val="bg1">
                    <a:lumMod val="50000"/>
                  </a:schemeClr>
                </a:solidFill>
                <a:effectLst/>
                <a:hlinkClick r:id="rId15">
                  <a:extLst>
                    <a:ext uri="{A12FA001-AC4F-418D-AE19-62706E023703}">
                      <ahyp:hlinkClr xmlns:ahyp="http://schemas.microsoft.com/office/drawing/2018/hyperlinkcolor" val="tx"/>
                    </a:ext>
                  </a:extLst>
                </a:hlinkClick>
              </a:rPr>
              <a:t>http://curriculumlearningsa.shor.tn/RBAustinsButterfly</a:t>
            </a:r>
            <a:r>
              <a:rPr lang="en-AU" sz="1000" dirty="0">
                <a:effectLst/>
              </a:rPr>
              <a:t>&gt;</a:t>
            </a:r>
          </a:p>
          <a:p>
            <a:pPr marL="0" indent="0">
              <a:spcBef>
                <a:spcPts val="0"/>
              </a:spcBef>
              <a:spcAft>
                <a:spcPts val="500"/>
              </a:spcAft>
              <a:buNone/>
            </a:pPr>
            <a:endParaRPr lang="en-AU" sz="1000" dirty="0">
              <a:effectLst/>
            </a:endParaRPr>
          </a:p>
          <a:p>
            <a:pPr marL="0" indent="0">
              <a:spcBef>
                <a:spcPts val="0"/>
              </a:spcBef>
              <a:spcAft>
                <a:spcPts val="500"/>
              </a:spcAft>
              <a:buNone/>
            </a:pPr>
            <a:r>
              <a:rPr lang="en-AU" sz="1000" dirty="0">
                <a:effectLst/>
              </a:rPr>
              <a:t>Fisher D (2019) </a:t>
            </a:r>
            <a:r>
              <a:rPr lang="en-AU" sz="1000" i="1" dirty="0">
                <a:effectLst/>
              </a:rPr>
              <a:t>Teacher clarity: Learning intentions and success criteria</a:t>
            </a:r>
            <a:r>
              <a:rPr lang="en-AU" sz="1000" dirty="0">
                <a:effectLst/>
              </a:rPr>
              <a:t>, presentation at Department for Education Literacy Summit 2019, Government of South Australia</a:t>
            </a:r>
          </a:p>
          <a:p>
            <a:pPr marL="0" indent="0">
              <a:spcBef>
                <a:spcPts val="0"/>
              </a:spcBef>
              <a:spcAft>
                <a:spcPts val="500"/>
              </a:spcAft>
              <a:buNone/>
            </a:pPr>
            <a:r>
              <a:rPr lang="en-AU" sz="1000" dirty="0">
                <a:effectLst/>
              </a:rPr>
              <a:t>Hattie J (2023) </a:t>
            </a:r>
            <a:r>
              <a:rPr lang="en-AU" sz="1000" i="1" dirty="0">
                <a:effectLst/>
              </a:rPr>
              <a:t>Visible learning: The sequel</a:t>
            </a:r>
            <a:r>
              <a:rPr lang="en-AU" sz="1000" dirty="0">
                <a:effectLst/>
              </a:rPr>
              <a:t>, Routledge, Oxon and New York</a:t>
            </a:r>
          </a:p>
          <a:p>
            <a:pPr marL="0" indent="0">
              <a:spcBef>
                <a:spcPts val="0"/>
              </a:spcBef>
              <a:spcAft>
                <a:spcPts val="500"/>
              </a:spcAft>
              <a:buNone/>
            </a:pPr>
            <a:r>
              <a:rPr lang="en-AU" sz="1000" dirty="0">
                <a:effectLst/>
              </a:rPr>
              <a:t>Nottingham J (2015) </a:t>
            </a:r>
            <a:r>
              <a:rPr lang="en-AU" sz="1000" i="1" dirty="0">
                <a:effectLst/>
              </a:rPr>
              <a:t>James Nottingham’s learning challenge (Learning Pit) animation</a:t>
            </a:r>
            <a:r>
              <a:rPr lang="en-AU" sz="1000" dirty="0">
                <a:effectLst/>
              </a:rPr>
              <a:t>, YouTube, 23 November 2015, &lt;</a:t>
            </a:r>
            <a:r>
              <a:rPr lang="en-AU" sz="1000" dirty="0">
                <a:solidFill>
                  <a:schemeClr val="bg1">
                    <a:lumMod val="50000"/>
                  </a:schemeClr>
                </a:solidFill>
                <a:effectLst/>
                <a:hlinkClick r:id="rId16">
                  <a:extLst>
                    <a:ext uri="{A12FA001-AC4F-418D-AE19-62706E023703}">
                      <ahyp:hlinkClr xmlns:ahyp="http://schemas.microsoft.com/office/drawing/2018/hyperlinkcolor" val="tx"/>
                    </a:ext>
                  </a:extLst>
                </a:hlinkClick>
              </a:rPr>
              <a:t>http://curriculumlearningsa.shor.tn/JNLPvideo</a:t>
            </a:r>
            <a:r>
              <a:rPr lang="en-AU" sz="1000" dirty="0">
                <a:effectLst/>
              </a:rPr>
              <a:t>&gt;</a:t>
            </a:r>
          </a:p>
          <a:p>
            <a:pPr marL="0" indent="0">
              <a:spcBef>
                <a:spcPts val="0"/>
              </a:spcBef>
              <a:spcAft>
                <a:spcPts val="500"/>
              </a:spcAft>
              <a:buNone/>
            </a:pPr>
            <a:r>
              <a:rPr lang="en-AU" sz="1000" dirty="0">
                <a:effectLst/>
              </a:rPr>
              <a:t>President and Fellows of Harvard College and Project Zero (2019) </a:t>
            </a:r>
            <a:r>
              <a:rPr lang="en-AU" sz="1000" i="1" dirty="0">
                <a:effectLst/>
              </a:rPr>
              <a:t>+1 routine: A routine for the identifying important ideas worth remembering</a:t>
            </a:r>
            <a:r>
              <a:rPr lang="en-AU" sz="1000" dirty="0">
                <a:effectLst/>
              </a:rPr>
              <a:t>, Harvard Graduate School of Education, </a:t>
            </a:r>
            <a:br>
              <a:rPr lang="en-AU" sz="1000" dirty="0">
                <a:effectLst/>
              </a:rPr>
            </a:br>
            <a:r>
              <a:rPr lang="en-AU" sz="1000" dirty="0">
                <a:effectLst/>
              </a:rPr>
              <a:t>&lt;</a:t>
            </a:r>
            <a:r>
              <a:rPr lang="en-AU" sz="1000" dirty="0">
                <a:solidFill>
                  <a:schemeClr val="bg1">
                    <a:lumMod val="50000"/>
                  </a:schemeClr>
                </a:solidFill>
                <a:effectLst/>
                <a:hlinkClick r:id="rId17">
                  <a:extLst>
                    <a:ext uri="{A12FA001-AC4F-418D-AE19-62706E023703}">
                      <ahyp:hlinkClr xmlns:ahyp="http://schemas.microsoft.com/office/drawing/2018/hyperlinkcolor" val="tx"/>
                    </a:ext>
                  </a:extLst>
                </a:hlinkClick>
              </a:rPr>
              <a:t>https://pz.harvard.edu/resources/1-routine</a:t>
            </a:r>
            <a:r>
              <a:rPr lang="en-AU" sz="1000" dirty="0">
                <a:effectLst/>
              </a:rPr>
              <a:t>&gt;</a:t>
            </a:r>
          </a:p>
          <a:p>
            <a:pPr marL="0" indent="0">
              <a:spcBef>
                <a:spcPts val="0"/>
              </a:spcBef>
              <a:spcAft>
                <a:spcPts val="500"/>
              </a:spcAft>
              <a:buNone/>
            </a:pPr>
            <a:r>
              <a:rPr lang="en-AU" sz="1000" dirty="0">
                <a:effectLst/>
              </a:rPr>
              <a:t>President and Fellows of Harvard College and Project Zero (2019a) </a:t>
            </a:r>
            <a:r>
              <a:rPr lang="en-AU" sz="1000" i="1" dirty="0">
                <a:effectLst/>
              </a:rPr>
              <a:t>Think, pair, share</a:t>
            </a:r>
            <a:r>
              <a:rPr lang="en-AU" sz="1000" dirty="0">
                <a:effectLst/>
              </a:rPr>
              <a:t>, Harvard Graduate School of Education, &lt;</a:t>
            </a:r>
            <a:r>
              <a:rPr lang="en-AU" sz="1000" dirty="0">
                <a:solidFill>
                  <a:schemeClr val="bg1">
                    <a:lumMod val="50000"/>
                  </a:schemeClr>
                </a:solidFill>
                <a:effectLst/>
                <a:hlinkClick r:id="rId18">
                  <a:extLst>
                    <a:ext uri="{A12FA001-AC4F-418D-AE19-62706E023703}">
                      <ahyp:hlinkClr xmlns:ahyp="http://schemas.microsoft.com/office/drawing/2018/hyperlinkcolor" val="tx"/>
                    </a:ext>
                  </a:extLst>
                </a:hlinkClick>
              </a:rPr>
              <a:t>https://pz.harvard.edu/resources/think-pair-share</a:t>
            </a:r>
            <a:r>
              <a:rPr lang="en-AU" sz="1000" dirty="0">
                <a:effectLst/>
              </a:rPr>
              <a:t>&gt;</a:t>
            </a:r>
          </a:p>
          <a:p>
            <a:pPr marL="0" indent="0">
              <a:spcBef>
                <a:spcPts val="0"/>
              </a:spcBef>
              <a:spcAft>
                <a:spcPts val="500"/>
              </a:spcAft>
              <a:buNone/>
            </a:pPr>
            <a:r>
              <a:rPr lang="en-AU" sz="1000" dirty="0">
                <a:effectLst/>
              </a:rPr>
              <a:t>SACE Board of South Australia (2024) </a:t>
            </a:r>
            <a:r>
              <a:rPr lang="en-AU" sz="1000" i="1" dirty="0">
                <a:effectLst/>
              </a:rPr>
              <a:t>Passport to thrive: A qualification for a changing world: SACE Board strategic plan 2024–2027</a:t>
            </a:r>
            <a:r>
              <a:rPr lang="en-AU" sz="1000" dirty="0">
                <a:effectLst/>
              </a:rPr>
              <a:t>, Government of South Australia, &lt;</a:t>
            </a:r>
            <a:r>
              <a:rPr lang="en-AU" sz="1000" dirty="0">
                <a:solidFill>
                  <a:schemeClr val="bg1">
                    <a:lumMod val="50000"/>
                  </a:schemeClr>
                </a:solidFill>
                <a:effectLst/>
                <a:hlinkClick r:id="rId19">
                  <a:extLst>
                    <a:ext uri="{A12FA001-AC4F-418D-AE19-62706E023703}">
                      <ahyp:hlinkClr xmlns:ahyp="http://schemas.microsoft.com/office/drawing/2018/hyperlinkcolor" val="tx"/>
                    </a:ext>
                  </a:extLst>
                </a:hlinkClick>
              </a:rPr>
              <a:t>http://curriculumlearningsa.</a:t>
            </a:r>
            <a:br>
              <a:rPr lang="en-AU" sz="1000" dirty="0">
                <a:solidFill>
                  <a:schemeClr val="bg1">
                    <a:lumMod val="50000"/>
                  </a:schemeClr>
                </a:solidFill>
                <a:effectLst/>
                <a:hlinkClick r:id="rId19">
                  <a:extLst>
                    <a:ext uri="{A12FA001-AC4F-418D-AE19-62706E023703}">
                      <ahyp:hlinkClr xmlns:ahyp="http://schemas.microsoft.com/office/drawing/2018/hyperlinkcolor" val="tx"/>
                    </a:ext>
                  </a:extLst>
                </a:hlinkClick>
              </a:rPr>
            </a:br>
            <a:r>
              <a:rPr lang="en-AU" sz="1000" dirty="0">
                <a:solidFill>
                  <a:schemeClr val="bg1">
                    <a:lumMod val="50000"/>
                  </a:schemeClr>
                </a:solidFill>
                <a:effectLst/>
                <a:hlinkClick r:id="rId19">
                  <a:extLst>
                    <a:ext uri="{A12FA001-AC4F-418D-AE19-62706E023703}">
                      <ahyp:hlinkClr xmlns:ahyp="http://schemas.microsoft.com/office/drawing/2018/hyperlinkcolor" val="tx"/>
                    </a:ext>
                  </a:extLst>
                </a:hlinkClick>
              </a:rPr>
              <a:t>shor.tn/SACEstratplanPDF</a:t>
            </a:r>
            <a:r>
              <a:rPr lang="en-AU" sz="1000" dirty="0">
                <a:effectLst/>
              </a:rPr>
              <a:t>&gt;</a:t>
            </a:r>
          </a:p>
          <a:p>
            <a:pPr marL="0" indent="0">
              <a:spcBef>
                <a:spcPts val="0"/>
              </a:spcBef>
              <a:spcAft>
                <a:spcPts val="500"/>
              </a:spcAft>
              <a:buNone/>
            </a:pPr>
            <a:r>
              <a:rPr lang="en-AU" sz="1000" dirty="0">
                <a:effectLst/>
              </a:rPr>
              <a:t>Square Holes (2022) </a:t>
            </a:r>
            <a:r>
              <a:rPr lang="en-AU" sz="1000" i="1" dirty="0">
                <a:effectLst/>
              </a:rPr>
              <a:t>Data analysis: Student forums on the purpose of public education in SA</a:t>
            </a:r>
            <a:r>
              <a:rPr lang="en-AU" sz="1000" dirty="0">
                <a:effectLst/>
              </a:rPr>
              <a:t>, Department for Education, Government of South Australia, </a:t>
            </a:r>
            <a:r>
              <a:rPr lang="en-AU" sz="1000" dirty="0">
                <a:solidFill>
                  <a:schemeClr val="bg1">
                    <a:lumMod val="50000"/>
                  </a:schemeClr>
                </a:solidFill>
                <a:effectLst/>
              </a:rPr>
              <a:t>&lt;</a:t>
            </a:r>
            <a:r>
              <a:rPr lang="en-AU" sz="1000" dirty="0">
                <a:solidFill>
                  <a:schemeClr val="bg1">
                    <a:lumMod val="50000"/>
                  </a:schemeClr>
                </a:solidFill>
                <a:effectLst/>
                <a:hlinkClick r:id="rId20">
                  <a:extLst>
                    <a:ext uri="{A12FA001-AC4F-418D-AE19-62706E023703}">
                      <ahyp:hlinkClr xmlns:ahyp="http://schemas.microsoft.com/office/drawing/2018/hyperlinkcolor" val="tx"/>
                    </a:ext>
                  </a:extLst>
                </a:hlinkClick>
              </a:rPr>
              <a:t>https://www.education.sa.gov.au/docs/ce-office/purpose/purpose-statement-data-analysis-student-forums.pdf</a:t>
            </a:r>
            <a:r>
              <a:rPr lang="en-AU" sz="1000" dirty="0">
                <a:solidFill>
                  <a:schemeClr val="bg1">
                    <a:lumMod val="50000"/>
                  </a:schemeClr>
                </a:solidFill>
                <a:effectLst/>
              </a:rPr>
              <a:t>&gt;</a:t>
            </a:r>
            <a:endParaRPr lang="en-AU" sz="1000" dirty="0">
              <a:effectLst/>
            </a:endParaRPr>
          </a:p>
          <a:p>
            <a:pPr marL="0" indent="0">
              <a:spcBef>
                <a:spcPts val="0"/>
              </a:spcBef>
              <a:spcAft>
                <a:spcPts val="500"/>
              </a:spcAft>
              <a:buNone/>
            </a:pPr>
            <a:r>
              <a:rPr lang="en-AU" sz="1000" dirty="0" err="1">
                <a:effectLst/>
              </a:rPr>
              <a:t>Wiliam</a:t>
            </a:r>
            <a:r>
              <a:rPr lang="en-AU" sz="1000" dirty="0">
                <a:effectLst/>
              </a:rPr>
              <a:t> D (2019) </a:t>
            </a:r>
            <a:r>
              <a:rPr lang="en-AU" sz="1000" i="1" dirty="0">
                <a:effectLst/>
              </a:rPr>
              <a:t>All student response systems</a:t>
            </a:r>
            <a:r>
              <a:rPr lang="en-AU" sz="1000" dirty="0">
                <a:effectLst/>
              </a:rPr>
              <a:t>,</a:t>
            </a:r>
            <a:r>
              <a:rPr lang="en-AU" sz="1000" i="1" dirty="0">
                <a:effectLst/>
              </a:rPr>
              <a:t> SA Learning design, assessment and moderation strategy</a:t>
            </a:r>
            <a:r>
              <a:rPr lang="en-AU" sz="1000" dirty="0">
                <a:effectLst/>
              </a:rPr>
              <a:t>, Government of South Australia, &lt;</a:t>
            </a:r>
            <a:r>
              <a:rPr lang="en-AU" sz="1000" dirty="0">
                <a:solidFill>
                  <a:schemeClr val="bg1">
                    <a:lumMod val="50000"/>
                  </a:schemeClr>
                </a:solidFill>
                <a:effectLst/>
                <a:hlinkClick r:id="rId21">
                  <a:extLst>
                    <a:ext uri="{A12FA001-AC4F-418D-AE19-62706E023703}">
                      <ahyp:hlinkClr xmlns:ahyp="http://schemas.microsoft.com/office/drawing/2018/hyperlinkcolor" val="tx"/>
                    </a:ext>
                  </a:extLst>
                </a:hlinkClick>
              </a:rPr>
              <a:t>http://curriculumlearningsa.shor.tn/DWAllStudRespSys</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(2019a) </a:t>
            </a:r>
            <a:r>
              <a:rPr lang="en-AU" sz="1000" i="1" dirty="0">
                <a:effectLst/>
              </a:rPr>
              <a:t>Co-construct success criteria, but only if it's rigged</a:t>
            </a:r>
            <a:r>
              <a:rPr lang="en-AU" sz="1000" dirty="0">
                <a:effectLst/>
              </a:rPr>
              <a:t>, </a:t>
            </a:r>
            <a:r>
              <a:rPr lang="en-AU" sz="1000" i="1" dirty="0">
                <a:effectLst/>
              </a:rPr>
              <a:t>SA Learning design, assessment and moderation strategy</a:t>
            </a:r>
            <a:r>
              <a:rPr lang="en-AU" sz="1000" dirty="0">
                <a:effectLst/>
              </a:rPr>
              <a:t>, Department for Education, Government of South Australia, &lt;</a:t>
            </a:r>
            <a:r>
              <a:rPr lang="en-AU" sz="1000" dirty="0">
                <a:solidFill>
                  <a:schemeClr val="bg1">
                    <a:lumMod val="50000"/>
                  </a:schemeClr>
                </a:solidFill>
                <a:effectLst/>
                <a:hlinkClick r:id="rId22">
                  <a:extLst>
                    <a:ext uri="{A12FA001-AC4F-418D-AE19-62706E023703}">
                      <ahyp:hlinkClr xmlns:ahyp="http://schemas.microsoft.com/office/drawing/2018/hyperlinkcolor" val="tx"/>
                    </a:ext>
                  </a:extLst>
                </a:hlinkClick>
              </a:rPr>
              <a:t>http://curriculumlearningsa.shor.tn/CoConstructIfRigged</a:t>
            </a:r>
            <a:r>
              <a:rPr lang="en-AU" sz="1000" dirty="0">
                <a:effectLst/>
              </a:rPr>
              <a:t>&gt; </a:t>
            </a:r>
          </a:p>
          <a:p>
            <a:pPr marL="0" indent="0">
              <a:spcBef>
                <a:spcPts val="0"/>
              </a:spcBef>
              <a:spcAft>
                <a:spcPts val="500"/>
              </a:spcAft>
              <a:buNone/>
            </a:pPr>
            <a:r>
              <a:rPr lang="en-AU" sz="1000" dirty="0" err="1">
                <a:effectLst/>
              </a:rPr>
              <a:t>Wiliam</a:t>
            </a:r>
            <a:r>
              <a:rPr lang="en-AU" sz="1000" dirty="0">
                <a:effectLst/>
              </a:rPr>
              <a:t> D (2019b) </a:t>
            </a:r>
            <a:r>
              <a:rPr lang="en-AU" sz="1000" i="1" dirty="0">
                <a:effectLst/>
              </a:rPr>
              <a:t>Creating safety for challenge</a:t>
            </a:r>
            <a:r>
              <a:rPr lang="en-AU" sz="1000" dirty="0">
                <a:effectLst/>
              </a:rPr>
              <a:t>,</a:t>
            </a:r>
            <a:r>
              <a:rPr lang="en-AU" sz="1000" i="1" dirty="0">
                <a:effectLst/>
              </a:rPr>
              <a:t> SA Learning design, assessment and moderation strategy</a:t>
            </a:r>
            <a:r>
              <a:rPr lang="en-AU" sz="1000" dirty="0">
                <a:effectLst/>
              </a:rPr>
              <a:t>, Department for Education, Government of South Australia, &lt;</a:t>
            </a:r>
            <a:r>
              <a:rPr lang="en-AU" sz="1000" dirty="0">
                <a:solidFill>
                  <a:schemeClr val="bg1">
                    <a:lumMod val="50000"/>
                  </a:schemeClr>
                </a:solidFill>
                <a:effectLst/>
                <a:hlinkClick r:id="rId23">
                  <a:extLst>
                    <a:ext uri="{A12FA001-AC4F-418D-AE19-62706E023703}">
                      <ahyp:hlinkClr xmlns:ahyp="http://schemas.microsoft.com/office/drawing/2018/hyperlinkcolor" val="tx"/>
                    </a:ext>
                  </a:extLst>
                </a:hlinkClick>
              </a:rPr>
              <a:t>http://curriculumlearningsa.</a:t>
            </a:r>
            <a:br>
              <a:rPr lang="en-AU" sz="1000" dirty="0">
                <a:solidFill>
                  <a:schemeClr val="bg1">
                    <a:lumMod val="50000"/>
                  </a:schemeClr>
                </a:solidFill>
                <a:effectLst/>
                <a:hlinkClick r:id="rId23">
                  <a:extLst>
                    <a:ext uri="{A12FA001-AC4F-418D-AE19-62706E023703}">
                      <ahyp:hlinkClr xmlns:ahyp="http://schemas.microsoft.com/office/drawing/2018/hyperlinkcolor" val="tx"/>
                    </a:ext>
                  </a:extLst>
                </a:hlinkClick>
              </a:rPr>
            </a:br>
            <a:r>
              <a:rPr lang="en-AU" sz="1000" dirty="0">
                <a:solidFill>
                  <a:schemeClr val="bg1">
                    <a:lumMod val="50000"/>
                  </a:schemeClr>
                </a:solidFill>
                <a:effectLst/>
                <a:hlinkClick r:id="rId23">
                  <a:extLst>
                    <a:ext uri="{A12FA001-AC4F-418D-AE19-62706E023703}">
                      <ahyp:hlinkClr xmlns:ahyp="http://schemas.microsoft.com/office/drawing/2018/hyperlinkcolor" val="tx"/>
                    </a:ext>
                  </a:extLst>
                </a:hlinkClick>
              </a:rPr>
              <a:t>shor.tn/DWSafety4Challenge</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(2019c) </a:t>
            </a:r>
            <a:r>
              <a:rPr lang="en-AU" sz="1000" i="1" dirty="0">
                <a:effectLst/>
              </a:rPr>
              <a:t>Examples are more effective than descriptions</a:t>
            </a:r>
            <a:r>
              <a:rPr lang="en-AU" sz="1000" dirty="0">
                <a:effectLst/>
              </a:rPr>
              <a:t>,</a:t>
            </a:r>
            <a:r>
              <a:rPr lang="en-AU" sz="1000" i="1" dirty="0">
                <a:effectLst/>
              </a:rPr>
              <a:t> SA Learning design, assessment and moderation strategy</a:t>
            </a:r>
            <a:r>
              <a:rPr lang="en-AU" sz="1000" dirty="0">
                <a:effectLst/>
              </a:rPr>
              <a:t>, Department for Education, Government of South Australia, &lt;</a:t>
            </a:r>
            <a:r>
              <a:rPr lang="en-AU" sz="1000" dirty="0">
                <a:solidFill>
                  <a:schemeClr val="bg1">
                    <a:lumMod val="50000"/>
                  </a:schemeClr>
                </a:solidFill>
                <a:effectLst/>
                <a:hlinkClick r:id="rId24">
                  <a:extLst>
                    <a:ext uri="{A12FA001-AC4F-418D-AE19-62706E023703}">
                      <ahyp:hlinkClr xmlns:ahyp="http://schemas.microsoft.com/office/drawing/2018/hyperlinkcolor" val="tx"/>
                    </a:ext>
                  </a:extLst>
                </a:hlinkClick>
              </a:rPr>
              <a:t>http://curriculumlearningsa.shor.tn/EgMoreEffThanDesc</a:t>
            </a:r>
            <a:r>
              <a:rPr lang="en-AU" sz="1000" dirty="0">
                <a:effectLst/>
              </a:rPr>
              <a:t>&gt;</a:t>
            </a:r>
          </a:p>
          <a:p>
            <a:pPr marL="0" indent="0">
              <a:spcBef>
                <a:spcPts val="0"/>
              </a:spcBef>
              <a:spcAft>
                <a:spcPts val="500"/>
              </a:spcAft>
              <a:buNone/>
            </a:pPr>
            <a:r>
              <a:rPr lang="en-AU" sz="1000" dirty="0" err="1">
                <a:effectLst/>
              </a:rPr>
              <a:t>Wiliam</a:t>
            </a:r>
            <a:r>
              <a:rPr lang="en-AU" sz="1000" dirty="0">
                <a:effectLst/>
              </a:rPr>
              <a:t> D (2019d) </a:t>
            </a:r>
            <a:r>
              <a:rPr lang="en-AU" sz="1000" i="1" dirty="0">
                <a:effectLst/>
              </a:rPr>
              <a:t>Productive struggle</a:t>
            </a:r>
            <a:r>
              <a:rPr lang="en-AU" sz="1000" dirty="0">
                <a:effectLst/>
              </a:rPr>
              <a:t>,</a:t>
            </a:r>
            <a:r>
              <a:rPr lang="en-AU" sz="1000" i="1" dirty="0">
                <a:effectLst/>
              </a:rPr>
              <a:t> SA Learning design, assessment and moderation strategy</a:t>
            </a:r>
            <a:r>
              <a:rPr lang="en-AU" sz="1000" dirty="0">
                <a:effectLst/>
              </a:rPr>
              <a:t>, Department for Education, Government of South Australia, &lt;</a:t>
            </a:r>
            <a:r>
              <a:rPr lang="en-AU" sz="1000" dirty="0">
                <a:solidFill>
                  <a:schemeClr val="bg1">
                    <a:lumMod val="50000"/>
                  </a:schemeClr>
                </a:solidFill>
                <a:effectLst/>
                <a:hlinkClick r:id="rId25">
                  <a:extLst>
                    <a:ext uri="{A12FA001-AC4F-418D-AE19-62706E023703}">
                      <ahyp:hlinkClr xmlns:ahyp="http://schemas.microsoft.com/office/drawing/2018/hyperlinkcolor" val="tx"/>
                    </a:ext>
                  </a:extLst>
                </a:hlinkClick>
              </a:rPr>
              <a:t>http://curriculumlearningsa.shor.tn/</a:t>
            </a:r>
            <a:br>
              <a:rPr lang="en-AU" sz="1000" dirty="0">
                <a:solidFill>
                  <a:schemeClr val="bg1">
                    <a:lumMod val="50000"/>
                  </a:schemeClr>
                </a:solidFill>
                <a:effectLst/>
                <a:hlinkClick r:id="rId25">
                  <a:extLst>
                    <a:ext uri="{A12FA001-AC4F-418D-AE19-62706E023703}">
                      <ahyp:hlinkClr xmlns:ahyp="http://schemas.microsoft.com/office/drawing/2018/hyperlinkcolor" val="tx"/>
                    </a:ext>
                  </a:extLst>
                </a:hlinkClick>
              </a:rPr>
            </a:br>
            <a:r>
              <a:rPr lang="en-AU" sz="1000" dirty="0">
                <a:solidFill>
                  <a:schemeClr val="bg1">
                    <a:lumMod val="50000"/>
                  </a:schemeClr>
                </a:solidFill>
                <a:effectLst/>
                <a:hlinkClick r:id="rId25">
                  <a:extLst>
                    <a:ext uri="{A12FA001-AC4F-418D-AE19-62706E023703}">
                      <ahyp:hlinkClr xmlns:ahyp="http://schemas.microsoft.com/office/drawing/2018/hyperlinkcolor" val="tx"/>
                    </a:ext>
                  </a:extLst>
                </a:hlinkClick>
              </a:rPr>
              <a:t>DWProdStruggle</a:t>
            </a:r>
            <a:r>
              <a:rPr lang="en-AU" sz="1000" dirty="0">
                <a:effectLst/>
              </a:rPr>
              <a:t>&gt;</a:t>
            </a:r>
          </a:p>
        </p:txBody>
      </p:sp>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
          </p:nvPr>
        </p:nvSpPr>
        <p:spPr>
          <a:xfrm>
            <a:off x="11373633" y="6325239"/>
            <a:ext cx="271714" cy="365125"/>
          </a:xfrm>
        </p:spPr>
        <p:txBody>
          <a:bodyPr/>
          <a:lstStyle/>
          <a:p>
            <a:fld id="{60086B51-FD67-4E4A-A057-C2FE25ADFE84}" type="slidenum">
              <a:rPr lang="en-US" smtClean="0"/>
              <a:pPr/>
              <a:t>128</a:t>
            </a:fld>
            <a:endParaRPr lang="en-US"/>
          </a:p>
        </p:txBody>
      </p:sp>
    </p:spTree>
    <p:extLst>
      <p:ext uri="{BB962C8B-B14F-4D97-AF65-F5344CB8AC3E}">
        <p14:creationId xmlns:p14="http://schemas.microsoft.com/office/powerpoint/2010/main" val="4500879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70F109AC-488C-0716-BE17-408CCC5BCF14}"/>
              </a:ext>
            </a:extLst>
          </p:cNvPr>
          <p:cNvSpPr>
            <a:spLocks noGrp="1"/>
          </p:cNvSpPr>
          <p:nvPr>
            <p:ph type="sldNum" sz="quarter" idx="4294967295"/>
          </p:nvPr>
        </p:nvSpPr>
        <p:spPr>
          <a:xfrm>
            <a:off x="11918950" y="6324600"/>
            <a:ext cx="273050" cy="365125"/>
          </a:xfrm>
        </p:spPr>
        <p:txBody>
          <a:bodyPr/>
          <a:lstStyle/>
          <a:p>
            <a:fld id="{60086B51-FD67-4E4A-A057-C2FE25ADFE84}" type="slidenum">
              <a:rPr lang="en-US" smtClean="0"/>
              <a:pPr/>
              <a:t>129</a:t>
            </a:fld>
            <a:endParaRPr lang="en-US"/>
          </a:p>
        </p:txBody>
      </p:sp>
    </p:spTree>
    <p:extLst>
      <p:ext uri="{BB962C8B-B14F-4D97-AF65-F5344CB8AC3E}">
        <p14:creationId xmlns:p14="http://schemas.microsoft.com/office/powerpoint/2010/main" val="1516119046"/>
      </p:ext>
    </p:extLst>
  </p:cSld>
  <p:clrMapOvr>
    <a:masterClrMapping/>
  </p:clrMapOvr>
</p:sld>
</file>

<file path=ppt/theme/theme1.xml><?xml version="1.0" encoding="utf-8"?>
<a:theme xmlns:a="http://schemas.openxmlformats.org/drawingml/2006/main" name="1_Office Theme">
  <a:themeElements>
    <a:clrScheme name="Education">
      <a:dk1>
        <a:srgbClr val="000000"/>
      </a:dk1>
      <a:lt1>
        <a:srgbClr val="FFFFFF"/>
      </a:lt1>
      <a:dk2>
        <a:srgbClr val="44546A"/>
      </a:dk2>
      <a:lt2>
        <a:srgbClr val="E7E6E6"/>
      </a:lt2>
      <a:accent1>
        <a:srgbClr val="077981"/>
      </a:accent1>
      <a:accent2>
        <a:srgbClr val="62C6C0"/>
      </a:accent2>
      <a:accent3>
        <a:srgbClr val="F59171"/>
      </a:accent3>
      <a:accent4>
        <a:srgbClr val="F9C6C0"/>
      </a:accent4>
      <a:accent5>
        <a:srgbClr val="E0E4E7"/>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C8639084C1B744B933EFE834883764" ma:contentTypeVersion="4" ma:contentTypeDescription="Create a new document." ma:contentTypeScope="" ma:versionID="7b695acfd33951f3ae1b71f86b27f687">
  <xsd:schema xmlns:xsd="http://www.w3.org/2001/XMLSchema" xmlns:xs="http://www.w3.org/2001/XMLSchema" xmlns:p="http://schemas.microsoft.com/office/2006/metadata/properties" xmlns:ns2="417069a9-9e1c-4692-ad4f-70c711c4955f" targetNamespace="http://schemas.microsoft.com/office/2006/metadata/properties" ma:root="true" ma:fieldsID="2a2ef3feeb8f14900e88da34061c2806" ns2:_="">
    <xsd:import namespace="417069a9-9e1c-4692-ad4f-70c711c4955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69a9-9e1c-4692-ad4f-70c711c495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748225-D345-4744-8506-A85BB68F7C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17069a9-9e1c-4692-ad4f-70c711c4955f"/>
    <ds:schemaRef ds:uri="http://www.w3.org/XML/1998/namespace"/>
    <ds:schemaRef ds:uri="http://purl.org/dc/dcmitype/"/>
  </ds:schemaRefs>
</ds:datastoreItem>
</file>

<file path=customXml/itemProps2.xml><?xml version="1.0" encoding="utf-8"?>
<ds:datastoreItem xmlns:ds="http://schemas.openxmlformats.org/officeDocument/2006/customXml" ds:itemID="{D420DD35-5A93-4EF2-A2E8-5020A1DA9047}">
  <ds:schemaRefs>
    <ds:schemaRef ds:uri="http://schemas.microsoft.com/sharepoint/v3/contenttype/forms"/>
  </ds:schemaRefs>
</ds:datastoreItem>
</file>

<file path=customXml/itemProps3.xml><?xml version="1.0" encoding="utf-8"?>
<ds:datastoreItem xmlns:ds="http://schemas.openxmlformats.org/officeDocument/2006/customXml" ds:itemID="{FDF37663-50BD-483F-B78E-8A30CB4B958E}">
  <ds:schemaRefs>
    <ds:schemaRef ds:uri="417069a9-9e1c-4692-ad4f-70c711c495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91</TotalTime>
  <Words>8092</Words>
  <Application>Microsoft Macintosh PowerPoint</Application>
  <PresentationFormat>Widescreen</PresentationFormat>
  <Paragraphs>1052</Paragraphs>
  <Slides>129</Slides>
  <Notes>129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129</vt:i4>
      </vt:variant>
    </vt:vector>
  </HeadingPairs>
  <TitlesOfParts>
    <vt:vector size="136" baseType="lpstr">
      <vt:lpstr>Arial</vt:lpstr>
      <vt:lpstr>Calibri</vt:lpstr>
      <vt:lpstr>Calibri Light</vt:lpstr>
      <vt:lpstr>Helvetica Neue</vt:lpstr>
      <vt:lpstr>Museo Sans</vt:lpstr>
      <vt:lpstr>Segoe UI</vt:lpstr>
      <vt:lpstr>1_Office Theme</vt:lpstr>
      <vt:lpstr>PowerPoint Presentation</vt:lpstr>
      <vt:lpstr>Acknowledgement of Country  We acknowledge that the work undertaken to develop this guide took place  on the traditional lands of South Australia’s First Peoples and we respect their  spiritual relationship with their country.  In delivering public education in South Australia, we acknowledge the importance  of understanding Aboriginal knowledge, languages, cultures and voices which  provide critical contributions and value across our workplaces, classrooms, partnerships and communities. </vt:lpstr>
      <vt:lpstr>Content overview</vt:lpstr>
      <vt:lpstr>Contents</vt:lpstr>
      <vt:lpstr>SECTION 1 | Weekly  pedagogic prompts</vt:lpstr>
      <vt:lpstr>TERM 1 | Weeks 0 to 2</vt:lpstr>
      <vt:lpstr>TERM 1 | Weeks 3 to 5</vt:lpstr>
      <vt:lpstr>TERM 1 | Weeks 6 to 8</vt:lpstr>
      <vt:lpstr>TERM 1 | Weeks 9 to 11</vt:lpstr>
      <vt:lpstr>TERM 2 | Weeks 1 to 3</vt:lpstr>
      <vt:lpstr>TERM 2 | Weeks 4 to 6</vt:lpstr>
      <vt:lpstr>TERM 2 | Weeks 7 to 9</vt:lpstr>
      <vt:lpstr>TERM 2 | Week 10</vt:lpstr>
      <vt:lpstr>TERM 3 | Weeks 1 to 3</vt:lpstr>
      <vt:lpstr>TERM 3 | Weeks 4 to 6</vt:lpstr>
      <vt:lpstr>TERM 3 | Weeks 7 to 9</vt:lpstr>
      <vt:lpstr>TERM 3 | Week 10</vt:lpstr>
      <vt:lpstr>TERM 4 | Weeks 1 to 3</vt:lpstr>
      <vt:lpstr>TERM 4 | Weeks 4 to 6</vt:lpstr>
      <vt:lpstr>TERM 4 | Weeks 7 to 9</vt:lpstr>
      <vt:lpstr>SECTION 2 | Our learners</vt:lpstr>
      <vt:lpstr>2.1 | The voices of our SA learners</vt:lpstr>
      <vt:lpstr>2.1 | The voices of our learners</vt:lpstr>
      <vt:lpstr>2.2 | The aspirations of my learners</vt:lpstr>
      <vt:lpstr>2.3 | The choices we have made as a system</vt:lpstr>
      <vt:lpstr>2.3 | Choice 1: Purpose-driven, data-informed</vt:lpstr>
      <vt:lpstr>2.3 | Choice 2: Areas of impact</vt:lpstr>
      <vt:lpstr>2.3 | Choice 3: SA Curriculum for public education</vt:lpstr>
      <vt:lpstr>2.3 | The choices we have made as a system</vt:lpstr>
      <vt:lpstr>2.3 | The choices we have made as a system</vt:lpstr>
      <vt:lpstr>SECTION 3 | Unpacking our strategy for public education</vt:lpstr>
      <vt:lpstr>3.1 | Deepening our understanding of the areas of impact</vt:lpstr>
      <vt:lpstr>3.2 | Areas of impact – our school’s choices</vt:lpstr>
      <vt:lpstr>3.2 | Photo challenge example</vt:lpstr>
      <vt:lpstr>3.2| Connections to other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3.3| Identifying actions to activate the areas of impact</vt:lpstr>
      <vt:lpstr>3.4| Our ways of working</vt:lpstr>
      <vt:lpstr>3.5| Building coherence for our learners</vt:lpstr>
      <vt:lpstr>3.5| Building coherence for our learners</vt:lpstr>
      <vt:lpstr>3.5| Building coherence for our learners</vt:lpstr>
      <vt:lpstr>3.5| Building coherence for our learners</vt:lpstr>
      <vt:lpstr>3.5| Building coherence for our learners</vt:lpstr>
      <vt:lpstr>SECTION 4 | Building a strong learning culture</vt:lpstr>
      <vt:lpstr>4.1| Strong learning cultures in action</vt:lpstr>
      <vt:lpstr>4.1| Strong learning cultures in action</vt:lpstr>
      <vt:lpstr>4.2 | The Learning Pit</vt:lpstr>
      <vt:lpstr>4.2 | The Learning Pit</vt:lpstr>
      <vt:lpstr>4.2 | The Learning Pit</vt:lpstr>
      <vt:lpstr>4.3 | Creating safety for challenge</vt:lpstr>
      <vt:lpstr>4.3 | Creating safety for challenge</vt:lpstr>
      <vt:lpstr>4.3 | Creating safety for challenge</vt:lpstr>
      <vt:lpstr>4.3 | Creating safety for challenge</vt:lpstr>
      <vt:lpstr>4.3 | Creating safety for challenge</vt:lpstr>
      <vt:lpstr>SECTION 5 | Metacognition and self-regulated learning</vt:lpstr>
      <vt:lpstr>5.1| Productive struggle</vt:lpstr>
      <vt:lpstr>5.1| Productive struggle</vt:lpstr>
      <vt:lpstr>5.1| Productive struggle</vt:lpstr>
      <vt:lpstr>5.1| Productive struggle</vt:lpstr>
      <vt:lpstr>5.2| EEF Metacognition and self-regulated learning</vt:lpstr>
      <vt:lpstr>5.2| EEF Metacognition and self-regulated learning</vt:lpstr>
      <vt:lpstr>5.3| Check-in and act: Learning logs</vt:lpstr>
      <vt:lpstr>5.3| Check-in and act: Learning logs</vt:lpstr>
      <vt:lpstr>5.3| Check-in and act: Learning logs</vt:lpstr>
      <vt:lpstr>5.3| Check-in and act: Learning logs</vt:lpstr>
      <vt:lpstr>SECTION 6 | Success criteria</vt:lpstr>
      <vt:lpstr>6.1| Examples of quality are more effective than descriptions of quality</vt:lpstr>
      <vt:lpstr>6.1| Examples of quality are more effective than descriptions of quality</vt:lpstr>
      <vt:lpstr>6.1| Examples of quality are more effective than descriptions of quality</vt:lpstr>
      <vt:lpstr>6.2| Co-constructing success criteria</vt:lpstr>
      <vt:lpstr>6.2| Co-constructing success criteria</vt:lpstr>
      <vt:lpstr>6.3| Developing a ‘nose for quality’</vt:lpstr>
      <vt:lpstr>6.3| Developing a ‘nose for quality’</vt:lpstr>
      <vt:lpstr>6.3| Developing a ‘nose for quality’</vt:lpstr>
      <vt:lpstr>6.3| Developing a ‘nose for quality’</vt:lpstr>
      <vt:lpstr>SECTION 7 | Feedback for learning</vt:lpstr>
      <vt:lpstr>7.1 | Austin’s butterfly: Peer critique</vt:lpstr>
      <vt:lpstr>7.1 | Austin’s butterfly: Peer critique</vt:lpstr>
      <vt:lpstr>7.1 | Austin’s butterfly: Peer critique</vt:lpstr>
      <vt:lpstr>7.1 | Austin’s butterfly: Peer critique</vt:lpstr>
      <vt:lpstr>7.1 | Austin’s butterfly: Peer critique</vt:lpstr>
      <vt:lpstr>7.1 | Austin’s butterfly: Peer critique</vt:lpstr>
      <vt:lpstr>7.1 | Austin’s butterfly: Peer critique</vt:lpstr>
      <vt:lpstr>7.2| EEF Teacher feedback to improve student learning </vt:lpstr>
      <vt:lpstr>7.2| EEF Teacher feedback to improve student learning </vt:lpstr>
      <vt:lpstr>7.2| EEF Teacher feedback to improve student learning</vt:lpstr>
      <vt:lpstr>7.3| Teacher to student feedback </vt:lpstr>
      <vt:lpstr>7.4| Student to teacher feedback </vt:lpstr>
      <vt:lpstr>7.4| Student to teacher feedback</vt:lpstr>
      <vt:lpstr>SECTION 8 | Checking for understanding</vt:lpstr>
      <vt:lpstr>8.1 | Introducing all student response systems</vt:lpstr>
      <vt:lpstr>8.1 | Introducing all student response systems</vt:lpstr>
      <vt:lpstr>8.1 | Introducing all student response systems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8.2 | Check-in and act: Mini whiteboards</vt:lpstr>
      <vt:lpstr>8.3 | Check-in and act: Question shells</vt:lpstr>
      <vt:lpstr>8.3 | Check-in and act: Question shells</vt:lpstr>
      <vt:lpstr>8.3 | Check-in and act: Question shells</vt:lpstr>
      <vt:lpstr>8.3 | Check-in and act: Question shells</vt:lpstr>
      <vt:lpstr>8.4 | Wait time</vt:lpstr>
      <vt:lpstr>8.4 | Wait time</vt:lpstr>
      <vt:lpstr>8.4 | Wait time</vt:lpstr>
      <vt:lpstr>8.4 | Wait time</vt:lpstr>
      <vt:lpstr>SECTION 9 | Teachers as learners</vt:lpstr>
      <vt:lpstr>9.1 | Reflecting on our practice</vt:lpstr>
      <vt:lpstr>9.1 | Reflecting on our practice</vt:lpstr>
      <vt:lpstr>9.1 | Reflecting on our practice</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Launder, Nicola (Felixstow4 Education Director Office)</dc:creator>
  <cp:lastModifiedBy>Jodie Smith</cp:lastModifiedBy>
  <cp:revision>12</cp:revision>
  <cp:lastPrinted>2025-01-12T06:32:30Z</cp:lastPrinted>
  <dcterms:created xsi:type="dcterms:W3CDTF">2023-10-18T04:29:35Z</dcterms:created>
  <dcterms:modified xsi:type="dcterms:W3CDTF">2025-01-17T00:40:49Z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0x01010019C8639084C1B744B933EFE834883764</vt:lpwstr>
  </property>
</Properties>
</file>